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92"/>
  </p:notesMasterIdLst>
  <p:sldIdLst>
    <p:sldId id="256" r:id="rId2"/>
    <p:sldId id="257" r:id="rId3"/>
    <p:sldId id="279" r:id="rId4"/>
    <p:sldId id="258" r:id="rId5"/>
    <p:sldId id="514" r:id="rId6"/>
    <p:sldId id="455" r:id="rId7"/>
    <p:sldId id="293" r:id="rId8"/>
    <p:sldId id="485" r:id="rId9"/>
    <p:sldId id="431" r:id="rId10"/>
    <p:sldId id="430" r:id="rId11"/>
    <p:sldId id="433" r:id="rId12"/>
    <p:sldId id="435" r:id="rId13"/>
    <p:sldId id="436" r:id="rId14"/>
    <p:sldId id="437" r:id="rId15"/>
    <p:sldId id="438" r:id="rId16"/>
    <p:sldId id="280" r:id="rId17"/>
    <p:sldId id="281" r:id="rId18"/>
    <p:sldId id="282" r:id="rId19"/>
    <p:sldId id="291" r:id="rId20"/>
    <p:sldId id="283" r:id="rId21"/>
    <p:sldId id="284" r:id="rId22"/>
    <p:sldId id="287" r:id="rId23"/>
    <p:sldId id="285" r:id="rId24"/>
    <p:sldId id="288" r:id="rId25"/>
    <p:sldId id="259" r:id="rId26"/>
    <p:sldId id="260" r:id="rId27"/>
    <p:sldId id="261" r:id="rId28"/>
    <p:sldId id="525" r:id="rId29"/>
    <p:sldId id="523" r:id="rId30"/>
    <p:sldId id="524" r:id="rId31"/>
    <p:sldId id="522" r:id="rId32"/>
    <p:sldId id="520" r:id="rId33"/>
    <p:sldId id="521" r:id="rId34"/>
    <p:sldId id="502" r:id="rId35"/>
    <p:sldId id="503" r:id="rId36"/>
    <p:sldId id="262" r:id="rId37"/>
    <p:sldId id="516" r:id="rId38"/>
    <p:sldId id="526" r:id="rId39"/>
    <p:sldId id="527" r:id="rId40"/>
    <p:sldId id="504" r:id="rId41"/>
    <p:sldId id="505" r:id="rId42"/>
    <p:sldId id="263" r:id="rId43"/>
    <p:sldId id="517" r:id="rId44"/>
    <p:sldId id="528" r:id="rId45"/>
    <p:sldId id="529" r:id="rId46"/>
    <p:sldId id="506" r:id="rId47"/>
    <p:sldId id="507" r:id="rId48"/>
    <p:sldId id="264" r:id="rId49"/>
    <p:sldId id="513" r:id="rId50"/>
    <p:sldId id="508" r:id="rId51"/>
    <p:sldId id="509" r:id="rId52"/>
    <p:sldId id="265" r:id="rId53"/>
    <p:sldId id="266" r:id="rId54"/>
    <p:sldId id="486" r:id="rId55"/>
    <p:sldId id="267" r:id="rId56"/>
    <p:sldId id="488" r:id="rId57"/>
    <p:sldId id="268" r:id="rId58"/>
    <p:sldId id="511" r:id="rId59"/>
    <p:sldId id="269" r:id="rId60"/>
    <p:sldId id="540" r:id="rId61"/>
    <p:sldId id="270" r:id="rId62"/>
    <p:sldId id="531" r:id="rId63"/>
    <p:sldId id="530" r:id="rId64"/>
    <p:sldId id="532" r:id="rId65"/>
    <p:sldId id="271" r:id="rId66"/>
    <p:sldId id="490" r:id="rId67"/>
    <p:sldId id="510" r:id="rId68"/>
    <p:sldId id="272" r:id="rId69"/>
    <p:sldId id="273" r:id="rId70"/>
    <p:sldId id="491" r:id="rId71"/>
    <p:sldId id="494" r:id="rId72"/>
    <p:sldId id="495" r:id="rId73"/>
    <p:sldId id="496" r:id="rId74"/>
    <p:sldId id="274" r:id="rId75"/>
    <p:sldId id="536" r:id="rId76"/>
    <p:sldId id="534" r:id="rId77"/>
    <p:sldId id="535" r:id="rId78"/>
    <p:sldId id="497" r:id="rId79"/>
    <p:sldId id="498" r:id="rId80"/>
    <p:sldId id="275" r:id="rId81"/>
    <p:sldId id="499" r:id="rId82"/>
    <p:sldId id="500" r:id="rId83"/>
    <p:sldId id="276" r:id="rId84"/>
    <p:sldId id="501" r:id="rId85"/>
    <p:sldId id="537" r:id="rId86"/>
    <p:sldId id="538" r:id="rId87"/>
    <p:sldId id="539" r:id="rId88"/>
    <p:sldId id="277" r:id="rId89"/>
    <p:sldId id="278" r:id="rId90"/>
    <p:sldId id="533" r:id="rId91"/>
  </p:sldIdLst>
  <p:sldSz cx="12192000" cy="6858000"/>
  <p:notesSz cx="9926638" cy="6797675"/>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93" roundtripDataSignature="AMtx7mjaOPjRtvMha5sENfHqB46GYMFL7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CE93625C-0A46-4402-88F7-1623203B1420}">
  <a:tblStyle styleId="{CE93625C-0A46-4402-88F7-1623203B1420}"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BF5"/>
          </a:solidFill>
        </a:fill>
      </a:tcStyle>
    </a:wholeTbl>
    <a:band1H>
      <a:tcTxStyle/>
      <a:tcStyle>
        <a:tcBdr/>
        <a:fill>
          <a:solidFill>
            <a:srgbClr val="CDD4EA"/>
          </a:solidFill>
        </a:fill>
      </a:tcStyle>
    </a:band1H>
    <a:band2H>
      <a:tcTxStyle/>
      <a:tcStyle>
        <a:tcBdr/>
      </a:tcStyle>
    </a:band2H>
    <a:band1V>
      <a:tcTxStyle/>
      <a:tcStyle>
        <a:tcBdr/>
        <a:fill>
          <a:solidFill>
            <a:srgbClr val="CDD4EA"/>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 styleId="{BDBED569-4797-4DF1-A0F4-6AAB3CD982D8}" styleName="สไตล์สีอ่อน 3 - เน้น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616DA210-FB5B-4158-B5E0-FEB733F419BA}" styleName="สไตล์สีอ่อน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16D9F66E-5EB9-4882-86FB-DCBF35E3C3E4}" styleName="สไตล์สีปานกลาง 4 - เน้น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E8B1032C-EA38-4F05-BA0D-38AFFFC7BED3}" styleName="สไตล์สีอ่อน 3 - เน้น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D7AC3CCA-C797-4891-BE02-D94E43425B78}" styleName="สไตล์สีปานกลาง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BC89EF96-8CEA-46FF-86C4-4CE0E7609802}" styleName="สไตล์สีอ่อน 3 - เน้น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04" autoAdjust="0"/>
    <p:restoredTop sz="94660"/>
  </p:normalViewPr>
  <p:slideViewPr>
    <p:cSldViewPr snapToGrid="0">
      <p:cViewPr varScale="1">
        <p:scale>
          <a:sx n="78" d="100"/>
          <a:sy n="78" d="100"/>
        </p:scale>
        <p:origin x="797"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viewProps" Target="view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notesMaster" Target="notesMasters/notesMaster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customschemas.google.com/relationships/presentationmetadata" Target="metadata"/><Relationship Id="rId98"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ornpravate Krajangkantamatr" userId="bcdcb62f34f0ddb0" providerId="LiveId" clId="{2D32C6FA-0F8D-4DC2-B632-3C77BA6C7171}"/>
    <pc:docChg chg="undo redo custSel addSld delSld modSld sldOrd modNotesMaster">
      <pc:chgData name="Sornpravate Krajangkantamatr" userId="bcdcb62f34f0ddb0" providerId="LiveId" clId="{2D32C6FA-0F8D-4DC2-B632-3C77BA6C7171}" dt="2024-12-20T01:55:16.239" v="3679" actId="14734"/>
      <pc:docMkLst>
        <pc:docMk/>
      </pc:docMkLst>
      <pc:sldChg chg="modNotes">
        <pc:chgData name="Sornpravate Krajangkantamatr" userId="bcdcb62f34f0ddb0" providerId="LiveId" clId="{2D32C6FA-0F8D-4DC2-B632-3C77BA6C7171}" dt="2024-12-19T01:52:20.550" v="1706"/>
        <pc:sldMkLst>
          <pc:docMk/>
          <pc:sldMk cId="0" sldId="256"/>
        </pc:sldMkLst>
      </pc:sldChg>
      <pc:sldChg chg="modNotes">
        <pc:chgData name="Sornpravate Krajangkantamatr" userId="bcdcb62f34f0ddb0" providerId="LiveId" clId="{2D32C6FA-0F8D-4DC2-B632-3C77BA6C7171}" dt="2024-12-19T01:52:20.550" v="1706"/>
        <pc:sldMkLst>
          <pc:docMk/>
          <pc:sldMk cId="0" sldId="257"/>
        </pc:sldMkLst>
      </pc:sldChg>
      <pc:sldChg chg="modNotes">
        <pc:chgData name="Sornpravate Krajangkantamatr" userId="bcdcb62f34f0ddb0" providerId="LiveId" clId="{2D32C6FA-0F8D-4DC2-B632-3C77BA6C7171}" dt="2024-12-19T01:52:20.550" v="1706"/>
        <pc:sldMkLst>
          <pc:docMk/>
          <pc:sldMk cId="0" sldId="258"/>
        </pc:sldMkLst>
      </pc:sldChg>
      <pc:sldChg chg="modNotes">
        <pc:chgData name="Sornpravate Krajangkantamatr" userId="bcdcb62f34f0ddb0" providerId="LiveId" clId="{2D32C6FA-0F8D-4DC2-B632-3C77BA6C7171}" dt="2024-12-19T01:52:20.550" v="1706"/>
        <pc:sldMkLst>
          <pc:docMk/>
          <pc:sldMk cId="0" sldId="259"/>
        </pc:sldMkLst>
      </pc:sldChg>
      <pc:sldChg chg="modNotes">
        <pc:chgData name="Sornpravate Krajangkantamatr" userId="bcdcb62f34f0ddb0" providerId="LiveId" clId="{2D32C6FA-0F8D-4DC2-B632-3C77BA6C7171}" dt="2024-12-19T01:52:20.550" v="1706"/>
        <pc:sldMkLst>
          <pc:docMk/>
          <pc:sldMk cId="0" sldId="260"/>
        </pc:sldMkLst>
      </pc:sldChg>
      <pc:sldChg chg="modSp mod modNotes">
        <pc:chgData name="Sornpravate Krajangkantamatr" userId="bcdcb62f34f0ddb0" providerId="LiveId" clId="{2D32C6FA-0F8D-4DC2-B632-3C77BA6C7171}" dt="2024-12-19T01:52:20.550" v="1706"/>
        <pc:sldMkLst>
          <pc:docMk/>
          <pc:sldMk cId="0" sldId="261"/>
        </pc:sldMkLst>
        <pc:spChg chg="mod">
          <ac:chgData name="Sornpravate Krajangkantamatr" userId="bcdcb62f34f0ddb0" providerId="LiveId" clId="{2D32C6FA-0F8D-4DC2-B632-3C77BA6C7171}" dt="2024-12-15T03:54:01.672" v="53" actId="20577"/>
          <ac:spMkLst>
            <pc:docMk/>
            <pc:sldMk cId="0" sldId="261"/>
            <ac:spMk id="113" creationId="{00000000-0000-0000-0000-000000000000}"/>
          </ac:spMkLst>
        </pc:spChg>
      </pc:sldChg>
      <pc:sldChg chg="modSp mod ord modNotes">
        <pc:chgData name="Sornpravate Krajangkantamatr" userId="bcdcb62f34f0ddb0" providerId="LiveId" clId="{2D32C6FA-0F8D-4DC2-B632-3C77BA6C7171}" dt="2024-12-19T01:52:20.550" v="1706"/>
        <pc:sldMkLst>
          <pc:docMk/>
          <pc:sldMk cId="0" sldId="262"/>
        </pc:sldMkLst>
        <pc:spChg chg="mod">
          <ac:chgData name="Sornpravate Krajangkantamatr" userId="bcdcb62f34f0ddb0" providerId="LiveId" clId="{2D32C6FA-0F8D-4DC2-B632-3C77BA6C7171}" dt="2024-12-17T02:57:06.994" v="1055" actId="21"/>
          <ac:spMkLst>
            <pc:docMk/>
            <pc:sldMk cId="0" sldId="262"/>
            <ac:spMk id="120" creationId="{00000000-0000-0000-0000-000000000000}"/>
          </ac:spMkLst>
        </pc:spChg>
      </pc:sldChg>
      <pc:sldChg chg="modNotes">
        <pc:chgData name="Sornpravate Krajangkantamatr" userId="bcdcb62f34f0ddb0" providerId="LiveId" clId="{2D32C6FA-0F8D-4DC2-B632-3C77BA6C7171}" dt="2024-12-19T01:52:20.550" v="1706"/>
        <pc:sldMkLst>
          <pc:docMk/>
          <pc:sldMk cId="0" sldId="263"/>
        </pc:sldMkLst>
      </pc:sldChg>
      <pc:sldChg chg="modSp mod modNotes">
        <pc:chgData name="Sornpravate Krajangkantamatr" userId="bcdcb62f34f0ddb0" providerId="LiveId" clId="{2D32C6FA-0F8D-4DC2-B632-3C77BA6C7171}" dt="2024-12-20T01:47:25.360" v="3600" actId="1076"/>
        <pc:sldMkLst>
          <pc:docMk/>
          <pc:sldMk cId="0" sldId="264"/>
        </pc:sldMkLst>
        <pc:spChg chg="mod">
          <ac:chgData name="Sornpravate Krajangkantamatr" userId="bcdcb62f34f0ddb0" providerId="LiveId" clId="{2D32C6FA-0F8D-4DC2-B632-3C77BA6C7171}" dt="2024-12-20T01:47:25.360" v="3600" actId="1076"/>
          <ac:spMkLst>
            <pc:docMk/>
            <pc:sldMk cId="0" sldId="264"/>
            <ac:spMk id="134" creationId="{00000000-0000-0000-0000-000000000000}"/>
          </ac:spMkLst>
        </pc:spChg>
      </pc:sldChg>
      <pc:sldChg chg="modNotes">
        <pc:chgData name="Sornpravate Krajangkantamatr" userId="bcdcb62f34f0ddb0" providerId="LiveId" clId="{2D32C6FA-0F8D-4DC2-B632-3C77BA6C7171}" dt="2024-12-19T01:52:20.550" v="1706"/>
        <pc:sldMkLst>
          <pc:docMk/>
          <pc:sldMk cId="0" sldId="265"/>
        </pc:sldMkLst>
      </pc:sldChg>
      <pc:sldChg chg="modNotes">
        <pc:chgData name="Sornpravate Krajangkantamatr" userId="bcdcb62f34f0ddb0" providerId="LiveId" clId="{2D32C6FA-0F8D-4DC2-B632-3C77BA6C7171}" dt="2024-12-19T01:52:20.550" v="1706"/>
        <pc:sldMkLst>
          <pc:docMk/>
          <pc:sldMk cId="0" sldId="266"/>
        </pc:sldMkLst>
      </pc:sldChg>
      <pc:sldChg chg="modNotes">
        <pc:chgData name="Sornpravate Krajangkantamatr" userId="bcdcb62f34f0ddb0" providerId="LiveId" clId="{2D32C6FA-0F8D-4DC2-B632-3C77BA6C7171}" dt="2024-12-19T01:52:20.550" v="1706"/>
        <pc:sldMkLst>
          <pc:docMk/>
          <pc:sldMk cId="0" sldId="267"/>
        </pc:sldMkLst>
      </pc:sldChg>
      <pc:sldChg chg="modSp mod modNotes">
        <pc:chgData name="Sornpravate Krajangkantamatr" userId="bcdcb62f34f0ddb0" providerId="LiveId" clId="{2D32C6FA-0F8D-4DC2-B632-3C77BA6C7171}" dt="2024-12-19T01:52:20.550" v="1706"/>
        <pc:sldMkLst>
          <pc:docMk/>
          <pc:sldMk cId="0" sldId="268"/>
        </pc:sldMkLst>
        <pc:spChg chg="mod">
          <ac:chgData name="Sornpravate Krajangkantamatr" userId="bcdcb62f34f0ddb0" providerId="LiveId" clId="{2D32C6FA-0F8D-4DC2-B632-3C77BA6C7171}" dt="2024-12-15T04:52:51.009" v="240" actId="1076"/>
          <ac:spMkLst>
            <pc:docMk/>
            <pc:sldMk cId="0" sldId="268"/>
            <ac:spMk id="159" creationId="{00000000-0000-0000-0000-000000000000}"/>
          </ac:spMkLst>
        </pc:spChg>
      </pc:sldChg>
      <pc:sldChg chg="modNotes">
        <pc:chgData name="Sornpravate Krajangkantamatr" userId="bcdcb62f34f0ddb0" providerId="LiveId" clId="{2D32C6FA-0F8D-4DC2-B632-3C77BA6C7171}" dt="2024-12-19T01:52:20.550" v="1706"/>
        <pc:sldMkLst>
          <pc:docMk/>
          <pc:sldMk cId="0" sldId="269"/>
        </pc:sldMkLst>
      </pc:sldChg>
      <pc:sldChg chg="modNotes">
        <pc:chgData name="Sornpravate Krajangkantamatr" userId="bcdcb62f34f0ddb0" providerId="LiveId" clId="{2D32C6FA-0F8D-4DC2-B632-3C77BA6C7171}" dt="2024-12-19T01:52:20.550" v="1706"/>
        <pc:sldMkLst>
          <pc:docMk/>
          <pc:sldMk cId="0" sldId="270"/>
        </pc:sldMkLst>
      </pc:sldChg>
      <pc:sldChg chg="modNotes">
        <pc:chgData name="Sornpravate Krajangkantamatr" userId="bcdcb62f34f0ddb0" providerId="LiveId" clId="{2D32C6FA-0F8D-4DC2-B632-3C77BA6C7171}" dt="2024-12-19T01:52:20.550" v="1706"/>
        <pc:sldMkLst>
          <pc:docMk/>
          <pc:sldMk cId="0" sldId="271"/>
        </pc:sldMkLst>
      </pc:sldChg>
      <pc:sldChg chg="modNotes">
        <pc:chgData name="Sornpravate Krajangkantamatr" userId="bcdcb62f34f0ddb0" providerId="LiveId" clId="{2D32C6FA-0F8D-4DC2-B632-3C77BA6C7171}" dt="2024-12-19T01:52:20.550" v="1706"/>
        <pc:sldMkLst>
          <pc:docMk/>
          <pc:sldMk cId="0" sldId="272"/>
        </pc:sldMkLst>
      </pc:sldChg>
      <pc:sldChg chg="modSp mod modNotes">
        <pc:chgData name="Sornpravate Krajangkantamatr" userId="bcdcb62f34f0ddb0" providerId="LiveId" clId="{2D32C6FA-0F8D-4DC2-B632-3C77BA6C7171}" dt="2024-12-19T01:52:20.550" v="1706"/>
        <pc:sldMkLst>
          <pc:docMk/>
          <pc:sldMk cId="0" sldId="273"/>
        </pc:sldMkLst>
        <pc:spChg chg="mod">
          <ac:chgData name="Sornpravate Krajangkantamatr" userId="bcdcb62f34f0ddb0" providerId="LiveId" clId="{2D32C6FA-0F8D-4DC2-B632-3C77BA6C7171}" dt="2024-12-17T01:12:48.334" v="645" actId="255"/>
          <ac:spMkLst>
            <pc:docMk/>
            <pc:sldMk cId="0" sldId="273"/>
            <ac:spMk id="188" creationId="{00000000-0000-0000-0000-000000000000}"/>
          </ac:spMkLst>
        </pc:spChg>
      </pc:sldChg>
      <pc:sldChg chg="modSp mod modNotes">
        <pc:chgData name="Sornpravate Krajangkantamatr" userId="bcdcb62f34f0ddb0" providerId="LiveId" clId="{2D32C6FA-0F8D-4DC2-B632-3C77BA6C7171}" dt="2024-12-19T01:52:20.550" v="1706"/>
        <pc:sldMkLst>
          <pc:docMk/>
          <pc:sldMk cId="0" sldId="274"/>
        </pc:sldMkLst>
        <pc:spChg chg="mod">
          <ac:chgData name="Sornpravate Krajangkantamatr" userId="bcdcb62f34f0ddb0" providerId="LiveId" clId="{2D32C6FA-0F8D-4DC2-B632-3C77BA6C7171}" dt="2024-12-17T01:42:11.621" v="808" actId="1076"/>
          <ac:spMkLst>
            <pc:docMk/>
            <pc:sldMk cId="0" sldId="274"/>
            <ac:spMk id="194" creationId="{00000000-0000-0000-0000-000000000000}"/>
          </ac:spMkLst>
        </pc:spChg>
      </pc:sldChg>
      <pc:sldChg chg="modNotes">
        <pc:chgData name="Sornpravate Krajangkantamatr" userId="bcdcb62f34f0ddb0" providerId="LiveId" clId="{2D32C6FA-0F8D-4DC2-B632-3C77BA6C7171}" dt="2024-12-19T01:52:20.550" v="1706"/>
        <pc:sldMkLst>
          <pc:docMk/>
          <pc:sldMk cId="0" sldId="275"/>
        </pc:sldMkLst>
      </pc:sldChg>
      <pc:sldChg chg="modNotes">
        <pc:chgData name="Sornpravate Krajangkantamatr" userId="bcdcb62f34f0ddb0" providerId="LiveId" clId="{2D32C6FA-0F8D-4DC2-B632-3C77BA6C7171}" dt="2024-12-19T01:52:20.550" v="1706"/>
        <pc:sldMkLst>
          <pc:docMk/>
          <pc:sldMk cId="0" sldId="276"/>
        </pc:sldMkLst>
      </pc:sldChg>
      <pc:sldChg chg="modSp mod modNotes">
        <pc:chgData name="Sornpravate Krajangkantamatr" userId="bcdcb62f34f0ddb0" providerId="LiveId" clId="{2D32C6FA-0F8D-4DC2-B632-3C77BA6C7171}" dt="2024-12-20T01:16:19.903" v="3317" actId="20577"/>
        <pc:sldMkLst>
          <pc:docMk/>
          <pc:sldMk cId="0" sldId="277"/>
        </pc:sldMkLst>
        <pc:spChg chg="mod">
          <ac:chgData name="Sornpravate Krajangkantamatr" userId="bcdcb62f34f0ddb0" providerId="LiveId" clId="{2D32C6FA-0F8D-4DC2-B632-3C77BA6C7171}" dt="2024-12-20T01:16:19.903" v="3317" actId="20577"/>
          <ac:spMkLst>
            <pc:docMk/>
            <pc:sldMk cId="0" sldId="277"/>
            <ac:spMk id="212" creationId="{00000000-0000-0000-0000-000000000000}"/>
          </ac:spMkLst>
        </pc:spChg>
      </pc:sldChg>
      <pc:sldChg chg="modNotes">
        <pc:chgData name="Sornpravate Krajangkantamatr" userId="bcdcb62f34f0ddb0" providerId="LiveId" clId="{2D32C6FA-0F8D-4DC2-B632-3C77BA6C7171}" dt="2024-12-19T01:52:20.550" v="1706"/>
        <pc:sldMkLst>
          <pc:docMk/>
          <pc:sldMk cId="0" sldId="278"/>
        </pc:sldMkLst>
      </pc:sldChg>
      <pc:sldChg chg="modSp mod">
        <pc:chgData name="Sornpravate Krajangkantamatr" userId="bcdcb62f34f0ddb0" providerId="LiveId" clId="{2D32C6FA-0F8D-4DC2-B632-3C77BA6C7171}" dt="2024-12-18T01:38:23.256" v="1609" actId="1035"/>
        <pc:sldMkLst>
          <pc:docMk/>
          <pc:sldMk cId="2954773618" sldId="283"/>
        </pc:sldMkLst>
        <pc:spChg chg="mod">
          <ac:chgData name="Sornpravate Krajangkantamatr" userId="bcdcb62f34f0ddb0" providerId="LiveId" clId="{2D32C6FA-0F8D-4DC2-B632-3C77BA6C7171}" dt="2024-12-18T01:37:52.825" v="1598" actId="1076"/>
          <ac:spMkLst>
            <pc:docMk/>
            <pc:sldMk cId="2954773618" sldId="283"/>
            <ac:spMk id="6" creationId="{5456D30C-BB2D-4163-9DE7-9D062C4EC418}"/>
          </ac:spMkLst>
        </pc:spChg>
        <pc:picChg chg="mod">
          <ac:chgData name="Sornpravate Krajangkantamatr" userId="bcdcb62f34f0ddb0" providerId="LiveId" clId="{2D32C6FA-0F8D-4DC2-B632-3C77BA6C7171}" dt="2024-12-18T01:38:23.256" v="1609" actId="1035"/>
          <ac:picMkLst>
            <pc:docMk/>
            <pc:sldMk cId="2954773618" sldId="283"/>
            <ac:picMk id="5" creationId="{68F0745B-A20C-4860-BD7C-0B0C3B35CF2B}"/>
          </ac:picMkLst>
        </pc:picChg>
      </pc:sldChg>
      <pc:sldChg chg="modSp mod">
        <pc:chgData name="Sornpravate Krajangkantamatr" userId="bcdcb62f34f0ddb0" providerId="LiveId" clId="{2D32C6FA-0F8D-4DC2-B632-3C77BA6C7171}" dt="2024-12-15T07:32:42.561" v="310" actId="1076"/>
        <pc:sldMkLst>
          <pc:docMk/>
          <pc:sldMk cId="2405221625" sldId="285"/>
        </pc:sldMkLst>
        <pc:spChg chg="mod">
          <ac:chgData name="Sornpravate Krajangkantamatr" userId="bcdcb62f34f0ddb0" providerId="LiveId" clId="{2D32C6FA-0F8D-4DC2-B632-3C77BA6C7171}" dt="2024-12-15T07:32:42.561" v="310" actId="1076"/>
          <ac:spMkLst>
            <pc:docMk/>
            <pc:sldMk cId="2405221625" sldId="285"/>
            <ac:spMk id="6" creationId="{8E789610-8542-467D-9393-C418096E01D7}"/>
          </ac:spMkLst>
        </pc:spChg>
      </pc:sldChg>
      <pc:sldChg chg="del">
        <pc:chgData name="Sornpravate Krajangkantamatr" userId="bcdcb62f34f0ddb0" providerId="LiveId" clId="{2D32C6FA-0F8D-4DC2-B632-3C77BA6C7171}" dt="2024-12-20T01:13:27.186" v="3316" actId="47"/>
        <pc:sldMkLst>
          <pc:docMk/>
          <pc:sldMk cId="3043075427" sldId="286"/>
        </pc:sldMkLst>
      </pc:sldChg>
      <pc:sldChg chg="modSp mod ord">
        <pc:chgData name="Sornpravate Krajangkantamatr" userId="bcdcb62f34f0ddb0" providerId="LiveId" clId="{2D32C6FA-0F8D-4DC2-B632-3C77BA6C7171}" dt="2024-12-19T04:20:55.150" v="1768" actId="207"/>
        <pc:sldMkLst>
          <pc:docMk/>
          <pc:sldMk cId="820101069" sldId="288"/>
        </pc:sldMkLst>
        <pc:spChg chg="mod">
          <ac:chgData name="Sornpravate Krajangkantamatr" userId="bcdcb62f34f0ddb0" providerId="LiveId" clId="{2D32C6FA-0F8D-4DC2-B632-3C77BA6C7171}" dt="2024-12-19T04:20:55.150" v="1768" actId="207"/>
          <ac:spMkLst>
            <pc:docMk/>
            <pc:sldMk cId="820101069" sldId="288"/>
            <ac:spMk id="3" creationId="{8187DBDE-40CD-4539-9735-A36EF9CDA2E7}"/>
          </ac:spMkLst>
        </pc:spChg>
      </pc:sldChg>
      <pc:sldChg chg="del">
        <pc:chgData name="Sornpravate Krajangkantamatr" userId="bcdcb62f34f0ddb0" providerId="LiveId" clId="{2D32C6FA-0F8D-4DC2-B632-3C77BA6C7171}" dt="2024-12-18T07:54:39.835" v="1612" actId="47"/>
        <pc:sldMkLst>
          <pc:docMk/>
          <pc:sldMk cId="1125891383" sldId="290"/>
        </pc:sldMkLst>
      </pc:sldChg>
      <pc:sldChg chg="del">
        <pc:chgData name="Sornpravate Krajangkantamatr" userId="bcdcb62f34f0ddb0" providerId="LiveId" clId="{2D32C6FA-0F8D-4DC2-B632-3C77BA6C7171}" dt="2024-12-19T01:14:18.834" v="1613" actId="2696"/>
        <pc:sldMkLst>
          <pc:docMk/>
          <pc:sldMk cId="1305787253" sldId="293"/>
        </pc:sldMkLst>
      </pc:sldChg>
      <pc:sldChg chg="add">
        <pc:chgData name="Sornpravate Krajangkantamatr" userId="bcdcb62f34f0ddb0" providerId="LiveId" clId="{2D32C6FA-0F8D-4DC2-B632-3C77BA6C7171}" dt="2024-12-19T03:16:48.463" v="1710"/>
        <pc:sldMkLst>
          <pc:docMk/>
          <pc:sldMk cId="2425026056" sldId="293"/>
        </pc:sldMkLst>
      </pc:sldChg>
      <pc:sldChg chg="add del ord">
        <pc:chgData name="Sornpravate Krajangkantamatr" userId="bcdcb62f34f0ddb0" providerId="LiveId" clId="{2D32C6FA-0F8D-4DC2-B632-3C77BA6C7171}" dt="2024-12-19T03:16:39.893" v="1709" actId="2696"/>
        <pc:sldMkLst>
          <pc:docMk/>
          <pc:sldMk cId="4196419548" sldId="293"/>
        </pc:sldMkLst>
      </pc:sldChg>
      <pc:sldChg chg="del">
        <pc:chgData name="Sornpravate Krajangkantamatr" userId="bcdcb62f34f0ddb0" providerId="LiveId" clId="{2D32C6FA-0F8D-4DC2-B632-3C77BA6C7171}" dt="2024-12-15T03:48:58.516" v="0" actId="47"/>
        <pc:sldMkLst>
          <pc:docMk/>
          <pc:sldMk cId="3433249286" sldId="412"/>
        </pc:sldMkLst>
      </pc:sldChg>
      <pc:sldChg chg="del">
        <pc:chgData name="Sornpravate Krajangkantamatr" userId="bcdcb62f34f0ddb0" providerId="LiveId" clId="{2D32C6FA-0F8D-4DC2-B632-3C77BA6C7171}" dt="2024-12-19T01:14:18.834" v="1613" actId="2696"/>
        <pc:sldMkLst>
          <pc:docMk/>
          <pc:sldMk cId="2095573828" sldId="430"/>
        </pc:sldMkLst>
      </pc:sldChg>
      <pc:sldChg chg="add del">
        <pc:chgData name="Sornpravate Krajangkantamatr" userId="bcdcb62f34f0ddb0" providerId="LiveId" clId="{2D32C6FA-0F8D-4DC2-B632-3C77BA6C7171}" dt="2024-12-19T03:16:39.893" v="1709" actId="2696"/>
        <pc:sldMkLst>
          <pc:docMk/>
          <pc:sldMk cId="3403978179" sldId="430"/>
        </pc:sldMkLst>
      </pc:sldChg>
      <pc:sldChg chg="modSp add mod">
        <pc:chgData name="Sornpravate Krajangkantamatr" userId="bcdcb62f34f0ddb0" providerId="LiveId" clId="{2D32C6FA-0F8D-4DC2-B632-3C77BA6C7171}" dt="2024-12-19T03:18:21.445" v="1732" actId="1076"/>
        <pc:sldMkLst>
          <pc:docMk/>
          <pc:sldMk cId="3893587992" sldId="430"/>
        </pc:sldMkLst>
        <pc:spChg chg="mod">
          <ac:chgData name="Sornpravate Krajangkantamatr" userId="bcdcb62f34f0ddb0" providerId="LiveId" clId="{2D32C6FA-0F8D-4DC2-B632-3C77BA6C7171}" dt="2024-12-19T03:18:21.445" v="1732" actId="1076"/>
          <ac:spMkLst>
            <pc:docMk/>
            <pc:sldMk cId="3893587992" sldId="430"/>
            <ac:spMk id="7" creationId="{A29C3830-5A4B-455E-8F34-CC8D7358CBA3}"/>
          </ac:spMkLst>
        </pc:spChg>
        <pc:picChg chg="mod">
          <ac:chgData name="Sornpravate Krajangkantamatr" userId="bcdcb62f34f0ddb0" providerId="LiveId" clId="{2D32C6FA-0F8D-4DC2-B632-3C77BA6C7171}" dt="2024-12-19T03:18:09.785" v="1731" actId="1076"/>
          <ac:picMkLst>
            <pc:docMk/>
            <pc:sldMk cId="3893587992" sldId="430"/>
            <ac:picMk id="6" creationId="{9A506242-4BA0-4F9D-972D-ED3B2BA096B2}"/>
          </ac:picMkLst>
        </pc:picChg>
      </pc:sldChg>
      <pc:sldChg chg="add">
        <pc:chgData name="Sornpravate Krajangkantamatr" userId="bcdcb62f34f0ddb0" providerId="LiveId" clId="{2D32C6FA-0F8D-4DC2-B632-3C77BA6C7171}" dt="2024-12-19T03:16:48.463" v="1710"/>
        <pc:sldMkLst>
          <pc:docMk/>
          <pc:sldMk cId="693022697" sldId="431"/>
        </pc:sldMkLst>
      </pc:sldChg>
      <pc:sldChg chg="del">
        <pc:chgData name="Sornpravate Krajangkantamatr" userId="bcdcb62f34f0ddb0" providerId="LiveId" clId="{2D32C6FA-0F8D-4DC2-B632-3C77BA6C7171}" dt="2024-12-19T01:14:18.834" v="1613" actId="2696"/>
        <pc:sldMkLst>
          <pc:docMk/>
          <pc:sldMk cId="1312805157" sldId="431"/>
        </pc:sldMkLst>
      </pc:sldChg>
      <pc:sldChg chg="add del">
        <pc:chgData name="Sornpravate Krajangkantamatr" userId="bcdcb62f34f0ddb0" providerId="LiveId" clId="{2D32C6FA-0F8D-4DC2-B632-3C77BA6C7171}" dt="2024-12-19T03:16:39.893" v="1709" actId="2696"/>
        <pc:sldMkLst>
          <pc:docMk/>
          <pc:sldMk cId="3988880432" sldId="431"/>
        </pc:sldMkLst>
      </pc:sldChg>
      <pc:sldChg chg="del">
        <pc:chgData name="Sornpravate Krajangkantamatr" userId="bcdcb62f34f0ddb0" providerId="LiveId" clId="{2D32C6FA-0F8D-4DC2-B632-3C77BA6C7171}" dt="2024-12-19T01:14:18.834" v="1613" actId="2696"/>
        <pc:sldMkLst>
          <pc:docMk/>
          <pc:sldMk cId="199961044" sldId="433"/>
        </pc:sldMkLst>
      </pc:sldChg>
      <pc:sldChg chg="add">
        <pc:chgData name="Sornpravate Krajangkantamatr" userId="bcdcb62f34f0ddb0" providerId="LiveId" clId="{2D32C6FA-0F8D-4DC2-B632-3C77BA6C7171}" dt="2024-12-19T03:16:48.463" v="1710"/>
        <pc:sldMkLst>
          <pc:docMk/>
          <pc:sldMk cId="2839852069" sldId="433"/>
        </pc:sldMkLst>
      </pc:sldChg>
      <pc:sldChg chg="add del">
        <pc:chgData name="Sornpravate Krajangkantamatr" userId="bcdcb62f34f0ddb0" providerId="LiveId" clId="{2D32C6FA-0F8D-4DC2-B632-3C77BA6C7171}" dt="2024-12-19T03:16:39.893" v="1709" actId="2696"/>
        <pc:sldMkLst>
          <pc:docMk/>
          <pc:sldMk cId="3445411525" sldId="433"/>
        </pc:sldMkLst>
      </pc:sldChg>
      <pc:sldChg chg="add del">
        <pc:chgData name="Sornpravate Krajangkantamatr" userId="bcdcb62f34f0ddb0" providerId="LiveId" clId="{2D32C6FA-0F8D-4DC2-B632-3C77BA6C7171}" dt="2024-12-19T03:16:39.893" v="1709" actId="2696"/>
        <pc:sldMkLst>
          <pc:docMk/>
          <pc:sldMk cId="2430103294" sldId="435"/>
        </pc:sldMkLst>
      </pc:sldChg>
      <pc:sldChg chg="del">
        <pc:chgData name="Sornpravate Krajangkantamatr" userId="bcdcb62f34f0ddb0" providerId="LiveId" clId="{2D32C6FA-0F8D-4DC2-B632-3C77BA6C7171}" dt="2024-12-19T01:14:18.834" v="1613" actId="2696"/>
        <pc:sldMkLst>
          <pc:docMk/>
          <pc:sldMk cId="2646994129" sldId="435"/>
        </pc:sldMkLst>
      </pc:sldChg>
      <pc:sldChg chg="add">
        <pc:chgData name="Sornpravate Krajangkantamatr" userId="bcdcb62f34f0ddb0" providerId="LiveId" clId="{2D32C6FA-0F8D-4DC2-B632-3C77BA6C7171}" dt="2024-12-19T03:16:48.463" v="1710"/>
        <pc:sldMkLst>
          <pc:docMk/>
          <pc:sldMk cId="4142444492" sldId="435"/>
        </pc:sldMkLst>
      </pc:sldChg>
      <pc:sldChg chg="add del">
        <pc:chgData name="Sornpravate Krajangkantamatr" userId="bcdcb62f34f0ddb0" providerId="LiveId" clId="{2D32C6FA-0F8D-4DC2-B632-3C77BA6C7171}" dt="2024-12-19T03:16:39.893" v="1709" actId="2696"/>
        <pc:sldMkLst>
          <pc:docMk/>
          <pc:sldMk cId="1835560266" sldId="436"/>
        </pc:sldMkLst>
      </pc:sldChg>
      <pc:sldChg chg="addSp modSp add mod">
        <pc:chgData name="Sornpravate Krajangkantamatr" userId="bcdcb62f34f0ddb0" providerId="LiveId" clId="{2D32C6FA-0F8D-4DC2-B632-3C77BA6C7171}" dt="2024-12-19T03:19:59.984" v="1753" actId="1076"/>
        <pc:sldMkLst>
          <pc:docMk/>
          <pc:sldMk cId="3113763844" sldId="436"/>
        </pc:sldMkLst>
        <pc:spChg chg="add mod">
          <ac:chgData name="Sornpravate Krajangkantamatr" userId="bcdcb62f34f0ddb0" providerId="LiveId" clId="{2D32C6FA-0F8D-4DC2-B632-3C77BA6C7171}" dt="2024-12-19T03:19:59.984" v="1753" actId="1076"/>
          <ac:spMkLst>
            <pc:docMk/>
            <pc:sldMk cId="3113763844" sldId="436"/>
            <ac:spMk id="6" creationId="{4552BC58-5DD9-4C3D-B7C5-96C279B5AE6D}"/>
          </ac:spMkLst>
        </pc:spChg>
        <pc:picChg chg="mod">
          <ac:chgData name="Sornpravate Krajangkantamatr" userId="bcdcb62f34f0ddb0" providerId="LiveId" clId="{2D32C6FA-0F8D-4DC2-B632-3C77BA6C7171}" dt="2024-12-19T03:19:56.704" v="1752" actId="1076"/>
          <ac:picMkLst>
            <pc:docMk/>
            <pc:sldMk cId="3113763844" sldId="436"/>
            <ac:picMk id="4" creationId="{4A24FF0B-6A9D-4F7B-95AF-7464459AA62B}"/>
          </ac:picMkLst>
        </pc:picChg>
      </pc:sldChg>
      <pc:sldChg chg="del">
        <pc:chgData name="Sornpravate Krajangkantamatr" userId="bcdcb62f34f0ddb0" providerId="LiveId" clId="{2D32C6FA-0F8D-4DC2-B632-3C77BA6C7171}" dt="2024-12-19T01:14:18.834" v="1613" actId="2696"/>
        <pc:sldMkLst>
          <pc:docMk/>
          <pc:sldMk cId="3292120611" sldId="436"/>
        </pc:sldMkLst>
      </pc:sldChg>
      <pc:sldChg chg="add del">
        <pc:chgData name="Sornpravate Krajangkantamatr" userId="bcdcb62f34f0ddb0" providerId="LiveId" clId="{2D32C6FA-0F8D-4DC2-B632-3C77BA6C7171}" dt="2024-12-19T03:16:39.893" v="1709" actId="2696"/>
        <pc:sldMkLst>
          <pc:docMk/>
          <pc:sldMk cId="808126404" sldId="437"/>
        </pc:sldMkLst>
      </pc:sldChg>
      <pc:sldChg chg="del">
        <pc:chgData name="Sornpravate Krajangkantamatr" userId="bcdcb62f34f0ddb0" providerId="LiveId" clId="{2D32C6FA-0F8D-4DC2-B632-3C77BA6C7171}" dt="2024-12-19T01:14:18.834" v="1613" actId="2696"/>
        <pc:sldMkLst>
          <pc:docMk/>
          <pc:sldMk cId="2062151164" sldId="437"/>
        </pc:sldMkLst>
      </pc:sldChg>
      <pc:sldChg chg="addSp modSp add mod">
        <pc:chgData name="Sornpravate Krajangkantamatr" userId="bcdcb62f34f0ddb0" providerId="LiveId" clId="{2D32C6FA-0F8D-4DC2-B632-3C77BA6C7171}" dt="2024-12-19T03:20:23.327" v="1763" actId="20577"/>
        <pc:sldMkLst>
          <pc:docMk/>
          <pc:sldMk cId="2809922218" sldId="437"/>
        </pc:sldMkLst>
        <pc:spChg chg="add mod">
          <ac:chgData name="Sornpravate Krajangkantamatr" userId="bcdcb62f34f0ddb0" providerId="LiveId" clId="{2D32C6FA-0F8D-4DC2-B632-3C77BA6C7171}" dt="2024-12-19T03:20:23.327" v="1763" actId="20577"/>
          <ac:spMkLst>
            <pc:docMk/>
            <pc:sldMk cId="2809922218" sldId="437"/>
            <ac:spMk id="6" creationId="{C2CE8A81-DA8E-4CFF-8C29-032C55DA8E80}"/>
          </ac:spMkLst>
        </pc:spChg>
      </pc:sldChg>
      <pc:sldChg chg="add del">
        <pc:chgData name="Sornpravate Krajangkantamatr" userId="bcdcb62f34f0ddb0" providerId="LiveId" clId="{2D32C6FA-0F8D-4DC2-B632-3C77BA6C7171}" dt="2024-12-19T03:16:39.893" v="1709" actId="2696"/>
        <pc:sldMkLst>
          <pc:docMk/>
          <pc:sldMk cId="1342100924" sldId="438"/>
        </pc:sldMkLst>
      </pc:sldChg>
      <pc:sldChg chg="del">
        <pc:chgData name="Sornpravate Krajangkantamatr" userId="bcdcb62f34f0ddb0" providerId="LiveId" clId="{2D32C6FA-0F8D-4DC2-B632-3C77BA6C7171}" dt="2024-12-19T01:14:18.834" v="1613" actId="2696"/>
        <pc:sldMkLst>
          <pc:docMk/>
          <pc:sldMk cId="2780918095" sldId="438"/>
        </pc:sldMkLst>
      </pc:sldChg>
      <pc:sldChg chg="add">
        <pc:chgData name="Sornpravate Krajangkantamatr" userId="bcdcb62f34f0ddb0" providerId="LiveId" clId="{2D32C6FA-0F8D-4DC2-B632-3C77BA6C7171}" dt="2024-12-19T03:16:48.463" v="1710"/>
        <pc:sldMkLst>
          <pc:docMk/>
          <pc:sldMk cId="3286392967" sldId="438"/>
        </pc:sldMkLst>
      </pc:sldChg>
      <pc:sldChg chg="del">
        <pc:chgData name="Sornpravate Krajangkantamatr" userId="bcdcb62f34f0ddb0" providerId="LiveId" clId="{2D32C6FA-0F8D-4DC2-B632-3C77BA6C7171}" dt="2024-12-15T03:49:13.649" v="11" actId="47"/>
        <pc:sldMkLst>
          <pc:docMk/>
          <pc:sldMk cId="453550762" sldId="440"/>
        </pc:sldMkLst>
      </pc:sldChg>
      <pc:sldChg chg="del">
        <pc:chgData name="Sornpravate Krajangkantamatr" userId="bcdcb62f34f0ddb0" providerId="LiveId" clId="{2D32C6FA-0F8D-4DC2-B632-3C77BA6C7171}" dt="2024-12-15T03:49:14.063" v="13" actId="47"/>
        <pc:sldMkLst>
          <pc:docMk/>
          <pc:sldMk cId="2472225191" sldId="441"/>
        </pc:sldMkLst>
      </pc:sldChg>
      <pc:sldChg chg="del">
        <pc:chgData name="Sornpravate Krajangkantamatr" userId="bcdcb62f34f0ddb0" providerId="LiveId" clId="{2D32C6FA-0F8D-4DC2-B632-3C77BA6C7171}" dt="2024-12-15T03:49:14.243" v="14" actId="47"/>
        <pc:sldMkLst>
          <pc:docMk/>
          <pc:sldMk cId="2517820962" sldId="444"/>
        </pc:sldMkLst>
      </pc:sldChg>
      <pc:sldChg chg="add del">
        <pc:chgData name="Sornpravate Krajangkantamatr" userId="bcdcb62f34f0ddb0" providerId="LiveId" clId="{2D32C6FA-0F8D-4DC2-B632-3C77BA6C7171}" dt="2024-12-19T03:16:39.893" v="1709" actId="2696"/>
        <pc:sldMkLst>
          <pc:docMk/>
          <pc:sldMk cId="870801470" sldId="448"/>
        </pc:sldMkLst>
      </pc:sldChg>
      <pc:sldChg chg="add del">
        <pc:chgData name="Sornpravate Krajangkantamatr" userId="bcdcb62f34f0ddb0" providerId="LiveId" clId="{2D32C6FA-0F8D-4DC2-B632-3C77BA6C7171}" dt="2024-12-20T00:10:34.671" v="2683" actId="47"/>
        <pc:sldMkLst>
          <pc:docMk/>
          <pc:sldMk cId="3818079103" sldId="448"/>
        </pc:sldMkLst>
      </pc:sldChg>
      <pc:sldChg chg="del">
        <pc:chgData name="Sornpravate Krajangkantamatr" userId="bcdcb62f34f0ddb0" providerId="LiveId" clId="{2D32C6FA-0F8D-4DC2-B632-3C77BA6C7171}" dt="2024-12-19T01:14:18.834" v="1613" actId="2696"/>
        <pc:sldMkLst>
          <pc:docMk/>
          <pc:sldMk cId="4087525018" sldId="448"/>
        </pc:sldMkLst>
      </pc:sldChg>
      <pc:sldChg chg="del">
        <pc:chgData name="Sornpravate Krajangkantamatr" userId="bcdcb62f34f0ddb0" providerId="LiveId" clId="{2D32C6FA-0F8D-4DC2-B632-3C77BA6C7171}" dt="2024-12-15T04:44:54.315" v="212" actId="47"/>
        <pc:sldMkLst>
          <pc:docMk/>
          <pc:sldMk cId="1007433003" sldId="453"/>
        </pc:sldMkLst>
      </pc:sldChg>
      <pc:sldChg chg="add">
        <pc:chgData name="Sornpravate Krajangkantamatr" userId="bcdcb62f34f0ddb0" providerId="LiveId" clId="{2D32C6FA-0F8D-4DC2-B632-3C77BA6C7171}" dt="2024-12-19T03:16:48.463" v="1710"/>
        <pc:sldMkLst>
          <pc:docMk/>
          <pc:sldMk cId="1151707446" sldId="455"/>
        </pc:sldMkLst>
      </pc:sldChg>
      <pc:sldChg chg="add del">
        <pc:chgData name="Sornpravate Krajangkantamatr" userId="bcdcb62f34f0ddb0" providerId="LiveId" clId="{2D32C6FA-0F8D-4DC2-B632-3C77BA6C7171}" dt="2024-12-19T03:16:39.893" v="1709" actId="2696"/>
        <pc:sldMkLst>
          <pc:docMk/>
          <pc:sldMk cId="2595612952" sldId="455"/>
        </pc:sldMkLst>
      </pc:sldChg>
      <pc:sldChg chg="del">
        <pc:chgData name="Sornpravate Krajangkantamatr" userId="bcdcb62f34f0ddb0" providerId="LiveId" clId="{2D32C6FA-0F8D-4DC2-B632-3C77BA6C7171}" dt="2024-12-19T01:14:18.834" v="1613" actId="2696"/>
        <pc:sldMkLst>
          <pc:docMk/>
          <pc:sldMk cId="4086032603" sldId="455"/>
        </pc:sldMkLst>
      </pc:sldChg>
      <pc:sldChg chg="add del">
        <pc:chgData name="Sornpravate Krajangkantamatr" userId="bcdcb62f34f0ddb0" providerId="LiveId" clId="{2D32C6FA-0F8D-4DC2-B632-3C77BA6C7171}" dt="2024-12-20T00:10:35.804" v="2684" actId="47"/>
        <pc:sldMkLst>
          <pc:docMk/>
          <pc:sldMk cId="1777244548" sldId="456"/>
        </pc:sldMkLst>
      </pc:sldChg>
      <pc:sldChg chg="add del">
        <pc:chgData name="Sornpravate Krajangkantamatr" userId="bcdcb62f34f0ddb0" providerId="LiveId" clId="{2D32C6FA-0F8D-4DC2-B632-3C77BA6C7171}" dt="2024-12-19T03:16:39.893" v="1709" actId="2696"/>
        <pc:sldMkLst>
          <pc:docMk/>
          <pc:sldMk cId="2539853283" sldId="456"/>
        </pc:sldMkLst>
      </pc:sldChg>
      <pc:sldChg chg="del">
        <pc:chgData name="Sornpravate Krajangkantamatr" userId="bcdcb62f34f0ddb0" providerId="LiveId" clId="{2D32C6FA-0F8D-4DC2-B632-3C77BA6C7171}" dt="2024-12-19T01:14:18.834" v="1613" actId="2696"/>
        <pc:sldMkLst>
          <pc:docMk/>
          <pc:sldMk cId="3543857230" sldId="456"/>
        </pc:sldMkLst>
      </pc:sldChg>
      <pc:sldChg chg="del">
        <pc:chgData name="Sornpravate Krajangkantamatr" userId="bcdcb62f34f0ddb0" providerId="LiveId" clId="{2D32C6FA-0F8D-4DC2-B632-3C77BA6C7171}" dt="2024-12-15T03:48:58.815" v="1" actId="47"/>
        <pc:sldMkLst>
          <pc:docMk/>
          <pc:sldMk cId="3415691366" sldId="457"/>
        </pc:sldMkLst>
      </pc:sldChg>
      <pc:sldChg chg="del">
        <pc:chgData name="Sornpravate Krajangkantamatr" userId="bcdcb62f34f0ddb0" providerId="LiveId" clId="{2D32C6FA-0F8D-4DC2-B632-3C77BA6C7171}" dt="2024-12-15T03:48:59.316" v="2" actId="47"/>
        <pc:sldMkLst>
          <pc:docMk/>
          <pc:sldMk cId="1511721121" sldId="464"/>
        </pc:sldMkLst>
      </pc:sldChg>
      <pc:sldChg chg="del">
        <pc:chgData name="Sornpravate Krajangkantamatr" userId="bcdcb62f34f0ddb0" providerId="LiveId" clId="{2D32C6FA-0F8D-4DC2-B632-3C77BA6C7171}" dt="2024-12-15T03:48:59.679" v="3" actId="47"/>
        <pc:sldMkLst>
          <pc:docMk/>
          <pc:sldMk cId="212058219" sldId="465"/>
        </pc:sldMkLst>
      </pc:sldChg>
      <pc:sldChg chg="del">
        <pc:chgData name="Sornpravate Krajangkantamatr" userId="bcdcb62f34f0ddb0" providerId="LiveId" clId="{2D32C6FA-0F8D-4DC2-B632-3C77BA6C7171}" dt="2024-12-15T03:49:00.009" v="4" actId="47"/>
        <pc:sldMkLst>
          <pc:docMk/>
          <pc:sldMk cId="2700985056" sldId="466"/>
        </pc:sldMkLst>
      </pc:sldChg>
      <pc:sldChg chg="del">
        <pc:chgData name="Sornpravate Krajangkantamatr" userId="bcdcb62f34f0ddb0" providerId="LiveId" clId="{2D32C6FA-0F8D-4DC2-B632-3C77BA6C7171}" dt="2024-12-15T03:49:00.348" v="5" actId="47"/>
        <pc:sldMkLst>
          <pc:docMk/>
          <pc:sldMk cId="1620091791" sldId="467"/>
        </pc:sldMkLst>
      </pc:sldChg>
      <pc:sldChg chg="del">
        <pc:chgData name="Sornpravate Krajangkantamatr" userId="bcdcb62f34f0ddb0" providerId="LiveId" clId="{2D32C6FA-0F8D-4DC2-B632-3C77BA6C7171}" dt="2024-12-15T03:49:00.974" v="6" actId="47"/>
        <pc:sldMkLst>
          <pc:docMk/>
          <pc:sldMk cId="1254097032" sldId="468"/>
        </pc:sldMkLst>
      </pc:sldChg>
      <pc:sldChg chg="del">
        <pc:chgData name="Sornpravate Krajangkantamatr" userId="bcdcb62f34f0ddb0" providerId="LiveId" clId="{2D32C6FA-0F8D-4DC2-B632-3C77BA6C7171}" dt="2024-12-15T03:49:01.622" v="7" actId="47"/>
        <pc:sldMkLst>
          <pc:docMk/>
          <pc:sldMk cId="2861966548" sldId="469"/>
        </pc:sldMkLst>
      </pc:sldChg>
      <pc:sldChg chg="del">
        <pc:chgData name="Sornpravate Krajangkantamatr" userId="bcdcb62f34f0ddb0" providerId="LiveId" clId="{2D32C6FA-0F8D-4DC2-B632-3C77BA6C7171}" dt="2024-12-15T03:49:02.281" v="8" actId="47"/>
        <pc:sldMkLst>
          <pc:docMk/>
          <pc:sldMk cId="638306346" sldId="470"/>
        </pc:sldMkLst>
      </pc:sldChg>
      <pc:sldChg chg="del">
        <pc:chgData name="Sornpravate Krajangkantamatr" userId="bcdcb62f34f0ddb0" providerId="LiveId" clId="{2D32C6FA-0F8D-4DC2-B632-3C77BA6C7171}" dt="2024-12-15T03:49:02.954" v="9" actId="47"/>
        <pc:sldMkLst>
          <pc:docMk/>
          <pc:sldMk cId="3342475819" sldId="471"/>
        </pc:sldMkLst>
      </pc:sldChg>
      <pc:sldChg chg="del">
        <pc:chgData name="Sornpravate Krajangkantamatr" userId="bcdcb62f34f0ddb0" providerId="LiveId" clId="{2D32C6FA-0F8D-4DC2-B632-3C77BA6C7171}" dt="2024-12-15T03:49:03.975" v="10" actId="47"/>
        <pc:sldMkLst>
          <pc:docMk/>
          <pc:sldMk cId="4289690382" sldId="473"/>
        </pc:sldMkLst>
      </pc:sldChg>
      <pc:sldChg chg="del">
        <pc:chgData name="Sornpravate Krajangkantamatr" userId="bcdcb62f34f0ddb0" providerId="LiveId" clId="{2D32C6FA-0F8D-4DC2-B632-3C77BA6C7171}" dt="2024-12-15T03:49:13.892" v="12" actId="47"/>
        <pc:sldMkLst>
          <pc:docMk/>
          <pc:sldMk cId="2363411614" sldId="474"/>
        </pc:sldMkLst>
      </pc:sldChg>
      <pc:sldChg chg="del">
        <pc:chgData name="Sornpravate Krajangkantamatr" userId="bcdcb62f34f0ddb0" providerId="LiveId" clId="{2D32C6FA-0F8D-4DC2-B632-3C77BA6C7171}" dt="2024-12-15T03:49:15.047" v="15" actId="47"/>
        <pc:sldMkLst>
          <pc:docMk/>
          <pc:sldMk cId="2425688016" sldId="478"/>
        </pc:sldMkLst>
      </pc:sldChg>
      <pc:sldChg chg="modSp del mod">
        <pc:chgData name="Sornpravate Krajangkantamatr" userId="bcdcb62f34f0ddb0" providerId="LiveId" clId="{2D32C6FA-0F8D-4DC2-B632-3C77BA6C7171}" dt="2024-12-20T01:47:59.596" v="3601" actId="47"/>
        <pc:sldMkLst>
          <pc:docMk/>
          <pc:sldMk cId="3523534792" sldId="479"/>
        </pc:sldMkLst>
        <pc:spChg chg="mod">
          <ac:chgData name="Sornpravate Krajangkantamatr" userId="bcdcb62f34f0ddb0" providerId="LiveId" clId="{2D32C6FA-0F8D-4DC2-B632-3C77BA6C7171}" dt="2024-12-15T04:45:29.512" v="215" actId="1076"/>
          <ac:spMkLst>
            <pc:docMk/>
            <pc:sldMk cId="3523534792" sldId="479"/>
            <ac:spMk id="5" creationId="{27836F06-2A0B-4E94-9CE0-BCBA552B9F55}"/>
          </ac:spMkLst>
        </pc:spChg>
      </pc:sldChg>
      <pc:sldChg chg="addSp modSp del mod">
        <pc:chgData name="Sornpravate Krajangkantamatr" userId="bcdcb62f34f0ddb0" providerId="LiveId" clId="{2D32C6FA-0F8D-4DC2-B632-3C77BA6C7171}" dt="2024-12-20T01:47:59.914" v="3602" actId="47"/>
        <pc:sldMkLst>
          <pc:docMk/>
          <pc:sldMk cId="1671180475" sldId="480"/>
        </pc:sldMkLst>
        <pc:spChg chg="mod">
          <ac:chgData name="Sornpravate Krajangkantamatr" userId="bcdcb62f34f0ddb0" providerId="LiveId" clId="{2D32C6FA-0F8D-4DC2-B632-3C77BA6C7171}" dt="2024-12-15T04:49:35.176" v="216" actId="1076"/>
          <ac:spMkLst>
            <pc:docMk/>
            <pc:sldMk cId="1671180475" sldId="480"/>
            <ac:spMk id="2" creationId="{C04A3760-78B8-418B-9181-EC0FA86192B1}"/>
          </ac:spMkLst>
        </pc:spChg>
        <pc:spChg chg="add mod">
          <ac:chgData name="Sornpravate Krajangkantamatr" userId="bcdcb62f34f0ddb0" providerId="LiveId" clId="{2D32C6FA-0F8D-4DC2-B632-3C77BA6C7171}" dt="2024-12-15T04:49:46.700" v="220" actId="1076"/>
          <ac:spMkLst>
            <pc:docMk/>
            <pc:sldMk cId="1671180475" sldId="480"/>
            <ac:spMk id="3" creationId="{9CD0216C-13D2-4819-A04B-91BBD8AC5C21}"/>
          </ac:spMkLst>
        </pc:spChg>
      </pc:sldChg>
      <pc:sldChg chg="modSp del mod">
        <pc:chgData name="Sornpravate Krajangkantamatr" userId="bcdcb62f34f0ddb0" providerId="LiveId" clId="{2D32C6FA-0F8D-4DC2-B632-3C77BA6C7171}" dt="2024-12-15T04:24:47.263" v="179" actId="47"/>
        <pc:sldMkLst>
          <pc:docMk/>
          <pc:sldMk cId="702760233" sldId="481"/>
        </pc:sldMkLst>
        <pc:spChg chg="mod">
          <ac:chgData name="Sornpravate Krajangkantamatr" userId="bcdcb62f34f0ddb0" providerId="LiveId" clId="{2D32C6FA-0F8D-4DC2-B632-3C77BA6C7171}" dt="2024-12-15T04:24:38.150" v="175" actId="1076"/>
          <ac:spMkLst>
            <pc:docMk/>
            <pc:sldMk cId="702760233" sldId="481"/>
            <ac:spMk id="4" creationId="{73B375DE-FC85-42F9-A8F9-D3DB9711165D}"/>
          </ac:spMkLst>
        </pc:spChg>
      </pc:sldChg>
      <pc:sldChg chg="modSp del mod">
        <pc:chgData name="Sornpravate Krajangkantamatr" userId="bcdcb62f34f0ddb0" providerId="LiveId" clId="{2D32C6FA-0F8D-4DC2-B632-3C77BA6C7171}" dt="2024-12-20T01:48:00.316" v="3603" actId="47"/>
        <pc:sldMkLst>
          <pc:docMk/>
          <pc:sldMk cId="1978379435" sldId="482"/>
        </pc:sldMkLst>
        <pc:spChg chg="mod">
          <ac:chgData name="Sornpravate Krajangkantamatr" userId="bcdcb62f34f0ddb0" providerId="LiveId" clId="{2D32C6FA-0F8D-4DC2-B632-3C77BA6C7171}" dt="2024-12-15T04:49:55.947" v="221" actId="1076"/>
          <ac:spMkLst>
            <pc:docMk/>
            <pc:sldMk cId="1978379435" sldId="482"/>
            <ac:spMk id="4" creationId="{DE76BC7A-4E7D-40F4-AD9C-A5F796D65384}"/>
          </ac:spMkLst>
        </pc:spChg>
        <pc:spChg chg="mod">
          <ac:chgData name="Sornpravate Krajangkantamatr" userId="bcdcb62f34f0ddb0" providerId="LiveId" clId="{2D32C6FA-0F8D-4DC2-B632-3C77BA6C7171}" dt="2024-12-15T04:49:55.947" v="221" actId="1076"/>
          <ac:spMkLst>
            <pc:docMk/>
            <pc:sldMk cId="1978379435" sldId="482"/>
            <ac:spMk id="7" creationId="{896130CE-BFCA-47D4-8BA9-BA2EA68EEB2C}"/>
          </ac:spMkLst>
        </pc:spChg>
      </pc:sldChg>
      <pc:sldChg chg="del">
        <pc:chgData name="Sornpravate Krajangkantamatr" userId="bcdcb62f34f0ddb0" providerId="LiveId" clId="{2D32C6FA-0F8D-4DC2-B632-3C77BA6C7171}" dt="2024-12-20T01:48:04.828" v="3604" actId="47"/>
        <pc:sldMkLst>
          <pc:docMk/>
          <pc:sldMk cId="1283682287" sldId="484"/>
        </pc:sldMkLst>
      </pc:sldChg>
      <pc:sldChg chg="del">
        <pc:chgData name="Sornpravate Krajangkantamatr" userId="bcdcb62f34f0ddb0" providerId="LiveId" clId="{2D32C6FA-0F8D-4DC2-B632-3C77BA6C7171}" dt="2024-12-19T01:14:18.834" v="1613" actId="2696"/>
        <pc:sldMkLst>
          <pc:docMk/>
          <pc:sldMk cId="386092526" sldId="485"/>
        </pc:sldMkLst>
      </pc:sldChg>
      <pc:sldChg chg="add">
        <pc:chgData name="Sornpravate Krajangkantamatr" userId="bcdcb62f34f0ddb0" providerId="LiveId" clId="{2D32C6FA-0F8D-4DC2-B632-3C77BA6C7171}" dt="2024-12-19T03:16:48.463" v="1710"/>
        <pc:sldMkLst>
          <pc:docMk/>
          <pc:sldMk cId="2381194557" sldId="485"/>
        </pc:sldMkLst>
      </pc:sldChg>
      <pc:sldChg chg="add del">
        <pc:chgData name="Sornpravate Krajangkantamatr" userId="bcdcb62f34f0ddb0" providerId="LiveId" clId="{2D32C6FA-0F8D-4DC2-B632-3C77BA6C7171}" dt="2024-12-19T03:16:39.893" v="1709" actId="2696"/>
        <pc:sldMkLst>
          <pc:docMk/>
          <pc:sldMk cId="3396983967" sldId="485"/>
        </pc:sldMkLst>
      </pc:sldChg>
      <pc:sldChg chg="del">
        <pc:chgData name="Sornpravate Krajangkantamatr" userId="bcdcb62f34f0ddb0" providerId="LiveId" clId="{2D32C6FA-0F8D-4DC2-B632-3C77BA6C7171}" dt="2024-12-15T04:00:12.487" v="97" actId="47"/>
        <pc:sldMkLst>
          <pc:docMk/>
          <pc:sldMk cId="3220669578" sldId="487"/>
        </pc:sldMkLst>
      </pc:sldChg>
      <pc:sldChg chg="addSp modSp new del mod">
        <pc:chgData name="Sornpravate Krajangkantamatr" userId="bcdcb62f34f0ddb0" providerId="LiveId" clId="{2D32C6FA-0F8D-4DC2-B632-3C77BA6C7171}" dt="2024-12-15T04:00:01.865" v="96" actId="2696"/>
        <pc:sldMkLst>
          <pc:docMk/>
          <pc:sldMk cId="837819733" sldId="488"/>
        </pc:sldMkLst>
        <pc:spChg chg="add mod">
          <ac:chgData name="Sornpravate Krajangkantamatr" userId="bcdcb62f34f0ddb0" providerId="LiveId" clId="{2D32C6FA-0F8D-4DC2-B632-3C77BA6C7171}" dt="2024-12-15T03:59:49.562" v="95" actId="1076"/>
          <ac:spMkLst>
            <pc:docMk/>
            <pc:sldMk cId="837819733" sldId="488"/>
            <ac:spMk id="4" creationId="{E1045477-D0B5-44E4-A1C2-1E79F2D591D9}"/>
          </ac:spMkLst>
        </pc:spChg>
        <pc:spChg chg="add mod">
          <ac:chgData name="Sornpravate Krajangkantamatr" userId="bcdcb62f34f0ddb0" providerId="LiveId" clId="{2D32C6FA-0F8D-4DC2-B632-3C77BA6C7171}" dt="2024-12-15T03:59:39.517" v="94" actId="1076"/>
          <ac:spMkLst>
            <pc:docMk/>
            <pc:sldMk cId="837819733" sldId="488"/>
            <ac:spMk id="6" creationId="{1A064DBE-0B7B-4679-BB19-7CF4F0785A9D}"/>
          </ac:spMkLst>
        </pc:spChg>
        <pc:picChg chg="add mod">
          <ac:chgData name="Sornpravate Krajangkantamatr" userId="bcdcb62f34f0ddb0" providerId="LiveId" clId="{2D32C6FA-0F8D-4DC2-B632-3C77BA6C7171}" dt="2024-12-15T03:59:37.274" v="93" actId="1076"/>
          <ac:picMkLst>
            <pc:docMk/>
            <pc:sldMk cId="837819733" sldId="488"/>
            <ac:picMk id="3074" creationId="{E4621458-5B85-4444-883D-CD8D7B3DEAF9}"/>
          </ac:picMkLst>
        </pc:picChg>
      </pc:sldChg>
      <pc:sldChg chg="modSp add mod">
        <pc:chgData name="Sornpravate Krajangkantamatr" userId="bcdcb62f34f0ddb0" providerId="LiveId" clId="{2D32C6FA-0F8D-4DC2-B632-3C77BA6C7171}" dt="2024-12-15T04:51:54.336" v="239" actId="1076"/>
        <pc:sldMkLst>
          <pc:docMk/>
          <pc:sldMk cId="3722557344" sldId="488"/>
        </pc:sldMkLst>
        <pc:spChg chg="mod">
          <ac:chgData name="Sornpravate Krajangkantamatr" userId="bcdcb62f34f0ddb0" providerId="LiveId" clId="{2D32C6FA-0F8D-4DC2-B632-3C77BA6C7171}" dt="2024-12-15T04:51:54.336" v="239" actId="1076"/>
          <ac:spMkLst>
            <pc:docMk/>
            <pc:sldMk cId="3722557344" sldId="488"/>
            <ac:spMk id="6" creationId="{1A064DBE-0B7B-4679-BB19-7CF4F0785A9D}"/>
          </ac:spMkLst>
        </pc:spChg>
        <pc:picChg chg="mod">
          <ac:chgData name="Sornpravate Krajangkantamatr" userId="bcdcb62f34f0ddb0" providerId="LiveId" clId="{2D32C6FA-0F8D-4DC2-B632-3C77BA6C7171}" dt="2024-12-15T04:51:30.753" v="226" actId="1076"/>
          <ac:picMkLst>
            <pc:docMk/>
            <pc:sldMk cId="3722557344" sldId="488"/>
            <ac:picMk id="3074" creationId="{E4621458-5B85-4444-883D-CD8D7B3DEAF9}"/>
          </ac:picMkLst>
        </pc:picChg>
      </pc:sldChg>
      <pc:sldChg chg="addSp modSp new del mod ord">
        <pc:chgData name="Sornpravate Krajangkantamatr" userId="bcdcb62f34f0ddb0" providerId="LiveId" clId="{2D32C6FA-0F8D-4DC2-B632-3C77BA6C7171}" dt="2024-12-20T01:54:42.754" v="3673" actId="47"/>
        <pc:sldMkLst>
          <pc:docMk/>
          <pc:sldMk cId="2109317422" sldId="489"/>
        </pc:sldMkLst>
        <pc:spChg chg="add mod">
          <ac:chgData name="Sornpravate Krajangkantamatr" userId="bcdcb62f34f0ddb0" providerId="LiveId" clId="{2D32C6FA-0F8D-4DC2-B632-3C77BA6C7171}" dt="2024-12-15T04:38:49.748" v="211" actId="1076"/>
          <ac:spMkLst>
            <pc:docMk/>
            <pc:sldMk cId="2109317422" sldId="489"/>
            <ac:spMk id="4" creationId="{67A5078D-1B99-43D5-98AC-1FE736F66A05}"/>
          </ac:spMkLst>
        </pc:spChg>
        <pc:picChg chg="add mod">
          <ac:chgData name="Sornpravate Krajangkantamatr" userId="bcdcb62f34f0ddb0" providerId="LiveId" clId="{2D32C6FA-0F8D-4DC2-B632-3C77BA6C7171}" dt="2024-12-15T04:35:00.460" v="195" actId="1076"/>
          <ac:picMkLst>
            <pc:docMk/>
            <pc:sldMk cId="2109317422" sldId="489"/>
            <ac:picMk id="6146" creationId="{C3447E6C-AD3B-45AA-A2B0-36195DF773CD}"/>
          </ac:picMkLst>
        </pc:picChg>
        <pc:picChg chg="add mod">
          <ac:chgData name="Sornpravate Krajangkantamatr" userId="bcdcb62f34f0ddb0" providerId="LiveId" clId="{2D32C6FA-0F8D-4DC2-B632-3C77BA6C7171}" dt="2024-12-15T04:38:45.431" v="210" actId="1076"/>
          <ac:picMkLst>
            <pc:docMk/>
            <pc:sldMk cId="2109317422" sldId="489"/>
            <ac:picMk id="6148" creationId="{26220CFF-6379-46EB-B470-B6B3A11BA5B9}"/>
          </ac:picMkLst>
        </pc:picChg>
      </pc:sldChg>
      <pc:sldChg chg="addSp delSp modSp new del mod">
        <pc:chgData name="Sornpravate Krajangkantamatr" userId="bcdcb62f34f0ddb0" providerId="LiveId" clId="{2D32C6FA-0F8D-4DC2-B632-3C77BA6C7171}" dt="2024-12-15T04:21:41.273" v="170" actId="47"/>
        <pc:sldMkLst>
          <pc:docMk/>
          <pc:sldMk cId="2935914986" sldId="489"/>
        </pc:sldMkLst>
        <pc:spChg chg="add del mod">
          <ac:chgData name="Sornpravate Krajangkantamatr" userId="bcdcb62f34f0ddb0" providerId="LiveId" clId="{2D32C6FA-0F8D-4DC2-B632-3C77BA6C7171}" dt="2024-12-15T04:07:19.970" v="102" actId="478"/>
          <ac:spMkLst>
            <pc:docMk/>
            <pc:sldMk cId="2935914986" sldId="489"/>
            <ac:spMk id="3" creationId="{A2137ECF-DD5A-40EB-A781-3B52A60D723C}"/>
          </ac:spMkLst>
        </pc:spChg>
        <pc:spChg chg="add mod">
          <ac:chgData name="Sornpravate Krajangkantamatr" userId="bcdcb62f34f0ddb0" providerId="LiveId" clId="{2D32C6FA-0F8D-4DC2-B632-3C77BA6C7171}" dt="2024-12-15T04:20:59.546" v="169" actId="1076"/>
          <ac:spMkLst>
            <pc:docMk/>
            <pc:sldMk cId="2935914986" sldId="489"/>
            <ac:spMk id="5" creationId="{01AAFCBF-D04C-41E0-A6F4-B5336C82ADF8}"/>
          </ac:spMkLst>
        </pc:spChg>
      </pc:sldChg>
      <pc:sldChg chg="addSp delSp modSp new del mod">
        <pc:chgData name="Sornpravate Krajangkantamatr" userId="bcdcb62f34f0ddb0" providerId="LiveId" clId="{2D32C6FA-0F8D-4DC2-B632-3C77BA6C7171}" dt="2024-12-15T04:21:41.730" v="171" actId="47"/>
        <pc:sldMkLst>
          <pc:docMk/>
          <pc:sldMk cId="2452913523" sldId="490"/>
        </pc:sldMkLst>
        <pc:spChg chg="add del">
          <ac:chgData name="Sornpravate Krajangkantamatr" userId="bcdcb62f34f0ddb0" providerId="LiveId" clId="{2D32C6FA-0F8D-4DC2-B632-3C77BA6C7171}" dt="2024-12-15T04:13:37.989" v="125"/>
          <ac:spMkLst>
            <pc:docMk/>
            <pc:sldMk cId="2452913523" sldId="490"/>
            <ac:spMk id="2" creationId="{6D7709DE-65A5-401A-BB9A-53F7D896F80F}"/>
          </ac:spMkLst>
        </pc:spChg>
        <pc:spChg chg="add del mod">
          <ac:chgData name="Sornpravate Krajangkantamatr" userId="bcdcb62f34f0ddb0" providerId="LiveId" clId="{2D32C6FA-0F8D-4DC2-B632-3C77BA6C7171}" dt="2024-12-15T04:14:04.379" v="134" actId="478"/>
          <ac:spMkLst>
            <pc:docMk/>
            <pc:sldMk cId="2452913523" sldId="490"/>
            <ac:spMk id="4" creationId="{11DD0A7E-45E0-4972-8A3F-4CED1B7E34BC}"/>
          </ac:spMkLst>
        </pc:spChg>
        <pc:spChg chg="add mod">
          <ac:chgData name="Sornpravate Krajangkantamatr" userId="bcdcb62f34f0ddb0" providerId="LiveId" clId="{2D32C6FA-0F8D-4DC2-B632-3C77BA6C7171}" dt="2024-12-15T04:20:25.682" v="165" actId="113"/>
          <ac:spMkLst>
            <pc:docMk/>
            <pc:sldMk cId="2452913523" sldId="490"/>
            <ac:spMk id="8" creationId="{0EC7AA5A-304C-4B63-8A86-4A21A337F318}"/>
          </ac:spMkLst>
        </pc:spChg>
        <pc:picChg chg="add del mod">
          <ac:chgData name="Sornpravate Krajangkantamatr" userId="bcdcb62f34f0ddb0" providerId="LiveId" clId="{2D32C6FA-0F8D-4DC2-B632-3C77BA6C7171}" dt="2024-12-15T04:15:44.638" v="140" actId="22"/>
          <ac:picMkLst>
            <pc:docMk/>
            <pc:sldMk cId="2452913523" sldId="490"/>
            <ac:picMk id="6" creationId="{85AF26EA-F12C-42DE-93A2-CD048A2776D8}"/>
          </ac:picMkLst>
        </pc:picChg>
      </pc:sldChg>
      <pc:sldChg chg="addSp delSp modSp new mod">
        <pc:chgData name="Sornpravate Krajangkantamatr" userId="bcdcb62f34f0ddb0" providerId="LiveId" clId="{2D32C6FA-0F8D-4DC2-B632-3C77BA6C7171}" dt="2024-12-17T07:02:24.958" v="1381" actId="14734"/>
        <pc:sldMkLst>
          <pc:docMk/>
          <pc:sldMk cId="3444080549" sldId="490"/>
        </pc:sldMkLst>
        <pc:graphicFrameChg chg="add mod modGraphic">
          <ac:chgData name="Sornpravate Krajangkantamatr" userId="bcdcb62f34f0ddb0" providerId="LiveId" clId="{2D32C6FA-0F8D-4DC2-B632-3C77BA6C7171}" dt="2024-12-17T07:02:24.958" v="1381" actId="14734"/>
          <ac:graphicFrameMkLst>
            <pc:docMk/>
            <pc:sldMk cId="3444080549" sldId="490"/>
            <ac:graphicFrameMk id="2" creationId="{0144D7C3-9FB3-4CC9-996C-246D05350D36}"/>
          </ac:graphicFrameMkLst>
        </pc:graphicFrameChg>
        <pc:picChg chg="add del mod">
          <ac:chgData name="Sornpravate Krajangkantamatr" userId="bcdcb62f34f0ddb0" providerId="LiveId" clId="{2D32C6FA-0F8D-4DC2-B632-3C77BA6C7171}" dt="2024-12-17T06:34:54.510" v="1317" actId="478"/>
          <ac:picMkLst>
            <pc:docMk/>
            <pc:sldMk cId="3444080549" sldId="490"/>
            <ac:picMk id="3" creationId="{0ADBE7DE-240F-41F9-8493-52961EAC08F5}"/>
          </ac:picMkLst>
        </pc:picChg>
      </pc:sldChg>
      <pc:sldChg chg="addSp delSp modSp new mod">
        <pc:chgData name="Sornpravate Krajangkantamatr" userId="bcdcb62f34f0ddb0" providerId="LiveId" clId="{2D32C6FA-0F8D-4DC2-B632-3C77BA6C7171}" dt="2024-12-20T01:04:48.616" v="3152" actId="207"/>
        <pc:sldMkLst>
          <pc:docMk/>
          <pc:sldMk cId="3422394436" sldId="491"/>
        </pc:sldMkLst>
        <pc:spChg chg="add del">
          <ac:chgData name="Sornpravate Krajangkantamatr" userId="bcdcb62f34f0ddb0" providerId="LiveId" clId="{2D32C6FA-0F8D-4DC2-B632-3C77BA6C7171}" dt="2024-12-17T01:02:59.774" v="416"/>
          <ac:spMkLst>
            <pc:docMk/>
            <pc:sldMk cId="3422394436" sldId="491"/>
            <ac:spMk id="6" creationId="{AED65344-D63F-4734-9494-5CFA8E22EB0F}"/>
          </ac:spMkLst>
        </pc:spChg>
        <pc:spChg chg="add del mod">
          <ac:chgData name="Sornpravate Krajangkantamatr" userId="bcdcb62f34f0ddb0" providerId="LiveId" clId="{2D32C6FA-0F8D-4DC2-B632-3C77BA6C7171}" dt="2024-12-17T01:03:22.973" v="424" actId="478"/>
          <ac:spMkLst>
            <pc:docMk/>
            <pc:sldMk cId="3422394436" sldId="491"/>
            <ac:spMk id="8" creationId="{21071BCA-0A62-4E5E-8320-53FEA1559CD6}"/>
          </ac:spMkLst>
        </pc:spChg>
        <pc:spChg chg="add del">
          <ac:chgData name="Sornpravate Krajangkantamatr" userId="bcdcb62f34f0ddb0" providerId="LiveId" clId="{2D32C6FA-0F8D-4DC2-B632-3C77BA6C7171}" dt="2024-12-17T01:03:51.342" v="426"/>
          <ac:spMkLst>
            <pc:docMk/>
            <pc:sldMk cId="3422394436" sldId="491"/>
            <ac:spMk id="9" creationId="{7B0F5B22-40F3-4BA1-B3AA-EBBD6D641840}"/>
          </ac:spMkLst>
        </pc:spChg>
        <pc:spChg chg="add mod">
          <ac:chgData name="Sornpravate Krajangkantamatr" userId="bcdcb62f34f0ddb0" providerId="LiveId" clId="{2D32C6FA-0F8D-4DC2-B632-3C77BA6C7171}" dt="2024-12-20T01:04:48.616" v="3152" actId="207"/>
          <ac:spMkLst>
            <pc:docMk/>
            <pc:sldMk cId="3422394436" sldId="491"/>
            <ac:spMk id="11" creationId="{C983923F-77F3-4D0A-953F-656A155BD879}"/>
          </ac:spMkLst>
        </pc:spChg>
        <pc:picChg chg="add del mod">
          <ac:chgData name="Sornpravate Krajangkantamatr" userId="bcdcb62f34f0ddb0" providerId="LiveId" clId="{2D32C6FA-0F8D-4DC2-B632-3C77BA6C7171}" dt="2024-12-17T00:53:07.983" v="342" actId="478"/>
          <ac:picMkLst>
            <pc:docMk/>
            <pc:sldMk cId="3422394436" sldId="491"/>
            <ac:picMk id="3" creationId="{1E2728E7-6E24-4B3B-8270-6EE16FB278C3}"/>
          </ac:picMkLst>
        </pc:picChg>
        <pc:picChg chg="add del mod">
          <ac:chgData name="Sornpravate Krajangkantamatr" userId="bcdcb62f34f0ddb0" providerId="LiveId" clId="{2D32C6FA-0F8D-4DC2-B632-3C77BA6C7171}" dt="2024-12-17T01:02:54.725" v="414" actId="478"/>
          <ac:picMkLst>
            <pc:docMk/>
            <pc:sldMk cId="3422394436" sldId="491"/>
            <ac:picMk id="5" creationId="{21E9025D-8C48-4F1B-B0B3-28C1CFC1FCF6}"/>
          </ac:picMkLst>
        </pc:picChg>
      </pc:sldChg>
      <pc:sldChg chg="addSp delSp modSp new del mod">
        <pc:chgData name="Sornpravate Krajangkantamatr" userId="bcdcb62f34f0ddb0" providerId="LiveId" clId="{2D32C6FA-0F8D-4DC2-B632-3C77BA6C7171}" dt="2024-12-17T01:54:47.238" v="850" actId="47"/>
        <pc:sldMkLst>
          <pc:docMk/>
          <pc:sldMk cId="97760913" sldId="492"/>
        </pc:sldMkLst>
        <pc:spChg chg="add del">
          <ac:chgData name="Sornpravate Krajangkantamatr" userId="bcdcb62f34f0ddb0" providerId="LiveId" clId="{2D32C6FA-0F8D-4DC2-B632-3C77BA6C7171}" dt="2024-12-17T00:52:03.046" v="321" actId="478"/>
          <ac:spMkLst>
            <pc:docMk/>
            <pc:sldMk cId="97760913" sldId="492"/>
            <ac:spMk id="3" creationId="{A865473E-A975-4DA2-B578-B37B52747E22}"/>
          </ac:spMkLst>
        </pc:spChg>
        <pc:spChg chg="add mod">
          <ac:chgData name="Sornpravate Krajangkantamatr" userId="bcdcb62f34f0ddb0" providerId="LiveId" clId="{2D32C6FA-0F8D-4DC2-B632-3C77BA6C7171}" dt="2024-12-17T00:52:34.972" v="341" actId="403"/>
          <ac:spMkLst>
            <pc:docMk/>
            <pc:sldMk cId="97760913" sldId="492"/>
            <ac:spMk id="5" creationId="{A4DE177B-91E9-40F4-B51C-7AF483E068C7}"/>
          </ac:spMkLst>
        </pc:spChg>
      </pc:sldChg>
      <pc:sldChg chg="addSp delSp modSp new del mod">
        <pc:chgData name="Sornpravate Krajangkantamatr" userId="bcdcb62f34f0ddb0" providerId="LiveId" clId="{2D32C6FA-0F8D-4DC2-B632-3C77BA6C7171}" dt="2024-12-17T01:13:51.299" v="654" actId="47"/>
        <pc:sldMkLst>
          <pc:docMk/>
          <pc:sldMk cId="3340604436" sldId="493"/>
        </pc:sldMkLst>
        <pc:spChg chg="add del mod">
          <ac:chgData name="Sornpravate Krajangkantamatr" userId="bcdcb62f34f0ddb0" providerId="LiveId" clId="{2D32C6FA-0F8D-4DC2-B632-3C77BA6C7171}" dt="2024-12-17T00:55:46.070" v="380" actId="478"/>
          <ac:spMkLst>
            <pc:docMk/>
            <pc:sldMk cId="3340604436" sldId="493"/>
            <ac:spMk id="5" creationId="{91EC6F69-81FA-464F-977C-BC33EF3B82C0}"/>
          </ac:spMkLst>
        </pc:spChg>
        <pc:picChg chg="add mod">
          <ac:chgData name="Sornpravate Krajangkantamatr" userId="bcdcb62f34f0ddb0" providerId="LiveId" clId="{2D32C6FA-0F8D-4DC2-B632-3C77BA6C7171}" dt="2024-12-17T00:55:52.971" v="382" actId="1076"/>
          <ac:picMkLst>
            <pc:docMk/>
            <pc:sldMk cId="3340604436" sldId="493"/>
            <ac:picMk id="3" creationId="{36D63B52-B788-4248-9F9F-4BBF559BA7D7}"/>
          </ac:picMkLst>
        </pc:picChg>
      </pc:sldChg>
      <pc:sldChg chg="addSp delSp modSp new mod">
        <pc:chgData name="Sornpravate Krajangkantamatr" userId="bcdcb62f34f0ddb0" providerId="LiveId" clId="{2D32C6FA-0F8D-4DC2-B632-3C77BA6C7171}" dt="2024-12-17T01:12:29.763" v="642" actId="12"/>
        <pc:sldMkLst>
          <pc:docMk/>
          <pc:sldMk cId="2797973899" sldId="494"/>
        </pc:sldMkLst>
        <pc:spChg chg="add del mod">
          <ac:chgData name="Sornpravate Krajangkantamatr" userId="bcdcb62f34f0ddb0" providerId="LiveId" clId="{2D32C6FA-0F8D-4DC2-B632-3C77BA6C7171}" dt="2024-12-17T01:02:50.493" v="412" actId="478"/>
          <ac:spMkLst>
            <pc:docMk/>
            <pc:sldMk cId="2797973899" sldId="494"/>
            <ac:spMk id="2" creationId="{2EA668BC-C52B-40F9-A097-D35F0A954C89}"/>
          </ac:spMkLst>
        </pc:spChg>
        <pc:spChg chg="add del mod">
          <ac:chgData name="Sornpravate Krajangkantamatr" userId="bcdcb62f34f0ddb0" providerId="LiveId" clId="{2D32C6FA-0F8D-4DC2-B632-3C77BA6C7171}" dt="2024-12-17T01:02:52.038" v="413" actId="478"/>
          <ac:spMkLst>
            <pc:docMk/>
            <pc:sldMk cId="2797973899" sldId="494"/>
            <ac:spMk id="4" creationId="{3EDC3C23-C3EE-4D6A-B43C-50997AA14682}"/>
          </ac:spMkLst>
        </pc:spChg>
        <pc:spChg chg="add mod">
          <ac:chgData name="Sornpravate Krajangkantamatr" userId="bcdcb62f34f0ddb0" providerId="LiveId" clId="{2D32C6FA-0F8D-4DC2-B632-3C77BA6C7171}" dt="2024-12-17T01:12:29.763" v="642" actId="12"/>
          <ac:spMkLst>
            <pc:docMk/>
            <pc:sldMk cId="2797973899" sldId="494"/>
            <ac:spMk id="6" creationId="{92ABE826-4C59-4CEB-95C0-900D8229673C}"/>
          </ac:spMkLst>
        </pc:spChg>
      </pc:sldChg>
      <pc:sldChg chg="addSp delSp modSp new mod">
        <pc:chgData name="Sornpravate Krajangkantamatr" userId="bcdcb62f34f0ddb0" providerId="LiveId" clId="{2D32C6FA-0F8D-4DC2-B632-3C77BA6C7171}" dt="2024-12-17T01:20:56.929" v="735" actId="1076"/>
        <pc:sldMkLst>
          <pc:docMk/>
          <pc:sldMk cId="2881463757" sldId="495"/>
        </pc:sldMkLst>
        <pc:spChg chg="add del">
          <ac:chgData name="Sornpravate Krajangkantamatr" userId="bcdcb62f34f0ddb0" providerId="LiveId" clId="{2D32C6FA-0F8D-4DC2-B632-3C77BA6C7171}" dt="2024-12-17T01:19:17.284" v="657"/>
          <ac:spMkLst>
            <pc:docMk/>
            <pc:sldMk cId="2881463757" sldId="495"/>
            <ac:spMk id="2" creationId="{D11BC930-12D9-4D1D-A053-628BF5D13BA3}"/>
          </ac:spMkLst>
        </pc:spChg>
        <pc:spChg chg="add mod">
          <ac:chgData name="Sornpravate Krajangkantamatr" userId="bcdcb62f34f0ddb0" providerId="LiveId" clId="{2D32C6FA-0F8D-4DC2-B632-3C77BA6C7171}" dt="2024-12-17T01:20:56.929" v="735" actId="1076"/>
          <ac:spMkLst>
            <pc:docMk/>
            <pc:sldMk cId="2881463757" sldId="495"/>
            <ac:spMk id="4" creationId="{06D77CD6-B8B9-4773-A517-6BD8ABC5A518}"/>
          </ac:spMkLst>
        </pc:spChg>
      </pc:sldChg>
      <pc:sldChg chg="addSp modSp new mod">
        <pc:chgData name="Sornpravate Krajangkantamatr" userId="bcdcb62f34f0ddb0" providerId="LiveId" clId="{2D32C6FA-0F8D-4DC2-B632-3C77BA6C7171}" dt="2024-12-17T01:29:55.571" v="786" actId="1076"/>
        <pc:sldMkLst>
          <pc:docMk/>
          <pc:sldMk cId="160069509" sldId="496"/>
        </pc:sldMkLst>
        <pc:spChg chg="add mod">
          <ac:chgData name="Sornpravate Krajangkantamatr" userId="bcdcb62f34f0ddb0" providerId="LiveId" clId="{2D32C6FA-0F8D-4DC2-B632-3C77BA6C7171}" dt="2024-12-17T01:29:55.571" v="786" actId="1076"/>
          <ac:spMkLst>
            <pc:docMk/>
            <pc:sldMk cId="160069509" sldId="496"/>
            <ac:spMk id="3" creationId="{D155FF25-A123-4F2C-82B2-98E04F00802E}"/>
          </ac:spMkLst>
        </pc:spChg>
      </pc:sldChg>
      <pc:sldChg chg="addSp delSp modSp new del mod ord">
        <pc:chgData name="Sornpravate Krajangkantamatr" userId="bcdcb62f34f0ddb0" providerId="LiveId" clId="{2D32C6FA-0F8D-4DC2-B632-3C77BA6C7171}" dt="2024-12-17T01:55:01.713" v="853" actId="2696"/>
        <pc:sldMkLst>
          <pc:docMk/>
          <pc:sldMk cId="1127668470" sldId="497"/>
        </pc:sldMkLst>
        <pc:spChg chg="add del mod">
          <ac:chgData name="Sornpravate Krajangkantamatr" userId="bcdcb62f34f0ddb0" providerId="LiveId" clId="{2D32C6FA-0F8D-4DC2-B632-3C77BA6C7171}" dt="2024-12-17T01:44:14.553" v="809" actId="478"/>
          <ac:spMkLst>
            <pc:docMk/>
            <pc:sldMk cId="1127668470" sldId="497"/>
            <ac:spMk id="3" creationId="{0984F5ED-1A40-463D-B6B3-32583C81AF4F}"/>
          </ac:spMkLst>
        </pc:spChg>
        <pc:picChg chg="add mod">
          <ac:chgData name="Sornpravate Krajangkantamatr" userId="bcdcb62f34f0ddb0" providerId="LiveId" clId="{2D32C6FA-0F8D-4DC2-B632-3C77BA6C7171}" dt="2024-12-17T01:44:57.415" v="812" actId="1076"/>
          <ac:picMkLst>
            <pc:docMk/>
            <pc:sldMk cId="1127668470" sldId="497"/>
            <ac:picMk id="5" creationId="{605824A1-3ECC-40F3-B9BE-1D552D31F02D}"/>
          </ac:picMkLst>
        </pc:picChg>
      </pc:sldChg>
      <pc:sldChg chg="add ord">
        <pc:chgData name="Sornpravate Krajangkantamatr" userId="bcdcb62f34f0ddb0" providerId="LiveId" clId="{2D32C6FA-0F8D-4DC2-B632-3C77BA6C7171}" dt="2024-12-20T01:12:54.894" v="3315"/>
        <pc:sldMkLst>
          <pc:docMk/>
          <pc:sldMk cId="1852304723" sldId="497"/>
        </pc:sldMkLst>
      </pc:sldChg>
      <pc:sldChg chg="addSp delSp modSp new del mod ord">
        <pc:chgData name="Sornpravate Krajangkantamatr" userId="bcdcb62f34f0ddb0" providerId="LiveId" clId="{2D32C6FA-0F8D-4DC2-B632-3C77BA6C7171}" dt="2024-12-17T01:55:01.713" v="853" actId="2696"/>
        <pc:sldMkLst>
          <pc:docMk/>
          <pc:sldMk cId="1533605706" sldId="498"/>
        </pc:sldMkLst>
        <pc:spChg chg="add del mod">
          <ac:chgData name="Sornpravate Krajangkantamatr" userId="bcdcb62f34f0ddb0" providerId="LiveId" clId="{2D32C6FA-0F8D-4DC2-B632-3C77BA6C7171}" dt="2024-12-17T01:51:57.835" v="820" actId="478"/>
          <ac:spMkLst>
            <pc:docMk/>
            <pc:sldMk cId="1533605706" sldId="498"/>
            <ac:spMk id="3" creationId="{1F9A8F74-93FA-4398-9955-236E7F50BFCB}"/>
          </ac:spMkLst>
        </pc:spChg>
        <pc:spChg chg="add mod">
          <ac:chgData name="Sornpravate Krajangkantamatr" userId="bcdcb62f34f0ddb0" providerId="LiveId" clId="{2D32C6FA-0F8D-4DC2-B632-3C77BA6C7171}" dt="2024-12-17T01:54:21.647" v="847" actId="1076"/>
          <ac:spMkLst>
            <pc:docMk/>
            <pc:sldMk cId="1533605706" sldId="498"/>
            <ac:spMk id="5" creationId="{05FF413B-3ABB-43DC-918B-8933091BE15B}"/>
          </ac:spMkLst>
        </pc:spChg>
      </pc:sldChg>
      <pc:sldChg chg="modSp add mod">
        <pc:chgData name="Sornpravate Krajangkantamatr" userId="bcdcb62f34f0ddb0" providerId="LiveId" clId="{2D32C6FA-0F8D-4DC2-B632-3C77BA6C7171}" dt="2024-12-17T01:55:54.124" v="862" actId="1076"/>
        <pc:sldMkLst>
          <pc:docMk/>
          <pc:sldMk cId="4140639566" sldId="498"/>
        </pc:sldMkLst>
        <pc:spChg chg="mod">
          <ac:chgData name="Sornpravate Krajangkantamatr" userId="bcdcb62f34f0ddb0" providerId="LiveId" clId="{2D32C6FA-0F8D-4DC2-B632-3C77BA6C7171}" dt="2024-12-17T01:55:54.124" v="862" actId="1076"/>
          <ac:spMkLst>
            <pc:docMk/>
            <pc:sldMk cId="4140639566" sldId="498"/>
            <ac:spMk id="5" creationId="{05FF413B-3ABB-43DC-918B-8933091BE15B}"/>
          </ac:spMkLst>
        </pc:spChg>
      </pc:sldChg>
      <pc:sldChg chg="addSp modSp new mod">
        <pc:chgData name="Sornpravate Krajangkantamatr" userId="bcdcb62f34f0ddb0" providerId="LiveId" clId="{2D32C6FA-0F8D-4DC2-B632-3C77BA6C7171}" dt="2024-12-17T02:43:47.483" v="969" actId="113"/>
        <pc:sldMkLst>
          <pc:docMk/>
          <pc:sldMk cId="822281217" sldId="499"/>
        </pc:sldMkLst>
        <pc:graphicFrameChg chg="add mod modGraphic">
          <ac:chgData name="Sornpravate Krajangkantamatr" userId="bcdcb62f34f0ddb0" providerId="LiveId" clId="{2D32C6FA-0F8D-4DC2-B632-3C77BA6C7171}" dt="2024-12-17T02:43:47.483" v="969" actId="113"/>
          <ac:graphicFrameMkLst>
            <pc:docMk/>
            <pc:sldMk cId="822281217" sldId="499"/>
            <ac:graphicFrameMk id="2" creationId="{FFD6E27D-45FB-44B3-B09E-ADA35E85E8A1}"/>
          </ac:graphicFrameMkLst>
        </pc:graphicFrameChg>
      </pc:sldChg>
      <pc:sldChg chg="addSp modSp new mod">
        <pc:chgData name="Sornpravate Krajangkantamatr" userId="bcdcb62f34f0ddb0" providerId="LiveId" clId="{2D32C6FA-0F8D-4DC2-B632-3C77BA6C7171}" dt="2024-12-17T02:14:21.491" v="928" actId="114"/>
        <pc:sldMkLst>
          <pc:docMk/>
          <pc:sldMk cId="2125961354" sldId="500"/>
        </pc:sldMkLst>
        <pc:spChg chg="add mod">
          <ac:chgData name="Sornpravate Krajangkantamatr" userId="bcdcb62f34f0ddb0" providerId="LiveId" clId="{2D32C6FA-0F8D-4DC2-B632-3C77BA6C7171}" dt="2024-12-17T02:14:21.491" v="928" actId="114"/>
          <ac:spMkLst>
            <pc:docMk/>
            <pc:sldMk cId="2125961354" sldId="500"/>
            <ac:spMk id="3" creationId="{B3A4ABF0-1CAE-4EA7-8B06-CCCEF485FC64}"/>
          </ac:spMkLst>
        </pc:spChg>
      </pc:sldChg>
      <pc:sldChg chg="addSp delSp modSp new mod">
        <pc:chgData name="Sornpravate Krajangkantamatr" userId="bcdcb62f34f0ddb0" providerId="LiveId" clId="{2D32C6FA-0F8D-4DC2-B632-3C77BA6C7171}" dt="2024-12-17T02:43:54.504" v="971" actId="14734"/>
        <pc:sldMkLst>
          <pc:docMk/>
          <pc:sldMk cId="1662881385" sldId="501"/>
        </pc:sldMkLst>
        <pc:graphicFrameChg chg="add del mod">
          <ac:chgData name="Sornpravate Krajangkantamatr" userId="bcdcb62f34f0ddb0" providerId="LiveId" clId="{2D32C6FA-0F8D-4DC2-B632-3C77BA6C7171}" dt="2024-12-17T02:41:06.363" v="931" actId="478"/>
          <ac:graphicFrameMkLst>
            <pc:docMk/>
            <pc:sldMk cId="1662881385" sldId="501"/>
            <ac:graphicFrameMk id="2" creationId="{9D027DB6-258C-402F-9C65-1E4DEE3EFCCF}"/>
          </ac:graphicFrameMkLst>
        </pc:graphicFrameChg>
        <pc:graphicFrameChg chg="add mod modGraphic">
          <ac:chgData name="Sornpravate Krajangkantamatr" userId="bcdcb62f34f0ddb0" providerId="LiveId" clId="{2D32C6FA-0F8D-4DC2-B632-3C77BA6C7171}" dt="2024-12-17T02:43:54.504" v="971" actId="14734"/>
          <ac:graphicFrameMkLst>
            <pc:docMk/>
            <pc:sldMk cId="1662881385" sldId="501"/>
            <ac:graphicFrameMk id="3" creationId="{90CFB793-35F3-40C8-A535-B34294042A64}"/>
          </ac:graphicFrameMkLst>
        </pc:graphicFrameChg>
      </pc:sldChg>
      <pc:sldChg chg="addSp modSp new mod ord">
        <pc:chgData name="Sornpravate Krajangkantamatr" userId="bcdcb62f34f0ddb0" providerId="LiveId" clId="{2D32C6FA-0F8D-4DC2-B632-3C77BA6C7171}" dt="2024-12-20T00:24:03.305" v="2886" actId="1035"/>
        <pc:sldMkLst>
          <pc:docMk/>
          <pc:sldMk cId="674468235" sldId="502"/>
        </pc:sldMkLst>
        <pc:spChg chg="add mod">
          <ac:chgData name="Sornpravate Krajangkantamatr" userId="bcdcb62f34f0ddb0" providerId="LiveId" clId="{2D32C6FA-0F8D-4DC2-B632-3C77BA6C7171}" dt="2024-12-20T00:15:22.106" v="2772" actId="20577"/>
          <ac:spMkLst>
            <pc:docMk/>
            <pc:sldMk cId="674468235" sldId="502"/>
            <ac:spMk id="5" creationId="{0670E0B3-455C-4CEB-97BC-1F8B6DD9D579}"/>
          </ac:spMkLst>
        </pc:spChg>
        <pc:graphicFrameChg chg="add mod modGraphic">
          <ac:chgData name="Sornpravate Krajangkantamatr" userId="bcdcb62f34f0ddb0" providerId="LiveId" clId="{2D32C6FA-0F8D-4DC2-B632-3C77BA6C7171}" dt="2024-12-20T00:24:03.305" v="2886" actId="1035"/>
          <ac:graphicFrameMkLst>
            <pc:docMk/>
            <pc:sldMk cId="674468235" sldId="502"/>
            <ac:graphicFrameMk id="2" creationId="{86A95031-60FA-4908-BB99-110094FF3A18}"/>
          </ac:graphicFrameMkLst>
        </pc:graphicFrameChg>
      </pc:sldChg>
      <pc:sldChg chg="addSp modSp new mod ord">
        <pc:chgData name="Sornpravate Krajangkantamatr" userId="bcdcb62f34f0ddb0" providerId="LiveId" clId="{2D32C6FA-0F8D-4DC2-B632-3C77BA6C7171}" dt="2024-12-19T12:58:52.096" v="2541"/>
        <pc:sldMkLst>
          <pc:docMk/>
          <pc:sldMk cId="4243735026" sldId="503"/>
        </pc:sldMkLst>
        <pc:spChg chg="add mod">
          <ac:chgData name="Sornpravate Krajangkantamatr" userId="bcdcb62f34f0ddb0" providerId="LiveId" clId="{2D32C6FA-0F8D-4DC2-B632-3C77BA6C7171}" dt="2024-12-17T02:56:02.346" v="1048" actId="20577"/>
          <ac:spMkLst>
            <pc:docMk/>
            <pc:sldMk cId="4243735026" sldId="503"/>
            <ac:spMk id="3" creationId="{734E3F91-183C-4690-BBE1-3771430D8D08}"/>
          </ac:spMkLst>
        </pc:spChg>
      </pc:sldChg>
      <pc:sldChg chg="addSp delSp modSp new mod">
        <pc:chgData name="Sornpravate Krajangkantamatr" userId="bcdcb62f34f0ddb0" providerId="LiveId" clId="{2D32C6FA-0F8D-4DC2-B632-3C77BA6C7171}" dt="2024-12-20T00:15:11.533" v="2771" actId="20577"/>
        <pc:sldMkLst>
          <pc:docMk/>
          <pc:sldMk cId="710294090" sldId="504"/>
        </pc:sldMkLst>
        <pc:spChg chg="add mod">
          <ac:chgData name="Sornpravate Krajangkantamatr" userId="bcdcb62f34f0ddb0" providerId="LiveId" clId="{2D32C6FA-0F8D-4DC2-B632-3C77BA6C7171}" dt="2024-12-20T00:15:11.533" v="2771" actId="20577"/>
          <ac:spMkLst>
            <pc:docMk/>
            <pc:sldMk cId="710294090" sldId="504"/>
            <ac:spMk id="4" creationId="{4E110B81-8D46-4379-B911-67C756FDE603}"/>
          </ac:spMkLst>
        </pc:spChg>
        <pc:graphicFrameChg chg="add del mod modGraphic">
          <ac:chgData name="Sornpravate Krajangkantamatr" userId="bcdcb62f34f0ddb0" providerId="LiveId" clId="{2D32C6FA-0F8D-4DC2-B632-3C77BA6C7171}" dt="2024-12-17T03:09:22.966" v="1122" actId="478"/>
          <ac:graphicFrameMkLst>
            <pc:docMk/>
            <pc:sldMk cId="710294090" sldId="504"/>
            <ac:graphicFrameMk id="2" creationId="{339AE3BD-2C94-412E-8517-A802930970DA}"/>
          </ac:graphicFrameMkLst>
        </pc:graphicFrameChg>
        <pc:graphicFrameChg chg="add del mod">
          <ac:chgData name="Sornpravate Krajangkantamatr" userId="bcdcb62f34f0ddb0" providerId="LiveId" clId="{2D32C6FA-0F8D-4DC2-B632-3C77BA6C7171}" dt="2024-12-17T03:09:26.455" v="1124"/>
          <ac:graphicFrameMkLst>
            <pc:docMk/>
            <pc:sldMk cId="710294090" sldId="504"/>
            <ac:graphicFrameMk id="3" creationId="{1494056C-6348-440B-A51D-2553A18566A8}"/>
          </ac:graphicFrameMkLst>
        </pc:graphicFrameChg>
        <pc:graphicFrameChg chg="add del mod modGraphic">
          <ac:chgData name="Sornpravate Krajangkantamatr" userId="bcdcb62f34f0ddb0" providerId="LiveId" clId="{2D32C6FA-0F8D-4DC2-B632-3C77BA6C7171}" dt="2024-12-17T03:15:31.536" v="1163" actId="478"/>
          <ac:graphicFrameMkLst>
            <pc:docMk/>
            <pc:sldMk cId="710294090" sldId="504"/>
            <ac:graphicFrameMk id="4" creationId="{5ADBE280-1B51-4D8C-8A92-70D31DBD965F}"/>
          </ac:graphicFrameMkLst>
        </pc:graphicFrameChg>
        <pc:graphicFrameChg chg="add del mod">
          <ac:chgData name="Sornpravate Krajangkantamatr" userId="bcdcb62f34f0ddb0" providerId="LiveId" clId="{2D32C6FA-0F8D-4DC2-B632-3C77BA6C7171}" dt="2024-12-17T03:15:42.894" v="1166" actId="478"/>
          <ac:graphicFrameMkLst>
            <pc:docMk/>
            <pc:sldMk cId="710294090" sldId="504"/>
            <ac:graphicFrameMk id="5" creationId="{BB550F06-7FE5-4C70-8F3B-86819FD69E69}"/>
          </ac:graphicFrameMkLst>
        </pc:graphicFrameChg>
        <pc:graphicFrameChg chg="add mod modGraphic">
          <ac:chgData name="Sornpravate Krajangkantamatr" userId="bcdcb62f34f0ddb0" providerId="LiveId" clId="{2D32C6FA-0F8D-4DC2-B632-3C77BA6C7171}" dt="2024-12-20T00:15:02.861" v="2768" actId="1076"/>
          <ac:graphicFrameMkLst>
            <pc:docMk/>
            <pc:sldMk cId="710294090" sldId="504"/>
            <ac:graphicFrameMk id="6" creationId="{D2748AC7-C6BF-4E90-8924-9A777DFC1CB2}"/>
          </ac:graphicFrameMkLst>
        </pc:graphicFrameChg>
      </pc:sldChg>
      <pc:sldChg chg="addSp delSp modSp new mod">
        <pc:chgData name="Sornpravate Krajangkantamatr" userId="bcdcb62f34f0ddb0" providerId="LiveId" clId="{2D32C6FA-0F8D-4DC2-B632-3C77BA6C7171}" dt="2024-12-20T00:14:55.027" v="2766"/>
        <pc:sldMkLst>
          <pc:docMk/>
          <pc:sldMk cId="4151470061" sldId="505"/>
        </pc:sldMkLst>
        <pc:spChg chg="add del mod">
          <ac:chgData name="Sornpravate Krajangkantamatr" userId="bcdcb62f34f0ddb0" providerId="LiveId" clId="{2D32C6FA-0F8D-4DC2-B632-3C77BA6C7171}" dt="2024-12-17T03:10:40.411" v="1132" actId="478"/>
          <ac:spMkLst>
            <pc:docMk/>
            <pc:sldMk cId="4151470061" sldId="505"/>
            <ac:spMk id="3" creationId="{8478DBD7-684D-493F-8FEA-225CE8DAC28E}"/>
          </ac:spMkLst>
        </pc:spChg>
        <pc:spChg chg="add del mod">
          <ac:chgData name="Sornpravate Krajangkantamatr" userId="bcdcb62f34f0ddb0" providerId="LiveId" clId="{2D32C6FA-0F8D-4DC2-B632-3C77BA6C7171}" dt="2024-12-20T00:14:55.027" v="2766"/>
          <ac:spMkLst>
            <pc:docMk/>
            <pc:sldMk cId="4151470061" sldId="505"/>
            <ac:spMk id="4" creationId="{D0577DB2-3AC8-4DE9-AF33-A0F2B5242386}"/>
          </ac:spMkLst>
        </pc:spChg>
        <pc:spChg chg="add mod">
          <ac:chgData name="Sornpravate Krajangkantamatr" userId="bcdcb62f34f0ddb0" providerId="LiveId" clId="{2D32C6FA-0F8D-4DC2-B632-3C77BA6C7171}" dt="2024-12-17T03:19:22.807" v="1202" actId="1076"/>
          <ac:spMkLst>
            <pc:docMk/>
            <pc:sldMk cId="4151470061" sldId="505"/>
            <ac:spMk id="5" creationId="{398C4799-13F4-4383-B4F0-FBD2AD57F3BF}"/>
          </ac:spMkLst>
        </pc:spChg>
      </pc:sldChg>
      <pc:sldChg chg="addSp modSp new mod">
        <pc:chgData name="Sornpravate Krajangkantamatr" userId="bcdcb62f34f0ddb0" providerId="LiveId" clId="{2D32C6FA-0F8D-4DC2-B632-3C77BA6C7171}" dt="2024-12-20T01:47:13.084" v="3599" actId="1076"/>
        <pc:sldMkLst>
          <pc:docMk/>
          <pc:sldMk cId="2523651102" sldId="506"/>
        </pc:sldMkLst>
        <pc:spChg chg="add mod">
          <ac:chgData name="Sornpravate Krajangkantamatr" userId="bcdcb62f34f0ddb0" providerId="LiveId" clId="{2D32C6FA-0F8D-4DC2-B632-3C77BA6C7171}" dt="2024-12-20T01:47:13.084" v="3599" actId="1076"/>
          <ac:spMkLst>
            <pc:docMk/>
            <pc:sldMk cId="2523651102" sldId="506"/>
            <ac:spMk id="4" creationId="{E1A61C55-BD2E-4C29-A148-E1EA2210BA79}"/>
          </ac:spMkLst>
        </pc:spChg>
        <pc:graphicFrameChg chg="add mod modGraphic">
          <ac:chgData name="Sornpravate Krajangkantamatr" userId="bcdcb62f34f0ddb0" providerId="LiveId" clId="{2D32C6FA-0F8D-4DC2-B632-3C77BA6C7171}" dt="2024-12-20T01:47:10.233" v="3598" actId="1076"/>
          <ac:graphicFrameMkLst>
            <pc:docMk/>
            <pc:sldMk cId="2523651102" sldId="506"/>
            <ac:graphicFrameMk id="2" creationId="{3327E924-60B2-4E0D-8491-20457361527F}"/>
          </ac:graphicFrameMkLst>
        </pc:graphicFrameChg>
      </pc:sldChg>
      <pc:sldChg chg="addSp modSp new mod">
        <pc:chgData name="Sornpravate Krajangkantamatr" userId="bcdcb62f34f0ddb0" providerId="LiveId" clId="{2D32C6FA-0F8D-4DC2-B632-3C77BA6C7171}" dt="2024-12-17T03:29:56.562" v="1260" actId="113"/>
        <pc:sldMkLst>
          <pc:docMk/>
          <pc:sldMk cId="2346521143" sldId="507"/>
        </pc:sldMkLst>
        <pc:spChg chg="add mod">
          <ac:chgData name="Sornpravate Krajangkantamatr" userId="bcdcb62f34f0ddb0" providerId="LiveId" clId="{2D32C6FA-0F8D-4DC2-B632-3C77BA6C7171}" dt="2024-12-17T03:29:56.562" v="1260" actId="113"/>
          <ac:spMkLst>
            <pc:docMk/>
            <pc:sldMk cId="2346521143" sldId="507"/>
            <ac:spMk id="3" creationId="{88D9682C-8228-43C4-85D7-21C932C7C43C}"/>
          </ac:spMkLst>
        </pc:spChg>
      </pc:sldChg>
      <pc:sldChg chg="addSp modSp new mod">
        <pc:chgData name="Sornpravate Krajangkantamatr" userId="bcdcb62f34f0ddb0" providerId="LiveId" clId="{2D32C6FA-0F8D-4DC2-B632-3C77BA6C7171}" dt="2024-12-17T03:37:25.130" v="1287" actId="255"/>
        <pc:sldMkLst>
          <pc:docMk/>
          <pc:sldMk cId="1004119417" sldId="508"/>
        </pc:sldMkLst>
        <pc:graphicFrameChg chg="add mod modGraphic">
          <ac:chgData name="Sornpravate Krajangkantamatr" userId="bcdcb62f34f0ddb0" providerId="LiveId" clId="{2D32C6FA-0F8D-4DC2-B632-3C77BA6C7171}" dt="2024-12-17T03:37:25.130" v="1287" actId="255"/>
          <ac:graphicFrameMkLst>
            <pc:docMk/>
            <pc:sldMk cId="1004119417" sldId="508"/>
            <ac:graphicFrameMk id="2" creationId="{95991959-A697-4FBD-8772-7C65CFF5E6D8}"/>
          </ac:graphicFrameMkLst>
        </pc:graphicFrameChg>
      </pc:sldChg>
      <pc:sldChg chg="addSp modSp new mod">
        <pc:chgData name="Sornpravate Krajangkantamatr" userId="bcdcb62f34f0ddb0" providerId="LiveId" clId="{2D32C6FA-0F8D-4DC2-B632-3C77BA6C7171}" dt="2024-12-17T03:39:37.997" v="1316" actId="113"/>
        <pc:sldMkLst>
          <pc:docMk/>
          <pc:sldMk cId="424130444" sldId="509"/>
        </pc:sldMkLst>
        <pc:spChg chg="add mod">
          <ac:chgData name="Sornpravate Krajangkantamatr" userId="bcdcb62f34f0ddb0" providerId="LiveId" clId="{2D32C6FA-0F8D-4DC2-B632-3C77BA6C7171}" dt="2024-12-17T03:39:37.997" v="1316" actId="113"/>
          <ac:spMkLst>
            <pc:docMk/>
            <pc:sldMk cId="424130444" sldId="509"/>
            <ac:spMk id="3" creationId="{06941925-E34B-454A-989A-F0A00BE833FD}"/>
          </ac:spMkLst>
        </pc:spChg>
      </pc:sldChg>
      <pc:sldChg chg="addSp modSp new mod">
        <pc:chgData name="Sornpravate Krajangkantamatr" userId="bcdcb62f34f0ddb0" providerId="LiveId" clId="{2D32C6FA-0F8D-4DC2-B632-3C77BA6C7171}" dt="2024-12-17T06:45:14.951" v="1366" actId="113"/>
        <pc:sldMkLst>
          <pc:docMk/>
          <pc:sldMk cId="2413044069" sldId="510"/>
        </pc:sldMkLst>
        <pc:spChg chg="add mod">
          <ac:chgData name="Sornpravate Krajangkantamatr" userId="bcdcb62f34f0ddb0" providerId="LiveId" clId="{2D32C6FA-0F8D-4DC2-B632-3C77BA6C7171}" dt="2024-12-17T06:45:14.951" v="1366" actId="113"/>
          <ac:spMkLst>
            <pc:docMk/>
            <pc:sldMk cId="2413044069" sldId="510"/>
            <ac:spMk id="3" creationId="{CFD54272-E983-490E-9649-353347EF46D9}"/>
          </ac:spMkLst>
        </pc:spChg>
      </pc:sldChg>
      <pc:sldChg chg="addSp delSp modSp new mod">
        <pc:chgData name="Sornpravate Krajangkantamatr" userId="bcdcb62f34f0ddb0" providerId="LiveId" clId="{2D32C6FA-0F8D-4DC2-B632-3C77BA6C7171}" dt="2024-12-17T07:15:11.568" v="1594" actId="113"/>
        <pc:sldMkLst>
          <pc:docMk/>
          <pc:sldMk cId="341215947" sldId="511"/>
        </pc:sldMkLst>
        <pc:spChg chg="add del mod">
          <ac:chgData name="Sornpravate Krajangkantamatr" userId="bcdcb62f34f0ddb0" providerId="LiveId" clId="{2D32C6FA-0F8D-4DC2-B632-3C77BA6C7171}" dt="2024-12-17T07:10:22.836" v="1536" actId="478"/>
          <ac:spMkLst>
            <pc:docMk/>
            <pc:sldMk cId="341215947" sldId="511"/>
            <ac:spMk id="3" creationId="{773DA058-2D61-47A1-B541-342EF1F19BF6}"/>
          </ac:spMkLst>
        </pc:spChg>
        <pc:spChg chg="add del mod">
          <ac:chgData name="Sornpravate Krajangkantamatr" userId="bcdcb62f34f0ddb0" providerId="LiveId" clId="{2D32C6FA-0F8D-4DC2-B632-3C77BA6C7171}" dt="2024-12-17T07:10:22.163" v="1535" actId="478"/>
          <ac:spMkLst>
            <pc:docMk/>
            <pc:sldMk cId="341215947" sldId="511"/>
            <ac:spMk id="5" creationId="{59D0142F-B991-46CE-8FD2-63B3C87D33F8}"/>
          </ac:spMkLst>
        </pc:spChg>
        <pc:spChg chg="add mod">
          <ac:chgData name="Sornpravate Krajangkantamatr" userId="bcdcb62f34f0ddb0" providerId="LiveId" clId="{2D32C6FA-0F8D-4DC2-B632-3C77BA6C7171}" dt="2024-12-17T07:14:54.525" v="1582" actId="255"/>
          <ac:spMkLst>
            <pc:docMk/>
            <pc:sldMk cId="341215947" sldId="511"/>
            <ac:spMk id="7" creationId="{CAFDD628-508B-413F-8CF6-06324BA865DD}"/>
          </ac:spMkLst>
        </pc:spChg>
        <pc:spChg chg="add del">
          <ac:chgData name="Sornpravate Krajangkantamatr" userId="bcdcb62f34f0ddb0" providerId="LiveId" clId="{2D32C6FA-0F8D-4DC2-B632-3C77BA6C7171}" dt="2024-12-17T07:13:47.463" v="1562"/>
          <ac:spMkLst>
            <pc:docMk/>
            <pc:sldMk cId="341215947" sldId="511"/>
            <ac:spMk id="10" creationId="{B9B31031-EB02-42BA-B910-189190F32F3E}"/>
          </ac:spMkLst>
        </pc:spChg>
        <pc:spChg chg="add mod">
          <ac:chgData name="Sornpravate Krajangkantamatr" userId="bcdcb62f34f0ddb0" providerId="LiveId" clId="{2D32C6FA-0F8D-4DC2-B632-3C77BA6C7171}" dt="2024-12-17T07:15:11.568" v="1594" actId="113"/>
          <ac:spMkLst>
            <pc:docMk/>
            <pc:sldMk cId="341215947" sldId="511"/>
            <ac:spMk id="12" creationId="{46450995-ECC1-4DB2-83BA-FDD0C59BBA60}"/>
          </ac:spMkLst>
        </pc:spChg>
        <pc:picChg chg="add mod">
          <ac:chgData name="Sornpravate Krajangkantamatr" userId="bcdcb62f34f0ddb0" providerId="LiveId" clId="{2D32C6FA-0F8D-4DC2-B632-3C77BA6C7171}" dt="2024-12-17T07:12:57.476" v="1555" actId="1076"/>
          <ac:picMkLst>
            <pc:docMk/>
            <pc:sldMk cId="341215947" sldId="511"/>
            <ac:picMk id="9" creationId="{1CEAEA34-EAD5-4FF7-B80C-FA2F3CF02D54}"/>
          </ac:picMkLst>
        </pc:picChg>
      </pc:sldChg>
      <pc:sldChg chg="addSp modSp new add del mod">
        <pc:chgData name="Sornpravate Krajangkantamatr" userId="bcdcb62f34f0ddb0" providerId="LiveId" clId="{2D32C6FA-0F8D-4DC2-B632-3C77BA6C7171}" dt="2024-12-20T01:49:13.860" v="3607" actId="47"/>
        <pc:sldMkLst>
          <pc:docMk/>
          <pc:sldMk cId="2112987923" sldId="512"/>
        </pc:sldMkLst>
        <pc:spChg chg="add mod">
          <ac:chgData name="Sornpravate Krajangkantamatr" userId="bcdcb62f34f0ddb0" providerId="LiveId" clId="{2D32C6FA-0F8D-4DC2-B632-3C77BA6C7171}" dt="2024-12-17T07:10:01.208" v="1532" actId="1076"/>
          <ac:spMkLst>
            <pc:docMk/>
            <pc:sldMk cId="2112987923" sldId="512"/>
            <ac:spMk id="5" creationId="{F7D2FFC7-A2D9-42AE-8B7C-E4152904D0B1}"/>
          </ac:spMkLst>
        </pc:spChg>
        <pc:picChg chg="add mod">
          <ac:chgData name="Sornpravate Krajangkantamatr" userId="bcdcb62f34f0ddb0" providerId="LiveId" clId="{2D32C6FA-0F8D-4DC2-B632-3C77BA6C7171}" dt="2024-12-17T07:10:02.860" v="1533" actId="1076"/>
          <ac:picMkLst>
            <pc:docMk/>
            <pc:sldMk cId="2112987923" sldId="512"/>
            <ac:picMk id="3" creationId="{710C96D6-026B-4616-BA71-497D8376B5C5}"/>
          </ac:picMkLst>
        </pc:picChg>
      </pc:sldChg>
      <pc:sldChg chg="addSp modSp new del mod">
        <pc:chgData name="Sornpravate Krajangkantamatr" userId="bcdcb62f34f0ddb0" providerId="LiveId" clId="{2D32C6FA-0F8D-4DC2-B632-3C77BA6C7171}" dt="2024-12-19T01:33:47.155" v="1682" actId="2696"/>
        <pc:sldMkLst>
          <pc:docMk/>
          <pc:sldMk cId="17327766" sldId="513"/>
        </pc:sldMkLst>
        <pc:spChg chg="add mod">
          <ac:chgData name="Sornpravate Krajangkantamatr" userId="bcdcb62f34f0ddb0" providerId="LiveId" clId="{2D32C6FA-0F8D-4DC2-B632-3C77BA6C7171}" dt="2024-12-19T01:32:28.460" v="1679" actId="113"/>
          <ac:spMkLst>
            <pc:docMk/>
            <pc:sldMk cId="17327766" sldId="513"/>
            <ac:spMk id="3" creationId="{ACE51EFC-5CBB-4296-BCE4-6FC4C9EE0B0B}"/>
          </ac:spMkLst>
        </pc:spChg>
        <pc:spChg chg="add mod">
          <ac:chgData name="Sornpravate Krajangkantamatr" userId="bcdcb62f34f0ddb0" providerId="LiveId" clId="{2D32C6FA-0F8D-4DC2-B632-3C77BA6C7171}" dt="2024-12-19T01:32:37.467" v="1681" actId="1076"/>
          <ac:spMkLst>
            <pc:docMk/>
            <pc:sldMk cId="17327766" sldId="513"/>
            <ac:spMk id="7" creationId="{0824A7B2-43DB-49D4-B028-AFF280277960}"/>
          </ac:spMkLst>
        </pc:spChg>
        <pc:picChg chg="add mod ord">
          <ac:chgData name="Sornpravate Krajangkantamatr" userId="bcdcb62f34f0ddb0" providerId="LiveId" clId="{2D32C6FA-0F8D-4DC2-B632-3C77BA6C7171}" dt="2024-12-19T01:31:40.550" v="1647" actId="167"/>
          <ac:picMkLst>
            <pc:docMk/>
            <pc:sldMk cId="17327766" sldId="513"/>
            <ac:picMk id="5" creationId="{731C98EA-D800-4A6B-AB36-A31335F53B0C}"/>
          </ac:picMkLst>
        </pc:picChg>
      </pc:sldChg>
      <pc:sldChg chg="modSp add mod ord">
        <pc:chgData name="Sornpravate Krajangkantamatr" userId="bcdcb62f34f0ddb0" providerId="LiveId" clId="{2D32C6FA-0F8D-4DC2-B632-3C77BA6C7171}" dt="2024-12-20T00:54:34.228" v="3010"/>
        <pc:sldMkLst>
          <pc:docMk/>
          <pc:sldMk cId="1502064231" sldId="513"/>
        </pc:sldMkLst>
        <pc:spChg chg="mod">
          <ac:chgData name="Sornpravate Krajangkantamatr" userId="bcdcb62f34f0ddb0" providerId="LiveId" clId="{2D32C6FA-0F8D-4DC2-B632-3C77BA6C7171}" dt="2024-12-19T01:34:26.539" v="1701" actId="1076"/>
          <ac:spMkLst>
            <pc:docMk/>
            <pc:sldMk cId="1502064231" sldId="513"/>
            <ac:spMk id="3" creationId="{ACE51EFC-5CBB-4296-BCE4-6FC4C9EE0B0B}"/>
          </ac:spMkLst>
        </pc:spChg>
        <pc:spChg chg="mod">
          <ac:chgData name="Sornpravate Krajangkantamatr" userId="bcdcb62f34f0ddb0" providerId="LiveId" clId="{2D32C6FA-0F8D-4DC2-B632-3C77BA6C7171}" dt="2024-12-19T01:34:28.935" v="1702" actId="1076"/>
          <ac:spMkLst>
            <pc:docMk/>
            <pc:sldMk cId="1502064231" sldId="513"/>
            <ac:spMk id="7" creationId="{0824A7B2-43DB-49D4-B028-AFF280277960}"/>
          </ac:spMkLst>
        </pc:spChg>
        <pc:picChg chg="mod">
          <ac:chgData name="Sornpravate Krajangkantamatr" userId="bcdcb62f34f0ddb0" providerId="LiveId" clId="{2D32C6FA-0F8D-4DC2-B632-3C77BA6C7171}" dt="2024-12-19T01:34:43.026" v="1704" actId="1076"/>
          <ac:picMkLst>
            <pc:docMk/>
            <pc:sldMk cId="1502064231" sldId="513"/>
            <ac:picMk id="5" creationId="{731C98EA-D800-4A6B-AB36-A31335F53B0C}"/>
          </ac:picMkLst>
        </pc:picChg>
      </pc:sldChg>
      <pc:sldChg chg="modSp add mod">
        <pc:chgData name="Sornpravate Krajangkantamatr" userId="bcdcb62f34f0ddb0" providerId="LiveId" clId="{2D32C6FA-0F8D-4DC2-B632-3C77BA6C7171}" dt="2024-12-19T03:17:02.967" v="1716" actId="20577"/>
        <pc:sldMkLst>
          <pc:docMk/>
          <pc:sldMk cId="2869800003" sldId="514"/>
        </pc:sldMkLst>
        <pc:spChg chg="mod">
          <ac:chgData name="Sornpravate Krajangkantamatr" userId="bcdcb62f34f0ddb0" providerId="LiveId" clId="{2D32C6FA-0F8D-4DC2-B632-3C77BA6C7171}" dt="2024-12-19T03:17:02.967" v="1716" actId="20577"/>
          <ac:spMkLst>
            <pc:docMk/>
            <pc:sldMk cId="2869800003" sldId="514"/>
            <ac:spMk id="3" creationId="{0BDDBD6E-84BF-4F17-96A7-C8715D8A3FF1}"/>
          </ac:spMkLst>
        </pc:spChg>
      </pc:sldChg>
      <pc:sldChg chg="addSp modSp new del mod ord">
        <pc:chgData name="Sornpravate Krajangkantamatr" userId="bcdcb62f34f0ddb0" providerId="LiveId" clId="{2D32C6FA-0F8D-4DC2-B632-3C77BA6C7171}" dt="2024-12-19T10:43:39.124" v="2094" actId="47"/>
        <pc:sldMkLst>
          <pc:docMk/>
          <pc:sldMk cId="3087899359" sldId="515"/>
        </pc:sldMkLst>
        <pc:spChg chg="add mod">
          <ac:chgData name="Sornpravate Krajangkantamatr" userId="bcdcb62f34f0ddb0" providerId="LiveId" clId="{2D32C6FA-0F8D-4DC2-B632-3C77BA6C7171}" dt="2024-12-19T04:28:53.322" v="1834" actId="1076"/>
          <ac:spMkLst>
            <pc:docMk/>
            <pc:sldMk cId="3087899359" sldId="515"/>
            <ac:spMk id="4" creationId="{28ACDF03-8EE3-4201-BBCE-98E332821605}"/>
          </ac:spMkLst>
        </pc:spChg>
        <pc:spChg chg="add mod">
          <ac:chgData name="Sornpravate Krajangkantamatr" userId="bcdcb62f34f0ddb0" providerId="LiveId" clId="{2D32C6FA-0F8D-4DC2-B632-3C77BA6C7171}" dt="2024-12-19T04:30:11.519" v="1843" actId="113"/>
          <ac:spMkLst>
            <pc:docMk/>
            <pc:sldMk cId="3087899359" sldId="515"/>
            <ac:spMk id="6" creationId="{F8A661DD-7B0F-45EC-9222-FD77D9EFAAD1}"/>
          </ac:spMkLst>
        </pc:spChg>
      </pc:sldChg>
      <pc:sldChg chg="addSp delSp modSp new mod">
        <pc:chgData name="Sornpravate Krajangkantamatr" userId="bcdcb62f34f0ddb0" providerId="LiveId" clId="{2D32C6FA-0F8D-4DC2-B632-3C77BA6C7171}" dt="2024-12-19T13:07:33.741" v="2682" actId="1076"/>
        <pc:sldMkLst>
          <pc:docMk/>
          <pc:sldMk cId="780613046" sldId="516"/>
        </pc:sldMkLst>
        <pc:spChg chg="add mod">
          <ac:chgData name="Sornpravate Krajangkantamatr" userId="bcdcb62f34f0ddb0" providerId="LiveId" clId="{2D32C6FA-0F8D-4DC2-B632-3C77BA6C7171}" dt="2024-12-19T13:07:33.741" v="2682" actId="1076"/>
          <ac:spMkLst>
            <pc:docMk/>
            <pc:sldMk cId="780613046" sldId="516"/>
            <ac:spMk id="4" creationId="{2368A6E2-F05F-4E75-94BC-79D78D25BB42}"/>
          </ac:spMkLst>
        </pc:spChg>
        <pc:spChg chg="add del mod">
          <ac:chgData name="Sornpravate Krajangkantamatr" userId="bcdcb62f34f0ddb0" providerId="LiveId" clId="{2D32C6FA-0F8D-4DC2-B632-3C77BA6C7171}" dt="2024-12-19T13:07:25.311" v="2677" actId="478"/>
          <ac:spMkLst>
            <pc:docMk/>
            <pc:sldMk cId="780613046" sldId="516"/>
            <ac:spMk id="6" creationId="{92229A8A-47F9-4B06-8CAE-C6F375F970D0}"/>
          </ac:spMkLst>
        </pc:spChg>
      </pc:sldChg>
      <pc:sldChg chg="addSp delSp modSp new mod">
        <pc:chgData name="Sornpravate Krajangkantamatr" userId="bcdcb62f34f0ddb0" providerId="LiveId" clId="{2D32C6FA-0F8D-4DC2-B632-3C77BA6C7171}" dt="2024-12-20T01:46:16.362" v="3590" actId="114"/>
        <pc:sldMkLst>
          <pc:docMk/>
          <pc:sldMk cId="3555911781" sldId="517"/>
        </pc:sldMkLst>
        <pc:spChg chg="add mod">
          <ac:chgData name="Sornpravate Krajangkantamatr" userId="bcdcb62f34f0ddb0" providerId="LiveId" clId="{2D32C6FA-0F8D-4DC2-B632-3C77BA6C7171}" dt="2024-12-20T01:46:16.362" v="3590" actId="114"/>
          <ac:spMkLst>
            <pc:docMk/>
            <pc:sldMk cId="3555911781" sldId="517"/>
            <ac:spMk id="4" creationId="{B8BABD69-5BDD-4497-AA8E-24AC42462AAC}"/>
          </ac:spMkLst>
        </pc:spChg>
        <pc:spChg chg="add del mod">
          <ac:chgData name="Sornpravate Krajangkantamatr" userId="bcdcb62f34f0ddb0" providerId="LiveId" clId="{2D32C6FA-0F8D-4DC2-B632-3C77BA6C7171}" dt="2024-12-20T01:45:58.927" v="3582" actId="21"/>
          <ac:spMkLst>
            <pc:docMk/>
            <pc:sldMk cId="3555911781" sldId="517"/>
            <ac:spMk id="6" creationId="{60007F7D-770A-448E-ABAC-A416FDB6CFC4}"/>
          </ac:spMkLst>
        </pc:spChg>
      </pc:sldChg>
      <pc:sldChg chg="add del">
        <pc:chgData name="Sornpravate Krajangkantamatr" userId="bcdcb62f34f0ddb0" providerId="LiveId" clId="{2D32C6FA-0F8D-4DC2-B632-3C77BA6C7171}" dt="2024-12-20T00:54:18.613" v="3007" actId="47"/>
        <pc:sldMkLst>
          <pc:docMk/>
          <pc:sldMk cId="418787297" sldId="518"/>
        </pc:sldMkLst>
      </pc:sldChg>
      <pc:sldChg chg="addSp modSp new add del mod">
        <pc:chgData name="Sornpravate Krajangkantamatr" userId="bcdcb62f34f0ddb0" providerId="LiveId" clId="{2D32C6FA-0F8D-4DC2-B632-3C77BA6C7171}" dt="2024-12-20T00:53:52.206" v="3005" actId="2696"/>
        <pc:sldMkLst>
          <pc:docMk/>
          <pc:sldMk cId="2024384352" sldId="518"/>
        </pc:sldMkLst>
        <pc:spChg chg="add mod">
          <ac:chgData name="Sornpravate Krajangkantamatr" userId="bcdcb62f34f0ddb0" providerId="LiveId" clId="{2D32C6FA-0F8D-4DC2-B632-3C77BA6C7171}" dt="2024-12-19T08:09:37.953" v="2067" actId="2711"/>
          <ac:spMkLst>
            <pc:docMk/>
            <pc:sldMk cId="2024384352" sldId="518"/>
            <ac:spMk id="4" creationId="{33A27CAC-4363-4020-A512-4E1E66882FDB}"/>
          </ac:spMkLst>
        </pc:spChg>
        <pc:graphicFrameChg chg="add mod modGraphic">
          <ac:chgData name="Sornpravate Krajangkantamatr" userId="bcdcb62f34f0ddb0" providerId="LiveId" clId="{2D32C6FA-0F8D-4DC2-B632-3C77BA6C7171}" dt="2024-12-19T08:09:45.876" v="2071" actId="403"/>
          <ac:graphicFrameMkLst>
            <pc:docMk/>
            <pc:sldMk cId="2024384352" sldId="518"/>
            <ac:graphicFrameMk id="5" creationId="{EAF5F05A-E035-49AF-91CB-E58BFC67C6C2}"/>
          </ac:graphicFrameMkLst>
        </pc:graphicFrameChg>
      </pc:sldChg>
      <pc:sldChg chg="add del">
        <pc:chgData name="Sornpravate Krajangkantamatr" userId="bcdcb62f34f0ddb0" providerId="LiveId" clId="{2D32C6FA-0F8D-4DC2-B632-3C77BA6C7171}" dt="2024-12-20T00:54:19.421" v="3008" actId="47"/>
        <pc:sldMkLst>
          <pc:docMk/>
          <pc:sldMk cId="1086639152" sldId="519"/>
        </pc:sldMkLst>
      </pc:sldChg>
      <pc:sldChg chg="modSp add del mod">
        <pc:chgData name="Sornpravate Krajangkantamatr" userId="bcdcb62f34f0ddb0" providerId="LiveId" clId="{2D32C6FA-0F8D-4DC2-B632-3C77BA6C7171}" dt="2024-12-20T00:53:52.206" v="3005" actId="2696"/>
        <pc:sldMkLst>
          <pc:docMk/>
          <pc:sldMk cId="2603470644" sldId="519"/>
        </pc:sldMkLst>
        <pc:spChg chg="mod">
          <ac:chgData name="Sornpravate Krajangkantamatr" userId="bcdcb62f34f0ddb0" providerId="LiveId" clId="{2D32C6FA-0F8D-4DC2-B632-3C77BA6C7171}" dt="2024-12-19T06:23:32.676" v="2035"/>
          <ac:spMkLst>
            <pc:docMk/>
            <pc:sldMk cId="2603470644" sldId="519"/>
            <ac:spMk id="4" creationId="{33A27CAC-4363-4020-A512-4E1E66882FDB}"/>
          </ac:spMkLst>
        </pc:spChg>
        <pc:graphicFrameChg chg="mod modGraphic">
          <ac:chgData name="Sornpravate Krajangkantamatr" userId="bcdcb62f34f0ddb0" providerId="LiveId" clId="{2D32C6FA-0F8D-4DC2-B632-3C77BA6C7171}" dt="2024-12-19T08:11:22.093" v="2080" actId="6549"/>
          <ac:graphicFrameMkLst>
            <pc:docMk/>
            <pc:sldMk cId="2603470644" sldId="519"/>
            <ac:graphicFrameMk id="5" creationId="{EAF5F05A-E035-49AF-91CB-E58BFC67C6C2}"/>
          </ac:graphicFrameMkLst>
        </pc:graphicFrameChg>
      </pc:sldChg>
      <pc:sldChg chg="addSp modSp new del mod">
        <pc:chgData name="Sornpravate Krajangkantamatr" userId="bcdcb62f34f0ddb0" providerId="LiveId" clId="{2D32C6FA-0F8D-4DC2-B632-3C77BA6C7171}" dt="2024-12-19T10:43:41.306" v="2095" actId="47"/>
        <pc:sldMkLst>
          <pc:docMk/>
          <pc:sldMk cId="1772106856" sldId="520"/>
        </pc:sldMkLst>
        <pc:graphicFrameChg chg="add mod modGraphic">
          <ac:chgData name="Sornpravate Krajangkantamatr" userId="bcdcb62f34f0ddb0" providerId="LiveId" clId="{2D32C6FA-0F8D-4DC2-B632-3C77BA6C7171}" dt="2024-12-19T10:40:33.886" v="2091" actId="14734"/>
          <ac:graphicFrameMkLst>
            <pc:docMk/>
            <pc:sldMk cId="1772106856" sldId="520"/>
            <ac:graphicFrameMk id="3" creationId="{0FF5CE95-F4CF-4461-8CF7-13EF212E2779}"/>
          </ac:graphicFrameMkLst>
        </pc:graphicFrameChg>
      </pc:sldChg>
      <pc:sldChg chg="addSp delSp modSp new mod ord">
        <pc:chgData name="Sornpravate Krajangkantamatr" userId="bcdcb62f34f0ddb0" providerId="LiveId" clId="{2D32C6FA-0F8D-4DC2-B632-3C77BA6C7171}" dt="2024-12-20T00:22:38.571" v="2866" actId="1076"/>
        <pc:sldMkLst>
          <pc:docMk/>
          <pc:sldMk cId="3039883704" sldId="520"/>
        </pc:sldMkLst>
        <pc:spChg chg="add del mod">
          <ac:chgData name="Sornpravate Krajangkantamatr" userId="bcdcb62f34f0ddb0" providerId="LiveId" clId="{2D32C6FA-0F8D-4DC2-B632-3C77BA6C7171}" dt="2024-12-19T12:42:28.439" v="2372" actId="21"/>
          <ac:spMkLst>
            <pc:docMk/>
            <pc:sldMk cId="3039883704" sldId="520"/>
            <ac:spMk id="7" creationId="{5BD8B1D3-3AC6-439E-A34F-DB79A962312F}"/>
          </ac:spMkLst>
        </pc:spChg>
        <pc:graphicFrameChg chg="add del mod modGraphic">
          <ac:chgData name="Sornpravate Krajangkantamatr" userId="bcdcb62f34f0ddb0" providerId="LiveId" clId="{2D32C6FA-0F8D-4DC2-B632-3C77BA6C7171}" dt="2024-12-19T11:03:46.654" v="2151" actId="478"/>
          <ac:graphicFrameMkLst>
            <pc:docMk/>
            <pc:sldMk cId="3039883704" sldId="520"/>
            <ac:graphicFrameMk id="3" creationId="{E7E6ACDD-79DA-45CA-8D81-B621B6BBA9F1}"/>
          </ac:graphicFrameMkLst>
        </pc:graphicFrameChg>
        <pc:graphicFrameChg chg="add del mod modGraphic">
          <ac:chgData name="Sornpravate Krajangkantamatr" userId="bcdcb62f34f0ddb0" providerId="LiveId" clId="{2D32C6FA-0F8D-4DC2-B632-3C77BA6C7171}" dt="2024-12-19T12:36:37.300" v="2184" actId="478"/>
          <ac:graphicFrameMkLst>
            <pc:docMk/>
            <pc:sldMk cId="3039883704" sldId="520"/>
            <ac:graphicFrameMk id="4" creationId="{EF6379DE-9AF0-4C61-894F-986215C6522A}"/>
          </ac:graphicFrameMkLst>
        </pc:graphicFrameChg>
        <pc:graphicFrameChg chg="add mod modGraphic">
          <ac:chgData name="Sornpravate Krajangkantamatr" userId="bcdcb62f34f0ddb0" providerId="LiveId" clId="{2D32C6FA-0F8D-4DC2-B632-3C77BA6C7171}" dt="2024-12-20T00:22:38.571" v="2866" actId="1076"/>
          <ac:graphicFrameMkLst>
            <pc:docMk/>
            <pc:sldMk cId="3039883704" sldId="520"/>
            <ac:graphicFrameMk id="5" creationId="{37976622-CFCB-40CC-BA11-9E1E2F9A3820}"/>
          </ac:graphicFrameMkLst>
        </pc:graphicFrameChg>
      </pc:sldChg>
      <pc:sldChg chg="modSp add mod">
        <pc:chgData name="Sornpravate Krajangkantamatr" userId="bcdcb62f34f0ddb0" providerId="LiveId" clId="{2D32C6FA-0F8D-4DC2-B632-3C77BA6C7171}" dt="2024-12-20T01:35:02.626" v="3476" actId="5793"/>
        <pc:sldMkLst>
          <pc:docMk/>
          <pc:sldMk cId="1986962756" sldId="521"/>
        </pc:sldMkLst>
        <pc:graphicFrameChg chg="mod modGraphic">
          <ac:chgData name="Sornpravate Krajangkantamatr" userId="bcdcb62f34f0ddb0" providerId="LiveId" clId="{2D32C6FA-0F8D-4DC2-B632-3C77BA6C7171}" dt="2024-12-20T01:35:02.626" v="3476" actId="5793"/>
          <ac:graphicFrameMkLst>
            <pc:docMk/>
            <pc:sldMk cId="1986962756" sldId="521"/>
            <ac:graphicFrameMk id="5" creationId="{37976622-CFCB-40CC-BA11-9E1E2F9A3820}"/>
          </ac:graphicFrameMkLst>
        </pc:graphicFrameChg>
      </pc:sldChg>
      <pc:sldChg chg="addSp delSp modSp add del mod">
        <pc:chgData name="Sornpravate Krajangkantamatr" userId="bcdcb62f34f0ddb0" providerId="LiveId" clId="{2D32C6FA-0F8D-4DC2-B632-3C77BA6C7171}" dt="2024-12-19T11:18:56.655" v="2183" actId="47"/>
        <pc:sldMkLst>
          <pc:docMk/>
          <pc:sldMk cId="3002045970" sldId="521"/>
        </pc:sldMkLst>
        <pc:spChg chg="add del">
          <ac:chgData name="Sornpravate Krajangkantamatr" userId="bcdcb62f34f0ddb0" providerId="LiveId" clId="{2D32C6FA-0F8D-4DC2-B632-3C77BA6C7171}" dt="2024-12-19T11:06:53.481" v="2181" actId="22"/>
          <ac:spMkLst>
            <pc:docMk/>
            <pc:sldMk cId="3002045970" sldId="521"/>
            <ac:spMk id="5" creationId="{8B69569E-6324-4ADA-91D9-524C1BCF3D81}"/>
          </ac:spMkLst>
        </pc:spChg>
        <pc:graphicFrameChg chg="del mod modGraphic">
          <ac:chgData name="Sornpravate Krajangkantamatr" userId="bcdcb62f34f0ddb0" providerId="LiveId" clId="{2D32C6FA-0F8D-4DC2-B632-3C77BA6C7171}" dt="2024-12-19T11:03:44.297" v="2150" actId="478"/>
          <ac:graphicFrameMkLst>
            <pc:docMk/>
            <pc:sldMk cId="3002045970" sldId="521"/>
            <ac:graphicFrameMk id="3" creationId="{E7E6ACDD-79DA-45CA-8D81-B621B6BBA9F1}"/>
          </ac:graphicFrameMkLst>
        </pc:graphicFrameChg>
        <pc:graphicFrameChg chg="add mod">
          <ac:chgData name="Sornpravate Krajangkantamatr" userId="bcdcb62f34f0ddb0" providerId="LiveId" clId="{2D32C6FA-0F8D-4DC2-B632-3C77BA6C7171}" dt="2024-12-19T11:07:05.960" v="2182"/>
          <ac:graphicFrameMkLst>
            <pc:docMk/>
            <pc:sldMk cId="3002045970" sldId="521"/>
            <ac:graphicFrameMk id="6" creationId="{68BB96E0-FF95-4BF6-8254-41DF85C85D85}"/>
          </ac:graphicFrameMkLst>
        </pc:graphicFrameChg>
      </pc:sldChg>
      <pc:sldChg chg="addSp delSp modSp new mod modClrScheme chgLayout">
        <pc:chgData name="Sornpravate Krajangkantamatr" userId="bcdcb62f34f0ddb0" providerId="LiveId" clId="{2D32C6FA-0F8D-4DC2-B632-3C77BA6C7171}" dt="2024-12-20T00:12:13.791" v="2688" actId="207"/>
        <pc:sldMkLst>
          <pc:docMk/>
          <pc:sldMk cId="2192809221" sldId="522"/>
        </pc:sldMkLst>
        <pc:spChg chg="del mod ord">
          <ac:chgData name="Sornpravate Krajangkantamatr" userId="bcdcb62f34f0ddb0" providerId="LiveId" clId="{2D32C6FA-0F8D-4DC2-B632-3C77BA6C7171}" dt="2024-12-19T12:42:35.987" v="2374" actId="700"/>
          <ac:spMkLst>
            <pc:docMk/>
            <pc:sldMk cId="2192809221" sldId="522"/>
            <ac:spMk id="2" creationId="{7096AAB8-1C90-4563-A81B-078066F3287B}"/>
          </ac:spMkLst>
        </pc:spChg>
        <pc:spChg chg="del mod ord">
          <ac:chgData name="Sornpravate Krajangkantamatr" userId="bcdcb62f34f0ddb0" providerId="LiveId" clId="{2D32C6FA-0F8D-4DC2-B632-3C77BA6C7171}" dt="2024-12-19T12:42:35.987" v="2374" actId="700"/>
          <ac:spMkLst>
            <pc:docMk/>
            <pc:sldMk cId="2192809221" sldId="522"/>
            <ac:spMk id="3" creationId="{500DB50A-997B-4510-B54B-2F3BEF6C3032}"/>
          </ac:spMkLst>
        </pc:spChg>
        <pc:spChg chg="mod ord">
          <ac:chgData name="Sornpravate Krajangkantamatr" userId="bcdcb62f34f0ddb0" providerId="LiveId" clId="{2D32C6FA-0F8D-4DC2-B632-3C77BA6C7171}" dt="2024-12-19T12:42:35.987" v="2374" actId="700"/>
          <ac:spMkLst>
            <pc:docMk/>
            <pc:sldMk cId="2192809221" sldId="522"/>
            <ac:spMk id="4" creationId="{D7F326C4-4315-4385-BFDF-EB42A0F30030}"/>
          </ac:spMkLst>
        </pc:spChg>
        <pc:spChg chg="add del mod ord">
          <ac:chgData name="Sornpravate Krajangkantamatr" userId="bcdcb62f34f0ddb0" providerId="LiveId" clId="{2D32C6FA-0F8D-4DC2-B632-3C77BA6C7171}" dt="2024-12-19T12:42:37.039" v="2375"/>
          <ac:spMkLst>
            <pc:docMk/>
            <pc:sldMk cId="2192809221" sldId="522"/>
            <ac:spMk id="5" creationId="{149DF9AE-749C-4C05-852D-2DACD1A40718}"/>
          </ac:spMkLst>
        </pc:spChg>
        <pc:spChg chg="add del mod ord">
          <ac:chgData name="Sornpravate Krajangkantamatr" userId="bcdcb62f34f0ddb0" providerId="LiveId" clId="{2D32C6FA-0F8D-4DC2-B632-3C77BA6C7171}" dt="2024-12-19T12:42:57.980" v="2383" actId="478"/>
          <ac:spMkLst>
            <pc:docMk/>
            <pc:sldMk cId="2192809221" sldId="522"/>
            <ac:spMk id="6" creationId="{3E9823A7-B4F3-420E-A1D5-3456DA45DDA2}"/>
          </ac:spMkLst>
        </pc:spChg>
        <pc:spChg chg="add mod">
          <ac:chgData name="Sornpravate Krajangkantamatr" userId="bcdcb62f34f0ddb0" providerId="LiveId" clId="{2D32C6FA-0F8D-4DC2-B632-3C77BA6C7171}" dt="2024-12-20T00:12:13.791" v="2688" actId="207"/>
          <ac:spMkLst>
            <pc:docMk/>
            <pc:sldMk cId="2192809221" sldId="522"/>
            <ac:spMk id="7" creationId="{1A24DACD-361C-4BB4-B1AB-09B65CBB211D}"/>
          </ac:spMkLst>
        </pc:spChg>
      </pc:sldChg>
      <pc:sldChg chg="addSp delSp modSp new mod">
        <pc:chgData name="Sornpravate Krajangkantamatr" userId="bcdcb62f34f0ddb0" providerId="LiveId" clId="{2D32C6FA-0F8D-4DC2-B632-3C77BA6C7171}" dt="2024-12-20T01:32:34.720" v="3454" actId="20577"/>
        <pc:sldMkLst>
          <pc:docMk/>
          <pc:sldMk cId="1900829608" sldId="523"/>
        </pc:sldMkLst>
        <pc:graphicFrameChg chg="add del mod modGraphic">
          <ac:chgData name="Sornpravate Krajangkantamatr" userId="bcdcb62f34f0ddb0" providerId="LiveId" clId="{2D32C6FA-0F8D-4DC2-B632-3C77BA6C7171}" dt="2024-12-19T12:48:09.539" v="2388" actId="478"/>
          <ac:graphicFrameMkLst>
            <pc:docMk/>
            <pc:sldMk cId="1900829608" sldId="523"/>
            <ac:graphicFrameMk id="3" creationId="{19E35E60-A39A-450F-9716-A6C3F82E54F6}"/>
          </ac:graphicFrameMkLst>
        </pc:graphicFrameChg>
        <pc:graphicFrameChg chg="add mod modGraphic">
          <ac:chgData name="Sornpravate Krajangkantamatr" userId="bcdcb62f34f0ddb0" providerId="LiveId" clId="{2D32C6FA-0F8D-4DC2-B632-3C77BA6C7171}" dt="2024-12-20T01:32:34.720" v="3454" actId="20577"/>
          <ac:graphicFrameMkLst>
            <pc:docMk/>
            <pc:sldMk cId="1900829608" sldId="523"/>
            <ac:graphicFrameMk id="4" creationId="{2CF09A5A-23AE-4D5A-8A1E-506EF96CD5CF}"/>
          </ac:graphicFrameMkLst>
        </pc:graphicFrameChg>
      </pc:sldChg>
      <pc:sldChg chg="modSp add mod">
        <pc:chgData name="Sornpravate Krajangkantamatr" userId="bcdcb62f34f0ddb0" providerId="LiveId" clId="{2D32C6FA-0F8D-4DC2-B632-3C77BA6C7171}" dt="2024-12-20T01:34:41.180" v="3474" actId="1076"/>
        <pc:sldMkLst>
          <pc:docMk/>
          <pc:sldMk cId="1691436507" sldId="524"/>
        </pc:sldMkLst>
        <pc:graphicFrameChg chg="mod modGraphic">
          <ac:chgData name="Sornpravate Krajangkantamatr" userId="bcdcb62f34f0ddb0" providerId="LiveId" clId="{2D32C6FA-0F8D-4DC2-B632-3C77BA6C7171}" dt="2024-12-20T01:34:41.180" v="3474" actId="1076"/>
          <ac:graphicFrameMkLst>
            <pc:docMk/>
            <pc:sldMk cId="1691436507" sldId="524"/>
            <ac:graphicFrameMk id="4" creationId="{2CF09A5A-23AE-4D5A-8A1E-506EF96CD5CF}"/>
          </ac:graphicFrameMkLst>
        </pc:graphicFrameChg>
      </pc:sldChg>
      <pc:sldChg chg="delSp modSp new mod">
        <pc:chgData name="Sornpravate Krajangkantamatr" userId="bcdcb62f34f0ddb0" providerId="LiveId" clId="{2D32C6FA-0F8D-4DC2-B632-3C77BA6C7171}" dt="2024-12-20T01:32:51.287" v="3455" actId="1076"/>
        <pc:sldMkLst>
          <pc:docMk/>
          <pc:sldMk cId="74947549" sldId="525"/>
        </pc:sldMkLst>
        <pc:spChg chg="mod">
          <ac:chgData name="Sornpravate Krajangkantamatr" userId="bcdcb62f34f0ddb0" providerId="LiveId" clId="{2D32C6FA-0F8D-4DC2-B632-3C77BA6C7171}" dt="2024-12-20T01:32:51.287" v="3455" actId="1076"/>
          <ac:spMkLst>
            <pc:docMk/>
            <pc:sldMk cId="74947549" sldId="525"/>
            <ac:spMk id="2" creationId="{36153FCE-F12B-4EB0-970F-689B0FC90E09}"/>
          </ac:spMkLst>
        </pc:spChg>
        <pc:spChg chg="del">
          <ac:chgData name="Sornpravate Krajangkantamatr" userId="bcdcb62f34f0ddb0" providerId="LiveId" clId="{2D32C6FA-0F8D-4DC2-B632-3C77BA6C7171}" dt="2024-12-20T00:11:50.982" v="2686" actId="478"/>
          <ac:spMkLst>
            <pc:docMk/>
            <pc:sldMk cId="74947549" sldId="525"/>
            <ac:spMk id="3" creationId="{40277671-8F71-4729-97E8-C7C5722BC1D4}"/>
          </ac:spMkLst>
        </pc:spChg>
      </pc:sldChg>
      <pc:sldChg chg="addSp delSp modSp new mod">
        <pc:chgData name="Sornpravate Krajangkantamatr" userId="bcdcb62f34f0ddb0" providerId="LiveId" clId="{2D32C6FA-0F8D-4DC2-B632-3C77BA6C7171}" dt="2024-12-20T01:43:55.286" v="3564" actId="20577"/>
        <pc:sldMkLst>
          <pc:docMk/>
          <pc:sldMk cId="2451234169" sldId="526"/>
        </pc:sldMkLst>
        <pc:graphicFrameChg chg="add del mod modGraphic">
          <ac:chgData name="Sornpravate Krajangkantamatr" userId="bcdcb62f34f0ddb0" providerId="LiveId" clId="{2D32C6FA-0F8D-4DC2-B632-3C77BA6C7171}" dt="2024-12-20T01:38:22.942" v="3477" actId="478"/>
          <ac:graphicFrameMkLst>
            <pc:docMk/>
            <pc:sldMk cId="2451234169" sldId="526"/>
            <ac:graphicFrameMk id="3" creationId="{A3502406-E407-4BBA-952C-26D145F6152E}"/>
          </ac:graphicFrameMkLst>
        </pc:graphicFrameChg>
        <pc:graphicFrameChg chg="add mod modGraphic">
          <ac:chgData name="Sornpravate Krajangkantamatr" userId="bcdcb62f34f0ddb0" providerId="LiveId" clId="{2D32C6FA-0F8D-4DC2-B632-3C77BA6C7171}" dt="2024-12-20T01:43:55.286" v="3564" actId="20577"/>
          <ac:graphicFrameMkLst>
            <pc:docMk/>
            <pc:sldMk cId="2451234169" sldId="526"/>
            <ac:graphicFrameMk id="4" creationId="{3D973A99-A176-49C1-AD3E-1610500F32CF}"/>
          </ac:graphicFrameMkLst>
        </pc:graphicFrameChg>
      </pc:sldChg>
      <pc:sldChg chg="addSp delSp modSp add mod">
        <pc:chgData name="Sornpravate Krajangkantamatr" userId="bcdcb62f34f0ddb0" providerId="LiveId" clId="{2D32C6FA-0F8D-4DC2-B632-3C77BA6C7171}" dt="2024-12-20T01:44:49.799" v="3580" actId="12"/>
        <pc:sldMkLst>
          <pc:docMk/>
          <pc:sldMk cId="2895475910" sldId="527"/>
        </pc:sldMkLst>
        <pc:graphicFrameChg chg="del mod modGraphic">
          <ac:chgData name="Sornpravate Krajangkantamatr" userId="bcdcb62f34f0ddb0" providerId="LiveId" clId="{2D32C6FA-0F8D-4DC2-B632-3C77BA6C7171}" dt="2024-12-20T01:38:25.666" v="3478" actId="478"/>
          <ac:graphicFrameMkLst>
            <pc:docMk/>
            <pc:sldMk cId="2895475910" sldId="527"/>
            <ac:graphicFrameMk id="3" creationId="{A3502406-E407-4BBA-952C-26D145F6152E}"/>
          </ac:graphicFrameMkLst>
        </pc:graphicFrameChg>
        <pc:graphicFrameChg chg="add mod modGraphic">
          <ac:chgData name="Sornpravate Krajangkantamatr" userId="bcdcb62f34f0ddb0" providerId="LiveId" clId="{2D32C6FA-0F8D-4DC2-B632-3C77BA6C7171}" dt="2024-12-20T01:44:49.799" v="3580" actId="12"/>
          <ac:graphicFrameMkLst>
            <pc:docMk/>
            <pc:sldMk cId="2895475910" sldId="527"/>
            <ac:graphicFrameMk id="4" creationId="{520D8563-95C7-4EDD-9D9C-4BDF2D97352A}"/>
          </ac:graphicFrameMkLst>
        </pc:graphicFrameChg>
      </pc:sldChg>
      <pc:sldChg chg="addSp modSp new mod">
        <pc:chgData name="Sornpravate Krajangkantamatr" userId="bcdcb62f34f0ddb0" providerId="LiveId" clId="{2D32C6FA-0F8D-4DC2-B632-3C77BA6C7171}" dt="2024-12-20T00:50:27.348" v="2941" actId="21"/>
        <pc:sldMkLst>
          <pc:docMk/>
          <pc:sldMk cId="3564188935" sldId="528"/>
        </pc:sldMkLst>
        <pc:graphicFrameChg chg="add mod modGraphic">
          <ac:chgData name="Sornpravate Krajangkantamatr" userId="bcdcb62f34f0ddb0" providerId="LiveId" clId="{2D32C6FA-0F8D-4DC2-B632-3C77BA6C7171}" dt="2024-12-20T00:50:27.348" v="2941" actId="21"/>
          <ac:graphicFrameMkLst>
            <pc:docMk/>
            <pc:sldMk cId="3564188935" sldId="528"/>
            <ac:graphicFrameMk id="3" creationId="{D3346FB4-B321-4EE2-AAB5-B2F478770771}"/>
          </ac:graphicFrameMkLst>
        </pc:graphicFrameChg>
      </pc:sldChg>
      <pc:sldChg chg="addSp delSp modSp add del mod">
        <pc:chgData name="Sornpravate Krajangkantamatr" userId="bcdcb62f34f0ddb0" providerId="LiveId" clId="{2D32C6FA-0F8D-4DC2-B632-3C77BA6C7171}" dt="2024-12-20T01:46:02.557" v="3584" actId="1076"/>
        <pc:sldMkLst>
          <pc:docMk/>
          <pc:sldMk cId="2413958999" sldId="529"/>
        </pc:sldMkLst>
        <pc:spChg chg="add mod">
          <ac:chgData name="Sornpravate Krajangkantamatr" userId="bcdcb62f34f0ddb0" providerId="LiveId" clId="{2D32C6FA-0F8D-4DC2-B632-3C77BA6C7171}" dt="2024-12-20T01:46:02.557" v="3584" actId="1076"/>
          <ac:spMkLst>
            <pc:docMk/>
            <pc:sldMk cId="2413958999" sldId="529"/>
            <ac:spMk id="4" creationId="{D0BE5993-DE02-4389-AE31-1139E1C129DA}"/>
          </ac:spMkLst>
        </pc:spChg>
        <pc:graphicFrameChg chg="del mod modGraphic">
          <ac:chgData name="Sornpravate Krajangkantamatr" userId="bcdcb62f34f0ddb0" providerId="LiveId" clId="{2D32C6FA-0F8D-4DC2-B632-3C77BA6C7171}" dt="2024-12-20T01:45:56.498" v="3581" actId="478"/>
          <ac:graphicFrameMkLst>
            <pc:docMk/>
            <pc:sldMk cId="2413958999" sldId="529"/>
            <ac:graphicFrameMk id="3" creationId="{D3346FB4-B321-4EE2-AAB5-B2F478770771}"/>
          </ac:graphicFrameMkLst>
        </pc:graphicFrameChg>
      </pc:sldChg>
      <pc:sldChg chg="addSp modSp new mod">
        <pc:chgData name="Sornpravate Krajangkantamatr" userId="bcdcb62f34f0ddb0" providerId="LiveId" clId="{2D32C6FA-0F8D-4DC2-B632-3C77BA6C7171}" dt="2024-12-20T01:55:16.239" v="3679" actId="14734"/>
        <pc:sldMkLst>
          <pc:docMk/>
          <pc:sldMk cId="357660251" sldId="530"/>
        </pc:sldMkLst>
        <pc:graphicFrameChg chg="add mod modGraphic">
          <ac:chgData name="Sornpravate Krajangkantamatr" userId="bcdcb62f34f0ddb0" providerId="LiveId" clId="{2D32C6FA-0F8D-4DC2-B632-3C77BA6C7171}" dt="2024-12-20T01:55:16.239" v="3679" actId="14734"/>
          <ac:graphicFrameMkLst>
            <pc:docMk/>
            <pc:sldMk cId="357660251" sldId="530"/>
            <ac:graphicFrameMk id="3" creationId="{2C29F94B-1762-498D-9BB6-D77918A3406F}"/>
          </ac:graphicFrameMkLst>
        </pc:graphicFrameChg>
      </pc:sldChg>
      <pc:sldChg chg="addSp modSp new mod">
        <pc:chgData name="Sornpravate Krajangkantamatr" userId="bcdcb62f34f0ddb0" providerId="LiveId" clId="{2D32C6FA-0F8D-4DC2-B632-3C77BA6C7171}" dt="2024-12-20T00:59:42.642" v="3031" actId="114"/>
        <pc:sldMkLst>
          <pc:docMk/>
          <pc:sldMk cId="3034052306" sldId="531"/>
        </pc:sldMkLst>
        <pc:spChg chg="add mod">
          <ac:chgData name="Sornpravate Krajangkantamatr" userId="bcdcb62f34f0ddb0" providerId="LiveId" clId="{2D32C6FA-0F8D-4DC2-B632-3C77BA6C7171}" dt="2024-12-20T00:59:42.642" v="3031" actId="114"/>
          <ac:spMkLst>
            <pc:docMk/>
            <pc:sldMk cId="3034052306" sldId="531"/>
            <ac:spMk id="4" creationId="{A4DCC7FA-3424-440D-9225-A939A44F4B3B}"/>
          </ac:spMkLst>
        </pc:spChg>
      </pc:sldChg>
      <pc:sldChg chg="modSp add mod">
        <pc:chgData name="Sornpravate Krajangkantamatr" userId="bcdcb62f34f0ddb0" providerId="LiveId" clId="{2D32C6FA-0F8D-4DC2-B632-3C77BA6C7171}" dt="2024-12-20T01:04:02.148" v="3151" actId="1076"/>
        <pc:sldMkLst>
          <pc:docMk/>
          <pc:sldMk cId="126994456" sldId="532"/>
        </pc:sldMkLst>
        <pc:graphicFrameChg chg="mod modGraphic">
          <ac:chgData name="Sornpravate Krajangkantamatr" userId="bcdcb62f34f0ddb0" providerId="LiveId" clId="{2D32C6FA-0F8D-4DC2-B632-3C77BA6C7171}" dt="2024-12-20T01:04:02.148" v="3151" actId="1076"/>
          <ac:graphicFrameMkLst>
            <pc:docMk/>
            <pc:sldMk cId="126994456" sldId="532"/>
            <ac:graphicFrameMk id="3" creationId="{2C29F94B-1762-498D-9BB6-D77918A3406F}"/>
          </ac:graphicFrameMkLst>
        </pc:graphicFrameChg>
      </pc:sldChg>
      <pc:sldChg chg="modSp add mod">
        <pc:chgData name="Sornpravate Krajangkantamatr" userId="bcdcb62f34f0ddb0" providerId="LiveId" clId="{2D32C6FA-0F8D-4DC2-B632-3C77BA6C7171}" dt="2024-12-20T01:05:15.692" v="3162" actId="20577"/>
        <pc:sldMkLst>
          <pc:docMk/>
          <pc:sldMk cId="2593453265" sldId="533"/>
        </pc:sldMkLst>
        <pc:spChg chg="mod">
          <ac:chgData name="Sornpravate Krajangkantamatr" userId="bcdcb62f34f0ddb0" providerId="LiveId" clId="{2D32C6FA-0F8D-4DC2-B632-3C77BA6C7171}" dt="2024-12-20T01:05:15.692" v="3162" actId="20577"/>
          <ac:spMkLst>
            <pc:docMk/>
            <pc:sldMk cId="2593453265" sldId="533"/>
            <ac:spMk id="217" creationId="{00000000-0000-0000-0000-000000000000}"/>
          </ac:spMkLst>
        </pc:spChg>
      </pc:sldChg>
      <pc:sldChg chg="addSp modSp new mod">
        <pc:chgData name="Sornpravate Krajangkantamatr" userId="bcdcb62f34f0ddb0" providerId="LiveId" clId="{2D32C6FA-0F8D-4DC2-B632-3C77BA6C7171}" dt="2024-12-20T01:10:36.385" v="3221" actId="20577"/>
        <pc:sldMkLst>
          <pc:docMk/>
          <pc:sldMk cId="1586705039" sldId="534"/>
        </pc:sldMkLst>
        <pc:graphicFrameChg chg="add mod modGraphic">
          <ac:chgData name="Sornpravate Krajangkantamatr" userId="bcdcb62f34f0ddb0" providerId="LiveId" clId="{2D32C6FA-0F8D-4DC2-B632-3C77BA6C7171}" dt="2024-12-20T01:10:36.385" v="3221" actId="20577"/>
          <ac:graphicFrameMkLst>
            <pc:docMk/>
            <pc:sldMk cId="1586705039" sldId="534"/>
            <ac:graphicFrameMk id="3" creationId="{AD7735F3-2884-4254-A07F-4E6B168D7ED2}"/>
          </ac:graphicFrameMkLst>
        </pc:graphicFrameChg>
      </pc:sldChg>
      <pc:sldChg chg="modSp add mod">
        <pc:chgData name="Sornpravate Krajangkantamatr" userId="bcdcb62f34f0ddb0" providerId="LiveId" clId="{2D32C6FA-0F8D-4DC2-B632-3C77BA6C7171}" dt="2024-12-20T01:12:38.932" v="3313" actId="12"/>
        <pc:sldMkLst>
          <pc:docMk/>
          <pc:sldMk cId="2269466369" sldId="535"/>
        </pc:sldMkLst>
        <pc:graphicFrameChg chg="mod modGraphic">
          <ac:chgData name="Sornpravate Krajangkantamatr" userId="bcdcb62f34f0ddb0" providerId="LiveId" clId="{2D32C6FA-0F8D-4DC2-B632-3C77BA6C7171}" dt="2024-12-20T01:12:38.932" v="3313" actId="12"/>
          <ac:graphicFrameMkLst>
            <pc:docMk/>
            <pc:sldMk cId="2269466369" sldId="535"/>
            <ac:graphicFrameMk id="3" creationId="{AD7735F3-2884-4254-A07F-4E6B168D7ED2}"/>
          </ac:graphicFrameMkLst>
        </pc:graphicFrameChg>
      </pc:sldChg>
      <pc:sldChg chg="addSp modSp new mod">
        <pc:chgData name="Sornpravate Krajangkantamatr" userId="bcdcb62f34f0ddb0" providerId="LiveId" clId="{2D32C6FA-0F8D-4DC2-B632-3C77BA6C7171}" dt="2024-12-20T01:11:26.675" v="3242" actId="1076"/>
        <pc:sldMkLst>
          <pc:docMk/>
          <pc:sldMk cId="1869511606" sldId="536"/>
        </pc:sldMkLst>
        <pc:spChg chg="add mod">
          <ac:chgData name="Sornpravate Krajangkantamatr" userId="bcdcb62f34f0ddb0" providerId="LiveId" clId="{2D32C6FA-0F8D-4DC2-B632-3C77BA6C7171}" dt="2024-12-20T01:11:26.675" v="3242" actId="1076"/>
          <ac:spMkLst>
            <pc:docMk/>
            <pc:sldMk cId="1869511606" sldId="536"/>
            <ac:spMk id="4" creationId="{BBE6C7EE-D700-4C95-8537-36A183212265}"/>
          </ac:spMkLst>
        </pc:spChg>
      </pc:sldChg>
      <pc:sldChg chg="addSp modSp new mod">
        <pc:chgData name="Sornpravate Krajangkantamatr" userId="bcdcb62f34f0ddb0" providerId="LiveId" clId="{2D32C6FA-0F8D-4DC2-B632-3C77BA6C7171}" dt="2024-12-20T01:20:13.242" v="3326" actId="403"/>
        <pc:sldMkLst>
          <pc:docMk/>
          <pc:sldMk cId="4029118930" sldId="537"/>
        </pc:sldMkLst>
        <pc:spChg chg="add mod">
          <ac:chgData name="Sornpravate Krajangkantamatr" userId="bcdcb62f34f0ddb0" providerId="LiveId" clId="{2D32C6FA-0F8D-4DC2-B632-3C77BA6C7171}" dt="2024-12-20T01:20:13.242" v="3326" actId="403"/>
          <ac:spMkLst>
            <pc:docMk/>
            <pc:sldMk cId="4029118930" sldId="537"/>
            <ac:spMk id="4" creationId="{DA69C06B-CE64-4C95-8386-B3EA6DB5D10D}"/>
          </ac:spMkLst>
        </pc:spChg>
      </pc:sldChg>
      <pc:sldChg chg="addSp modSp new mod">
        <pc:chgData name="Sornpravate Krajangkantamatr" userId="bcdcb62f34f0ddb0" providerId="LiveId" clId="{2D32C6FA-0F8D-4DC2-B632-3C77BA6C7171}" dt="2024-12-20T01:31:34.335" v="3450" actId="1076"/>
        <pc:sldMkLst>
          <pc:docMk/>
          <pc:sldMk cId="1633022073" sldId="538"/>
        </pc:sldMkLst>
        <pc:graphicFrameChg chg="add mod modGraphic">
          <ac:chgData name="Sornpravate Krajangkantamatr" userId="bcdcb62f34f0ddb0" providerId="LiveId" clId="{2D32C6FA-0F8D-4DC2-B632-3C77BA6C7171}" dt="2024-12-20T01:31:34.335" v="3450" actId="1076"/>
          <ac:graphicFrameMkLst>
            <pc:docMk/>
            <pc:sldMk cId="1633022073" sldId="538"/>
            <ac:graphicFrameMk id="3" creationId="{1F8BC1FC-5FAC-4F98-81E3-FEBB54EF9B19}"/>
          </ac:graphicFrameMkLst>
        </pc:graphicFrameChg>
      </pc:sldChg>
      <pc:sldChg chg="modSp add mod">
        <pc:chgData name="Sornpravate Krajangkantamatr" userId="bcdcb62f34f0ddb0" providerId="LiveId" clId="{2D32C6FA-0F8D-4DC2-B632-3C77BA6C7171}" dt="2024-12-20T01:24:50.676" v="3429" actId="12"/>
        <pc:sldMkLst>
          <pc:docMk/>
          <pc:sldMk cId="117175860" sldId="539"/>
        </pc:sldMkLst>
        <pc:graphicFrameChg chg="modGraphic">
          <ac:chgData name="Sornpravate Krajangkantamatr" userId="bcdcb62f34f0ddb0" providerId="LiveId" clId="{2D32C6FA-0F8D-4DC2-B632-3C77BA6C7171}" dt="2024-12-20T01:24:50.676" v="3429" actId="12"/>
          <ac:graphicFrameMkLst>
            <pc:docMk/>
            <pc:sldMk cId="117175860" sldId="539"/>
            <ac:graphicFrameMk id="3" creationId="{1F8BC1FC-5FAC-4F98-81E3-FEBB54EF9B19}"/>
          </ac:graphicFrameMkLst>
        </pc:graphicFrameChg>
      </pc:sldChg>
      <pc:sldChg chg="addSp delSp modSp new mod">
        <pc:chgData name="Sornpravate Krajangkantamatr" userId="bcdcb62f34f0ddb0" providerId="LiveId" clId="{2D32C6FA-0F8D-4DC2-B632-3C77BA6C7171}" dt="2024-12-20T01:55:00.173" v="3677" actId="14100"/>
        <pc:sldMkLst>
          <pc:docMk/>
          <pc:sldMk cId="3055181599" sldId="540"/>
        </pc:sldMkLst>
        <pc:spChg chg="add del">
          <ac:chgData name="Sornpravate Krajangkantamatr" userId="bcdcb62f34f0ddb0" providerId="LiveId" clId="{2D32C6FA-0F8D-4DC2-B632-3C77BA6C7171}" dt="2024-12-20T01:50:34.438" v="3610"/>
          <ac:spMkLst>
            <pc:docMk/>
            <pc:sldMk cId="3055181599" sldId="540"/>
            <ac:spMk id="3" creationId="{638E4A74-1E98-4FC8-8D8B-BBFFEEF28C91}"/>
          </ac:spMkLst>
        </pc:spChg>
        <pc:spChg chg="add del">
          <ac:chgData name="Sornpravate Krajangkantamatr" userId="bcdcb62f34f0ddb0" providerId="LiveId" clId="{2D32C6FA-0F8D-4DC2-B632-3C77BA6C7171}" dt="2024-12-20T01:50:37.938" v="3613" actId="22"/>
          <ac:spMkLst>
            <pc:docMk/>
            <pc:sldMk cId="3055181599" sldId="540"/>
            <ac:spMk id="5" creationId="{66945D7F-A9CD-44AC-B517-29BFB710B224}"/>
          </ac:spMkLst>
        </pc:spChg>
        <pc:spChg chg="add del">
          <ac:chgData name="Sornpravate Krajangkantamatr" userId="bcdcb62f34f0ddb0" providerId="LiveId" clId="{2D32C6FA-0F8D-4DC2-B632-3C77BA6C7171}" dt="2024-12-20T01:51:13.225" v="3615"/>
          <ac:spMkLst>
            <pc:docMk/>
            <pc:sldMk cId="3055181599" sldId="540"/>
            <ac:spMk id="6" creationId="{2751B6AE-DF84-4320-9004-34055E465B11}"/>
          </ac:spMkLst>
        </pc:spChg>
        <pc:spChg chg="add del">
          <ac:chgData name="Sornpravate Krajangkantamatr" userId="bcdcb62f34f0ddb0" providerId="LiveId" clId="{2D32C6FA-0F8D-4DC2-B632-3C77BA6C7171}" dt="2024-12-20T01:51:18.432" v="3617"/>
          <ac:spMkLst>
            <pc:docMk/>
            <pc:sldMk cId="3055181599" sldId="540"/>
            <ac:spMk id="7" creationId="{8D09DCD8-6577-4C61-BBB3-D1BBFC4220BE}"/>
          </ac:spMkLst>
        </pc:spChg>
        <pc:spChg chg="add del mod">
          <ac:chgData name="Sornpravate Krajangkantamatr" userId="bcdcb62f34f0ddb0" providerId="LiveId" clId="{2D32C6FA-0F8D-4DC2-B632-3C77BA6C7171}" dt="2024-12-20T01:54:55.346" v="3676" actId="20577"/>
          <ac:spMkLst>
            <pc:docMk/>
            <pc:sldMk cId="3055181599" sldId="540"/>
            <ac:spMk id="9" creationId="{EB1142D8-3854-4BF9-A1F6-429BE1D49E2B}"/>
          </ac:spMkLst>
        </pc:spChg>
        <pc:spChg chg="add mod">
          <ac:chgData name="Sornpravate Krajangkantamatr" userId="bcdcb62f34f0ddb0" providerId="LiveId" clId="{2D32C6FA-0F8D-4DC2-B632-3C77BA6C7171}" dt="2024-12-20T01:55:00.173" v="3677" actId="14100"/>
          <ac:spMkLst>
            <pc:docMk/>
            <pc:sldMk cId="3055181599" sldId="540"/>
            <ac:spMk id="11" creationId="{9CF09506-A2A4-40D8-8CEB-8161D94F7C5D}"/>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2698750" y="509588"/>
            <a:ext cx="4532313" cy="254952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992665" y="3228896"/>
            <a:ext cx="7941310" cy="3058954"/>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992665" y="3228896"/>
            <a:ext cx="7941310" cy="3058954"/>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2697163" y="509588"/>
            <a:ext cx="4532312" cy="25495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p2:notes"/>
          <p:cNvSpPr txBox="1">
            <a:spLocks noGrp="1"/>
          </p:cNvSpPr>
          <p:nvPr>
            <p:ph type="body" idx="1"/>
          </p:nvPr>
        </p:nvSpPr>
        <p:spPr>
          <a:xfrm>
            <a:off x="992665" y="3228896"/>
            <a:ext cx="7941310" cy="3058954"/>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9" name="Google Shape;89;p2:notes"/>
          <p:cNvSpPr>
            <a:spLocks noGrp="1" noRot="1" noChangeAspect="1"/>
          </p:cNvSpPr>
          <p:nvPr>
            <p:ph type="sldImg" idx="2"/>
          </p:nvPr>
        </p:nvSpPr>
        <p:spPr>
          <a:xfrm>
            <a:off x="2697163" y="509588"/>
            <a:ext cx="4532312" cy="25495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p3:notes"/>
          <p:cNvSpPr txBox="1">
            <a:spLocks noGrp="1"/>
          </p:cNvSpPr>
          <p:nvPr>
            <p:ph type="body" idx="1"/>
          </p:nvPr>
        </p:nvSpPr>
        <p:spPr>
          <a:xfrm>
            <a:off x="992665" y="3228896"/>
            <a:ext cx="7941310" cy="3058954"/>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5" name="Google Shape;95;p3:notes"/>
          <p:cNvSpPr>
            <a:spLocks noGrp="1" noRot="1" noChangeAspect="1"/>
          </p:cNvSpPr>
          <p:nvPr>
            <p:ph type="sldImg" idx="2"/>
          </p:nvPr>
        </p:nvSpPr>
        <p:spPr>
          <a:xfrm>
            <a:off x="2697163" y="509588"/>
            <a:ext cx="4532312" cy="25495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4:notes"/>
          <p:cNvSpPr txBox="1">
            <a:spLocks noGrp="1"/>
          </p:cNvSpPr>
          <p:nvPr>
            <p:ph type="body" idx="1"/>
          </p:nvPr>
        </p:nvSpPr>
        <p:spPr>
          <a:xfrm>
            <a:off x="992665" y="3228896"/>
            <a:ext cx="7941310" cy="3058954"/>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4:notes"/>
          <p:cNvSpPr>
            <a:spLocks noGrp="1" noRot="1" noChangeAspect="1"/>
          </p:cNvSpPr>
          <p:nvPr>
            <p:ph type="sldImg" idx="2"/>
          </p:nvPr>
        </p:nvSpPr>
        <p:spPr>
          <a:xfrm>
            <a:off x="2697163" y="509588"/>
            <a:ext cx="4532312" cy="25495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p5:notes"/>
          <p:cNvSpPr txBox="1">
            <a:spLocks noGrp="1"/>
          </p:cNvSpPr>
          <p:nvPr>
            <p:ph type="body" idx="1"/>
          </p:nvPr>
        </p:nvSpPr>
        <p:spPr>
          <a:xfrm>
            <a:off x="992665" y="3228896"/>
            <a:ext cx="7941310" cy="3058954"/>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6" name="Google Shape;106;p5:notes"/>
          <p:cNvSpPr>
            <a:spLocks noGrp="1" noRot="1" noChangeAspect="1"/>
          </p:cNvSpPr>
          <p:nvPr>
            <p:ph type="sldImg" idx="2"/>
          </p:nvPr>
        </p:nvSpPr>
        <p:spPr>
          <a:xfrm>
            <a:off x="2697163" y="509588"/>
            <a:ext cx="4532312" cy="25495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p6:notes"/>
          <p:cNvSpPr txBox="1">
            <a:spLocks noGrp="1"/>
          </p:cNvSpPr>
          <p:nvPr>
            <p:ph type="body" idx="1"/>
          </p:nvPr>
        </p:nvSpPr>
        <p:spPr>
          <a:xfrm>
            <a:off x="992665" y="3228896"/>
            <a:ext cx="7941310" cy="3058954"/>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1" name="Google Shape;111;p6:notes"/>
          <p:cNvSpPr>
            <a:spLocks noGrp="1" noRot="1" noChangeAspect="1"/>
          </p:cNvSpPr>
          <p:nvPr>
            <p:ph type="sldImg" idx="2"/>
          </p:nvPr>
        </p:nvSpPr>
        <p:spPr>
          <a:xfrm>
            <a:off x="2697163" y="509588"/>
            <a:ext cx="4532312" cy="25495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p7:notes"/>
          <p:cNvSpPr txBox="1">
            <a:spLocks noGrp="1"/>
          </p:cNvSpPr>
          <p:nvPr>
            <p:ph type="body" idx="1"/>
          </p:nvPr>
        </p:nvSpPr>
        <p:spPr>
          <a:xfrm>
            <a:off x="992665" y="3228896"/>
            <a:ext cx="7941310" cy="3058954"/>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8" name="Google Shape;118;p7:notes"/>
          <p:cNvSpPr>
            <a:spLocks noGrp="1" noRot="1" noChangeAspect="1"/>
          </p:cNvSpPr>
          <p:nvPr>
            <p:ph type="sldImg" idx="2"/>
          </p:nvPr>
        </p:nvSpPr>
        <p:spPr>
          <a:xfrm>
            <a:off x="2697163" y="509588"/>
            <a:ext cx="4532312" cy="25495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8:notes"/>
          <p:cNvSpPr txBox="1">
            <a:spLocks noGrp="1"/>
          </p:cNvSpPr>
          <p:nvPr>
            <p:ph type="body" idx="1"/>
          </p:nvPr>
        </p:nvSpPr>
        <p:spPr>
          <a:xfrm>
            <a:off x="992665" y="3228896"/>
            <a:ext cx="7941310" cy="3058954"/>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5" name="Google Shape;125;p8:notes"/>
          <p:cNvSpPr>
            <a:spLocks noGrp="1" noRot="1" noChangeAspect="1"/>
          </p:cNvSpPr>
          <p:nvPr>
            <p:ph type="sldImg" idx="2"/>
          </p:nvPr>
        </p:nvSpPr>
        <p:spPr>
          <a:xfrm>
            <a:off x="2697163" y="509588"/>
            <a:ext cx="4532312" cy="25495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9:notes"/>
          <p:cNvSpPr txBox="1">
            <a:spLocks noGrp="1"/>
          </p:cNvSpPr>
          <p:nvPr>
            <p:ph type="body" idx="1"/>
          </p:nvPr>
        </p:nvSpPr>
        <p:spPr>
          <a:xfrm>
            <a:off x="992665" y="3228896"/>
            <a:ext cx="7941310" cy="3058954"/>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2" name="Google Shape;132;p9:notes"/>
          <p:cNvSpPr>
            <a:spLocks noGrp="1" noRot="1" noChangeAspect="1"/>
          </p:cNvSpPr>
          <p:nvPr>
            <p:ph type="sldImg" idx="2"/>
          </p:nvPr>
        </p:nvSpPr>
        <p:spPr>
          <a:xfrm>
            <a:off x="2697163" y="509588"/>
            <a:ext cx="4532312" cy="25495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p10:notes"/>
          <p:cNvSpPr txBox="1">
            <a:spLocks noGrp="1"/>
          </p:cNvSpPr>
          <p:nvPr>
            <p:ph type="body" idx="1"/>
          </p:nvPr>
        </p:nvSpPr>
        <p:spPr>
          <a:xfrm>
            <a:off x="992665" y="3228896"/>
            <a:ext cx="7941310" cy="3058954"/>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9" name="Google Shape;139;p10:notes"/>
          <p:cNvSpPr>
            <a:spLocks noGrp="1" noRot="1" noChangeAspect="1"/>
          </p:cNvSpPr>
          <p:nvPr>
            <p:ph type="sldImg" idx="2"/>
          </p:nvPr>
        </p:nvSpPr>
        <p:spPr>
          <a:xfrm>
            <a:off x="2697163" y="509588"/>
            <a:ext cx="4532312" cy="25495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p11:notes"/>
          <p:cNvSpPr txBox="1">
            <a:spLocks noGrp="1"/>
          </p:cNvSpPr>
          <p:nvPr>
            <p:ph type="body" idx="1"/>
          </p:nvPr>
        </p:nvSpPr>
        <p:spPr>
          <a:xfrm>
            <a:off x="992665" y="3228896"/>
            <a:ext cx="7941310" cy="3058954"/>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6" name="Google Shape;146;p11:notes"/>
          <p:cNvSpPr>
            <a:spLocks noGrp="1" noRot="1" noChangeAspect="1"/>
          </p:cNvSpPr>
          <p:nvPr>
            <p:ph type="sldImg" idx="2"/>
          </p:nvPr>
        </p:nvSpPr>
        <p:spPr>
          <a:xfrm>
            <a:off x="2698750" y="509588"/>
            <a:ext cx="4532313" cy="25495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12:notes"/>
          <p:cNvSpPr txBox="1">
            <a:spLocks noGrp="1"/>
          </p:cNvSpPr>
          <p:nvPr>
            <p:ph type="body" idx="1"/>
          </p:nvPr>
        </p:nvSpPr>
        <p:spPr>
          <a:xfrm>
            <a:off x="992665" y="3228896"/>
            <a:ext cx="7941310" cy="3058954"/>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2" name="Google Shape;152;p12:notes"/>
          <p:cNvSpPr>
            <a:spLocks noGrp="1" noRot="1" noChangeAspect="1"/>
          </p:cNvSpPr>
          <p:nvPr>
            <p:ph type="sldImg" idx="2"/>
          </p:nvPr>
        </p:nvSpPr>
        <p:spPr>
          <a:xfrm>
            <a:off x="2697163" y="509588"/>
            <a:ext cx="4532312" cy="25495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p13:notes"/>
          <p:cNvSpPr txBox="1">
            <a:spLocks noGrp="1"/>
          </p:cNvSpPr>
          <p:nvPr>
            <p:ph type="body" idx="1"/>
          </p:nvPr>
        </p:nvSpPr>
        <p:spPr>
          <a:xfrm>
            <a:off x="992665" y="3228896"/>
            <a:ext cx="7941310" cy="3058954"/>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7" name="Google Shape;157;p13:notes"/>
          <p:cNvSpPr>
            <a:spLocks noGrp="1" noRot="1" noChangeAspect="1"/>
          </p:cNvSpPr>
          <p:nvPr>
            <p:ph type="sldImg" idx="2"/>
          </p:nvPr>
        </p:nvSpPr>
        <p:spPr>
          <a:xfrm>
            <a:off x="2697163" y="509588"/>
            <a:ext cx="4532312" cy="25495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p14:notes"/>
          <p:cNvSpPr txBox="1">
            <a:spLocks noGrp="1"/>
          </p:cNvSpPr>
          <p:nvPr>
            <p:ph type="body" idx="1"/>
          </p:nvPr>
        </p:nvSpPr>
        <p:spPr>
          <a:xfrm>
            <a:off x="992665" y="3228896"/>
            <a:ext cx="7941310" cy="3058954"/>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3" name="Google Shape;163;p14:notes"/>
          <p:cNvSpPr>
            <a:spLocks noGrp="1" noRot="1" noChangeAspect="1"/>
          </p:cNvSpPr>
          <p:nvPr>
            <p:ph type="sldImg" idx="2"/>
          </p:nvPr>
        </p:nvSpPr>
        <p:spPr>
          <a:xfrm>
            <a:off x="2697163" y="509588"/>
            <a:ext cx="4532312" cy="25495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15:notes"/>
          <p:cNvSpPr txBox="1">
            <a:spLocks noGrp="1"/>
          </p:cNvSpPr>
          <p:nvPr>
            <p:ph type="body" idx="1"/>
          </p:nvPr>
        </p:nvSpPr>
        <p:spPr>
          <a:xfrm>
            <a:off x="992665" y="3228896"/>
            <a:ext cx="7941310" cy="3058954"/>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9" name="Google Shape;169;p15:notes"/>
          <p:cNvSpPr>
            <a:spLocks noGrp="1" noRot="1" noChangeAspect="1"/>
          </p:cNvSpPr>
          <p:nvPr>
            <p:ph type="sldImg" idx="2"/>
          </p:nvPr>
        </p:nvSpPr>
        <p:spPr>
          <a:xfrm>
            <a:off x="2697163" y="509588"/>
            <a:ext cx="4532312" cy="25495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p16:notes"/>
          <p:cNvSpPr txBox="1">
            <a:spLocks noGrp="1"/>
          </p:cNvSpPr>
          <p:nvPr>
            <p:ph type="body" idx="1"/>
          </p:nvPr>
        </p:nvSpPr>
        <p:spPr>
          <a:xfrm>
            <a:off x="992665" y="3228896"/>
            <a:ext cx="7941310" cy="3058954"/>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5" name="Google Shape;175;p16:notes"/>
          <p:cNvSpPr>
            <a:spLocks noGrp="1" noRot="1" noChangeAspect="1"/>
          </p:cNvSpPr>
          <p:nvPr>
            <p:ph type="sldImg" idx="2"/>
          </p:nvPr>
        </p:nvSpPr>
        <p:spPr>
          <a:xfrm>
            <a:off x="2697163" y="509588"/>
            <a:ext cx="4532312" cy="25495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p17:notes"/>
          <p:cNvSpPr txBox="1">
            <a:spLocks noGrp="1"/>
          </p:cNvSpPr>
          <p:nvPr>
            <p:ph type="body" idx="1"/>
          </p:nvPr>
        </p:nvSpPr>
        <p:spPr>
          <a:xfrm>
            <a:off x="992665" y="3228896"/>
            <a:ext cx="7941310" cy="3058954"/>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0" name="Google Shape;180;p17:notes"/>
          <p:cNvSpPr>
            <a:spLocks noGrp="1" noRot="1" noChangeAspect="1"/>
          </p:cNvSpPr>
          <p:nvPr>
            <p:ph type="sldImg" idx="2"/>
          </p:nvPr>
        </p:nvSpPr>
        <p:spPr>
          <a:xfrm>
            <a:off x="2698750" y="509588"/>
            <a:ext cx="4532313" cy="25495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p18:notes"/>
          <p:cNvSpPr txBox="1">
            <a:spLocks noGrp="1"/>
          </p:cNvSpPr>
          <p:nvPr>
            <p:ph type="body" idx="1"/>
          </p:nvPr>
        </p:nvSpPr>
        <p:spPr>
          <a:xfrm>
            <a:off x="992665" y="3228896"/>
            <a:ext cx="7941310" cy="3058954"/>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6" name="Google Shape;186;p18:notes"/>
          <p:cNvSpPr>
            <a:spLocks noGrp="1" noRot="1" noChangeAspect="1"/>
          </p:cNvSpPr>
          <p:nvPr>
            <p:ph type="sldImg" idx="2"/>
          </p:nvPr>
        </p:nvSpPr>
        <p:spPr>
          <a:xfrm>
            <a:off x="2697163" y="509588"/>
            <a:ext cx="4532312" cy="25495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p19:notes"/>
          <p:cNvSpPr txBox="1">
            <a:spLocks noGrp="1"/>
          </p:cNvSpPr>
          <p:nvPr>
            <p:ph type="body" idx="1"/>
          </p:nvPr>
        </p:nvSpPr>
        <p:spPr>
          <a:xfrm>
            <a:off x="992665" y="3228896"/>
            <a:ext cx="7941310" cy="3058954"/>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2" name="Google Shape;192;p19:notes"/>
          <p:cNvSpPr>
            <a:spLocks noGrp="1" noRot="1" noChangeAspect="1"/>
          </p:cNvSpPr>
          <p:nvPr>
            <p:ph type="sldImg" idx="2"/>
          </p:nvPr>
        </p:nvSpPr>
        <p:spPr>
          <a:xfrm>
            <a:off x="2697163" y="509588"/>
            <a:ext cx="4532312" cy="25495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ตัวแทนรูปบนสไลด์ 1"/>
          <p:cNvSpPr>
            <a:spLocks noGrp="1" noRot="1" noChangeAspect="1"/>
          </p:cNvSpPr>
          <p:nvPr>
            <p:ph type="sldImg"/>
          </p:nvPr>
        </p:nvSpPr>
        <p:spPr/>
      </p:sp>
      <p:sp>
        <p:nvSpPr>
          <p:cNvPr id="3" name="ตัวแทนบันทึกย่อ 2"/>
          <p:cNvSpPr>
            <a:spLocks noGrp="1"/>
          </p:cNvSpPr>
          <p:nvPr>
            <p:ph type="body" idx="1"/>
          </p:nvPr>
        </p:nvSpPr>
        <p:spPr/>
        <p:txBody>
          <a:bodyPr/>
          <a:lstStyle/>
          <a:p>
            <a:endParaRPr lang="th-TH" dirty="0"/>
          </a:p>
        </p:txBody>
      </p:sp>
    </p:spTree>
    <p:extLst>
      <p:ext uri="{BB962C8B-B14F-4D97-AF65-F5344CB8AC3E}">
        <p14:creationId xmlns:p14="http://schemas.microsoft.com/office/powerpoint/2010/main" val="40701388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20:notes"/>
          <p:cNvSpPr txBox="1">
            <a:spLocks noGrp="1"/>
          </p:cNvSpPr>
          <p:nvPr>
            <p:ph type="body" idx="1"/>
          </p:nvPr>
        </p:nvSpPr>
        <p:spPr>
          <a:xfrm>
            <a:off x="992665" y="3228896"/>
            <a:ext cx="7941310" cy="3058954"/>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8" name="Google Shape;198;p20:notes"/>
          <p:cNvSpPr>
            <a:spLocks noGrp="1" noRot="1" noChangeAspect="1"/>
          </p:cNvSpPr>
          <p:nvPr>
            <p:ph type="sldImg" idx="2"/>
          </p:nvPr>
        </p:nvSpPr>
        <p:spPr>
          <a:xfrm>
            <a:off x="2697163" y="509588"/>
            <a:ext cx="4532312" cy="25495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p21:notes"/>
          <p:cNvSpPr txBox="1">
            <a:spLocks noGrp="1"/>
          </p:cNvSpPr>
          <p:nvPr>
            <p:ph type="body" idx="1"/>
          </p:nvPr>
        </p:nvSpPr>
        <p:spPr>
          <a:xfrm>
            <a:off x="992665" y="3228896"/>
            <a:ext cx="7941310" cy="3058954"/>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4" name="Google Shape;204;p21:notes"/>
          <p:cNvSpPr>
            <a:spLocks noGrp="1" noRot="1" noChangeAspect="1"/>
          </p:cNvSpPr>
          <p:nvPr>
            <p:ph type="sldImg" idx="2"/>
          </p:nvPr>
        </p:nvSpPr>
        <p:spPr>
          <a:xfrm>
            <a:off x="2698750" y="509588"/>
            <a:ext cx="4532313" cy="25495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p22:notes"/>
          <p:cNvSpPr txBox="1">
            <a:spLocks noGrp="1"/>
          </p:cNvSpPr>
          <p:nvPr>
            <p:ph type="body" idx="1"/>
          </p:nvPr>
        </p:nvSpPr>
        <p:spPr>
          <a:xfrm>
            <a:off x="992665" y="3228896"/>
            <a:ext cx="7941310" cy="3058954"/>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0" name="Google Shape;210;p22:notes"/>
          <p:cNvSpPr>
            <a:spLocks noGrp="1" noRot="1" noChangeAspect="1"/>
          </p:cNvSpPr>
          <p:nvPr>
            <p:ph type="sldImg" idx="2"/>
          </p:nvPr>
        </p:nvSpPr>
        <p:spPr>
          <a:xfrm>
            <a:off x="2698750" y="509588"/>
            <a:ext cx="4532313" cy="25495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p23:notes"/>
          <p:cNvSpPr txBox="1">
            <a:spLocks noGrp="1"/>
          </p:cNvSpPr>
          <p:nvPr>
            <p:ph type="body" idx="1"/>
          </p:nvPr>
        </p:nvSpPr>
        <p:spPr>
          <a:xfrm>
            <a:off x="992665" y="3228896"/>
            <a:ext cx="7941310" cy="3058954"/>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5" name="Google Shape;215;p23:notes"/>
          <p:cNvSpPr>
            <a:spLocks noGrp="1" noRot="1" noChangeAspect="1"/>
          </p:cNvSpPr>
          <p:nvPr>
            <p:ph type="sldImg" idx="2"/>
          </p:nvPr>
        </p:nvSpPr>
        <p:spPr>
          <a:xfrm>
            <a:off x="2698750" y="509588"/>
            <a:ext cx="4532313" cy="25495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p23:notes"/>
          <p:cNvSpPr txBox="1">
            <a:spLocks noGrp="1"/>
          </p:cNvSpPr>
          <p:nvPr>
            <p:ph type="body" idx="1"/>
          </p:nvPr>
        </p:nvSpPr>
        <p:spPr>
          <a:xfrm>
            <a:off x="992665" y="3228896"/>
            <a:ext cx="7941310" cy="3058954"/>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5" name="Google Shape;215;p23:notes"/>
          <p:cNvSpPr>
            <a:spLocks noGrp="1" noRot="1" noChangeAspect="1"/>
          </p:cNvSpPr>
          <p:nvPr>
            <p:ph type="sldImg" idx="2"/>
          </p:nvPr>
        </p:nvSpPr>
        <p:spPr>
          <a:xfrm>
            <a:off x="2698750" y="509588"/>
            <a:ext cx="4532313" cy="25495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824292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ส่วนหัวของส่วน" type="secHead">
  <p:cSld name="SECTION_HEADER">
    <p:spTree>
      <p:nvGrpSpPr>
        <p:cNvPr id="1" name="Shape 11"/>
        <p:cNvGrpSpPr/>
        <p:nvPr/>
      </p:nvGrpSpPr>
      <p:grpSpPr>
        <a:xfrm>
          <a:off x="0" y="0"/>
          <a:ext cx="0" cy="0"/>
          <a:chOff x="0" y="0"/>
          <a:chExt cx="0" cy="0"/>
        </a:xfrm>
      </p:grpSpPr>
      <p:sp>
        <p:nvSpPr>
          <p:cNvPr id="12" name="Google Shape;12;p2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4" name="Google Shape;14;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ว่างเปล่า" type="blank">
  <p:cSld name="BLANK">
    <p:spTree>
      <p:nvGrpSpPr>
        <p:cNvPr id="1" name="Shape 17"/>
        <p:cNvGrpSpPr/>
        <p:nvPr/>
      </p:nvGrpSpPr>
      <p:grpSpPr>
        <a:xfrm>
          <a:off x="0" y="0"/>
          <a:ext cx="0" cy="0"/>
          <a:chOff x="0" y="0"/>
          <a:chExt cx="0" cy="0"/>
        </a:xfrm>
      </p:grpSpPr>
      <p:sp>
        <p:nvSpPr>
          <p:cNvPr id="18" name="Google Shape;18;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สไลด์ชื่อเรื่อง" type="title">
  <p:cSld name="TITLE">
    <p:spTree>
      <p:nvGrpSpPr>
        <p:cNvPr id="1" name="Shape 21"/>
        <p:cNvGrpSpPr/>
        <p:nvPr/>
      </p:nvGrpSpPr>
      <p:grpSpPr>
        <a:xfrm>
          <a:off x="0" y="0"/>
          <a:ext cx="0" cy="0"/>
          <a:chOff x="0" y="0"/>
          <a:chExt cx="0" cy="0"/>
        </a:xfrm>
      </p:grpSpPr>
      <p:sp>
        <p:nvSpPr>
          <p:cNvPr id="22" name="Google Shape;22;p27"/>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27"/>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4" name="Google Shape;24;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ชื่อเรื่องและเนื้อหา" type="obj">
  <p:cSld name="OBJECT">
    <p:spTree>
      <p:nvGrpSpPr>
        <p:cNvPr id="1" name="Shape 27"/>
        <p:cNvGrpSpPr/>
        <p:nvPr/>
      </p:nvGrpSpPr>
      <p:grpSpPr>
        <a:xfrm>
          <a:off x="0" y="0"/>
          <a:ext cx="0" cy="0"/>
          <a:chOff x="0" y="0"/>
          <a:chExt cx="0" cy="0"/>
        </a:xfrm>
      </p:grpSpPr>
      <p:sp>
        <p:nvSpPr>
          <p:cNvPr id="28" name="Google Shape;28;p2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2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 name="Google Shape;30;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เนื้อหา 2 ส่วน" type="twoObj">
  <p:cSld name="TWO_OBJECTS">
    <p:spTree>
      <p:nvGrpSpPr>
        <p:cNvPr id="1" name="Shape 33"/>
        <p:cNvGrpSpPr/>
        <p:nvPr/>
      </p:nvGrpSpPr>
      <p:grpSpPr>
        <a:xfrm>
          <a:off x="0" y="0"/>
          <a:ext cx="0" cy="0"/>
          <a:chOff x="0" y="0"/>
          <a:chExt cx="0" cy="0"/>
        </a:xfrm>
      </p:grpSpPr>
      <p:sp>
        <p:nvSpPr>
          <p:cNvPr id="34" name="Google Shape;34;p2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29"/>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29"/>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การเปรียบเทียบ" type="twoTxTwoObj">
  <p:cSld name="TWO_OBJECTS_WITH_TEXT">
    <p:spTree>
      <p:nvGrpSpPr>
        <p:cNvPr id="1" name="Shape 40"/>
        <p:cNvGrpSpPr/>
        <p:nvPr/>
      </p:nvGrpSpPr>
      <p:grpSpPr>
        <a:xfrm>
          <a:off x="0" y="0"/>
          <a:ext cx="0" cy="0"/>
          <a:chOff x="0" y="0"/>
          <a:chExt cx="0" cy="0"/>
        </a:xfrm>
      </p:grpSpPr>
      <p:sp>
        <p:nvSpPr>
          <p:cNvPr id="41" name="Google Shape;41;p30"/>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30"/>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30"/>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30"/>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30"/>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เฉพาะชื่อเรื่อง" type="titleOnly">
  <p:cSld name="TITLE_ONLY">
    <p:spTree>
      <p:nvGrpSpPr>
        <p:cNvPr id="1" name="Shape 49"/>
        <p:cNvGrpSpPr/>
        <p:nvPr/>
      </p:nvGrpSpPr>
      <p:grpSpPr>
        <a:xfrm>
          <a:off x="0" y="0"/>
          <a:ext cx="0" cy="0"/>
          <a:chOff x="0" y="0"/>
          <a:chExt cx="0" cy="0"/>
        </a:xfrm>
      </p:grpSpPr>
      <p:sp>
        <p:nvSpPr>
          <p:cNvPr id="50" name="Google Shape;50;p3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เนื้อหาพร้อมคำอธิบายภาพ" type="objTx">
  <p:cSld name="OBJECT_WITH_CAPTION_TEXT">
    <p:spTree>
      <p:nvGrpSpPr>
        <p:cNvPr id="1" name="Shape 54"/>
        <p:cNvGrpSpPr/>
        <p:nvPr/>
      </p:nvGrpSpPr>
      <p:grpSpPr>
        <a:xfrm>
          <a:off x="0" y="0"/>
          <a:ext cx="0" cy="0"/>
          <a:chOff x="0" y="0"/>
          <a:chExt cx="0" cy="0"/>
        </a:xfrm>
      </p:grpSpPr>
      <p:sp>
        <p:nvSpPr>
          <p:cNvPr id="55" name="Google Shape;55;p3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32"/>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32"/>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รูปภาพพร้อมคำอธิบายภาพ" type="picTx">
  <p:cSld name="PICTURE_WITH_CAPTION_TEXT">
    <p:spTree>
      <p:nvGrpSpPr>
        <p:cNvPr id="1" name="Shape 61"/>
        <p:cNvGrpSpPr/>
        <p:nvPr/>
      </p:nvGrpSpPr>
      <p:grpSpPr>
        <a:xfrm>
          <a:off x="0" y="0"/>
          <a:ext cx="0" cy="0"/>
          <a:chOff x="0" y="0"/>
          <a:chExt cx="0" cy="0"/>
        </a:xfrm>
      </p:grpSpPr>
      <p:sp>
        <p:nvSpPr>
          <p:cNvPr id="62" name="Google Shape;62;p3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33"/>
          <p:cNvSpPr>
            <a:spLocks noGrp="1"/>
          </p:cNvSpPr>
          <p:nvPr>
            <p:ph type="pic" idx="2"/>
          </p:nvPr>
        </p:nvSpPr>
        <p:spPr>
          <a:xfrm>
            <a:off x="5183188" y="987425"/>
            <a:ext cx="6172200" cy="4873625"/>
          </a:xfrm>
          <a:prstGeom prst="rect">
            <a:avLst/>
          </a:prstGeom>
          <a:noFill/>
          <a:ln>
            <a:noFill/>
          </a:ln>
        </p:spPr>
      </p:sp>
      <p:sp>
        <p:nvSpPr>
          <p:cNvPr id="64" name="Google Shape;64;p33"/>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ชื่อเรื่องและข้อความแนวตั้ง" type="vertTx">
  <p:cSld name="VERTICAL_TEXT">
    <p:spTree>
      <p:nvGrpSpPr>
        <p:cNvPr id="1" name="Shape 68"/>
        <p:cNvGrpSpPr/>
        <p:nvPr/>
      </p:nvGrpSpPr>
      <p:grpSpPr>
        <a:xfrm>
          <a:off x="0" y="0"/>
          <a:ext cx="0" cy="0"/>
          <a:chOff x="0" y="0"/>
          <a:chExt cx="0" cy="0"/>
        </a:xfrm>
      </p:grpSpPr>
      <p:sp>
        <p:nvSpPr>
          <p:cNvPr id="69" name="Google Shape;69;p3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34"/>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ข้อความและชื่อเรื่องแนวตั้ง" type="vertTitleAndTx">
  <p:cSld name="VERTICAL_TITLE_AND_VERTICAL_TEXT">
    <p:spTree>
      <p:nvGrpSpPr>
        <p:cNvPr id="1" name="Shape 74"/>
        <p:cNvGrpSpPr/>
        <p:nvPr/>
      </p:nvGrpSpPr>
      <p:grpSpPr>
        <a:xfrm>
          <a:off x="0" y="0"/>
          <a:ext cx="0" cy="0"/>
          <a:chOff x="0" y="0"/>
          <a:chExt cx="0" cy="0"/>
        </a:xfrm>
      </p:grpSpPr>
      <p:sp>
        <p:nvSpPr>
          <p:cNvPr id="75" name="Google Shape;75;p35"/>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35"/>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2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2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2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2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2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2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2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2800" b="0" i="0" u="none" strike="noStrike" cap="none">
                <a:solidFill>
                  <a:schemeClr val="dk1"/>
                </a:solidFill>
                <a:latin typeface="Calibri"/>
                <a:ea typeface="Calibri"/>
                <a:cs typeface="Calibri"/>
                <a:sym typeface="Calibri"/>
              </a:defRPr>
            </a:lvl9pPr>
          </a:lstStyle>
          <a:p>
            <a:endParaRPr/>
          </a:p>
        </p:txBody>
      </p:sp>
      <p:sp>
        <p:nvSpPr>
          <p:cNvPr id="9" name="Google Shape;9;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2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2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2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2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2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2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2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2800" b="0" i="0" u="none" strike="noStrike" cap="none">
                <a:solidFill>
                  <a:schemeClr val="dk1"/>
                </a:solidFill>
                <a:latin typeface="Calibri"/>
                <a:ea typeface="Calibri"/>
                <a:cs typeface="Calibri"/>
                <a:sym typeface="Calibri"/>
              </a:defRPr>
            </a:lvl9pPr>
          </a:lstStyle>
          <a:p>
            <a:endParaRPr/>
          </a:p>
        </p:txBody>
      </p:sp>
      <p:sp>
        <p:nvSpPr>
          <p:cNvPr id="10" name="Google Shape;10;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7.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9.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1.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3.jpg"/></Relationships>
</file>

<file path=ppt/slides/_rels/slide4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6.jpg"/></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
          <p:cNvSpPr txBox="1">
            <a:spLocks noGrp="1"/>
          </p:cNvSpPr>
          <p:nvPr>
            <p:ph type="title"/>
          </p:nvPr>
        </p:nvSpPr>
        <p:spPr>
          <a:xfrm>
            <a:off x="838200" y="1524206"/>
            <a:ext cx="10515600" cy="2852737"/>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rgbClr val="000000"/>
              </a:buClr>
              <a:buSzPts val="4400"/>
              <a:buFont typeface="Browallia New"/>
              <a:buNone/>
            </a:pPr>
            <a:r>
              <a:rPr lang="en-US" sz="4400" b="1" dirty="0" err="1">
                <a:solidFill>
                  <a:srgbClr val="000000"/>
                </a:solidFill>
                <a:latin typeface="Browallia New" panose="020B0604020202020204" pitchFamily="34" charset="-34"/>
                <a:ea typeface="Browallia New"/>
                <a:cs typeface="Browallia New" panose="020B0604020202020204" pitchFamily="34" charset="-34"/>
                <a:sym typeface="Browallia New"/>
              </a:rPr>
              <a:t>งานวิจัยสังคมศาสตร์</a:t>
            </a:r>
            <a:r>
              <a:rPr lang="en-US" sz="4400" b="1" dirty="0">
                <a:solidFill>
                  <a:srgbClr val="000000"/>
                </a:solidFill>
                <a:latin typeface="Browallia New" panose="020B0604020202020204" pitchFamily="34" charset="-34"/>
                <a:ea typeface="Browallia New"/>
                <a:cs typeface="Browallia New" panose="020B0604020202020204" pitchFamily="34" charset="-34"/>
                <a:sym typeface="Browallia New"/>
              </a:rPr>
              <a:t> </a:t>
            </a:r>
            <a:r>
              <a:rPr lang="en-US" sz="4400" b="1" dirty="0" err="1">
                <a:solidFill>
                  <a:srgbClr val="000000"/>
                </a:solidFill>
                <a:latin typeface="Browallia New" panose="020B0604020202020204" pitchFamily="34" charset="-34"/>
                <a:ea typeface="Browallia New"/>
                <a:cs typeface="Browallia New" panose="020B0604020202020204" pitchFamily="34" charset="-34"/>
                <a:sym typeface="Browallia New"/>
              </a:rPr>
              <a:t>ในมิติของคุณภาพชีวิตและความยั่งยืน</a:t>
            </a:r>
            <a:br>
              <a:rPr lang="en-US" sz="4400" b="1" dirty="0">
                <a:solidFill>
                  <a:srgbClr val="000000"/>
                </a:solidFill>
                <a:latin typeface="Browallia New" panose="020B0604020202020204" pitchFamily="34" charset="-34"/>
                <a:ea typeface="Browallia New"/>
                <a:cs typeface="Browallia New" panose="020B0604020202020204" pitchFamily="34" charset="-34"/>
                <a:sym typeface="Browallia New"/>
              </a:rPr>
            </a:br>
            <a:r>
              <a:rPr lang="en-US" sz="3200" b="1" dirty="0">
                <a:solidFill>
                  <a:schemeClr val="accent6">
                    <a:lumMod val="75000"/>
                  </a:schemeClr>
                </a:solidFill>
                <a:latin typeface="Browallia New" panose="020B0604020202020204" pitchFamily="34" charset="-34"/>
                <a:ea typeface="Browallia New"/>
                <a:cs typeface="Browallia New" panose="020B0604020202020204" pitchFamily="34" charset="-34"/>
                <a:sym typeface="Browallia New"/>
              </a:rPr>
              <a:t>The Social Science research in the area of Quality of life and Sustainability </a:t>
            </a:r>
            <a:endParaRPr sz="3200" b="1" dirty="0">
              <a:solidFill>
                <a:schemeClr val="accent6">
                  <a:lumMod val="75000"/>
                </a:schemeClr>
              </a:solidFill>
              <a:latin typeface="Browallia New" panose="020B0604020202020204" pitchFamily="34" charset="-34"/>
              <a:ea typeface="Browallia New"/>
              <a:cs typeface="Browallia New" panose="020B0604020202020204" pitchFamily="34" charset="-34"/>
              <a:sym typeface="Browallia New"/>
            </a:endParaRPr>
          </a:p>
        </p:txBody>
      </p:sp>
      <p:sp>
        <p:nvSpPr>
          <p:cNvPr id="85" name="Google Shape;85;p1"/>
          <p:cNvSpPr txBox="1">
            <a:spLocks noGrp="1"/>
          </p:cNvSpPr>
          <p:nvPr>
            <p:ph type="body" idx="1"/>
          </p:nvPr>
        </p:nvSpPr>
        <p:spPr>
          <a:xfrm>
            <a:off x="831850" y="4589463"/>
            <a:ext cx="10515600" cy="1766887"/>
          </a:xfrm>
          <a:prstGeom prst="rect">
            <a:avLst/>
          </a:prstGeom>
          <a:noFill/>
          <a:ln>
            <a:noFill/>
          </a:ln>
        </p:spPr>
        <p:txBody>
          <a:bodyPr spcFirstLastPara="1" wrap="square" lIns="91425" tIns="45700" rIns="91425" bIns="45700" anchor="t" anchorCtr="0">
            <a:normAutofit fontScale="77500" lnSpcReduction="20000"/>
          </a:bodyPr>
          <a:lstStyle/>
          <a:p>
            <a:pPr marL="0" lvl="0" indent="0" algn="l" rtl="0">
              <a:lnSpc>
                <a:spcPct val="150000"/>
              </a:lnSpc>
              <a:spcBef>
                <a:spcPts val="0"/>
              </a:spcBef>
              <a:spcAft>
                <a:spcPts val="0"/>
              </a:spcAft>
              <a:buClr>
                <a:schemeClr val="dk1"/>
              </a:buClr>
              <a:buSzPct val="100000"/>
              <a:buNone/>
            </a:pPr>
            <a:r>
              <a:rPr lang="en-US" sz="2800" b="1" dirty="0" err="1">
                <a:solidFill>
                  <a:schemeClr val="tx1"/>
                </a:solidFill>
                <a:latin typeface="Browallia New" panose="020B0604020202020204" pitchFamily="34" charset="-34"/>
                <a:ea typeface="Browallia New"/>
                <a:cs typeface="Browallia New" panose="020B0604020202020204" pitchFamily="34" charset="-34"/>
                <a:sym typeface="Browallia New"/>
              </a:rPr>
              <a:t>อาจารย์</a:t>
            </a:r>
            <a:r>
              <a:rPr lang="en-US" sz="2800" b="1" dirty="0">
                <a:solidFill>
                  <a:schemeClr val="tx1"/>
                </a:solidFill>
                <a:latin typeface="Browallia New" panose="020B0604020202020204" pitchFamily="34" charset="-34"/>
                <a:ea typeface="Browallia New"/>
                <a:cs typeface="Browallia New" panose="020B0604020202020204" pitchFamily="34" charset="-34"/>
                <a:sym typeface="Browallia New"/>
              </a:rPr>
              <a:t> </a:t>
            </a:r>
            <a:r>
              <a:rPr lang="en-US" sz="2800" b="1" dirty="0" err="1">
                <a:solidFill>
                  <a:schemeClr val="tx1"/>
                </a:solidFill>
                <a:latin typeface="Browallia New" panose="020B0604020202020204" pitchFamily="34" charset="-34"/>
                <a:ea typeface="Browallia New"/>
                <a:cs typeface="Browallia New" panose="020B0604020202020204" pitchFamily="34" charset="-34"/>
                <a:sym typeface="Browallia New"/>
              </a:rPr>
              <a:t>ดร.โอม</a:t>
            </a:r>
            <a:r>
              <a:rPr lang="en-US" sz="2800" b="1" dirty="0">
                <a:solidFill>
                  <a:schemeClr val="tx1"/>
                </a:solidFill>
                <a:latin typeface="Browallia New" panose="020B0604020202020204" pitchFamily="34" charset="-34"/>
                <a:ea typeface="Browallia New"/>
                <a:cs typeface="Browallia New" panose="020B0604020202020204" pitchFamily="34" charset="-34"/>
                <a:sym typeface="Browallia New"/>
              </a:rPr>
              <a:t> </a:t>
            </a:r>
            <a:r>
              <a:rPr lang="en-US" sz="2800" b="1" dirty="0" err="1">
                <a:solidFill>
                  <a:schemeClr val="tx1"/>
                </a:solidFill>
                <a:latin typeface="Browallia New" panose="020B0604020202020204" pitchFamily="34" charset="-34"/>
                <a:ea typeface="Browallia New"/>
                <a:cs typeface="Browallia New" panose="020B0604020202020204" pitchFamily="34" charset="-34"/>
                <a:sym typeface="Browallia New"/>
              </a:rPr>
              <a:t>โตอาจ</a:t>
            </a:r>
            <a:r>
              <a:rPr lang="en-US" sz="2800" b="1" dirty="0">
                <a:solidFill>
                  <a:schemeClr val="tx1"/>
                </a:solidFill>
                <a:latin typeface="Browallia New" panose="020B0604020202020204" pitchFamily="34" charset="-34"/>
                <a:ea typeface="Browallia New"/>
                <a:cs typeface="Browallia New" panose="020B0604020202020204" pitchFamily="34" charset="-34"/>
                <a:sym typeface="Browallia New"/>
              </a:rPr>
              <a:t> </a:t>
            </a:r>
            <a:r>
              <a:rPr lang="en-US" sz="2800" b="1" dirty="0" err="1">
                <a:solidFill>
                  <a:schemeClr val="tx1"/>
                </a:solidFill>
                <a:latin typeface="Browallia New" panose="020B0604020202020204" pitchFamily="34" charset="-34"/>
                <a:ea typeface="Browallia New"/>
                <a:cs typeface="Browallia New" panose="020B0604020202020204" pitchFamily="34" charset="-34"/>
                <a:sym typeface="Browallia New"/>
              </a:rPr>
              <a:t>และ</a:t>
            </a:r>
            <a:r>
              <a:rPr lang="en-US" sz="2800" b="1" dirty="0">
                <a:solidFill>
                  <a:schemeClr val="tx1"/>
                </a:solidFill>
                <a:latin typeface="Browallia New" panose="020B0604020202020204" pitchFamily="34" charset="-34"/>
                <a:ea typeface="Browallia New"/>
                <a:cs typeface="Browallia New" panose="020B0604020202020204" pitchFamily="34" charset="-34"/>
                <a:sym typeface="Browallia New"/>
              </a:rPr>
              <a:t> </a:t>
            </a:r>
            <a:r>
              <a:rPr lang="en-US" sz="2800" b="1" dirty="0" err="1">
                <a:solidFill>
                  <a:schemeClr val="tx1"/>
                </a:solidFill>
                <a:latin typeface="Browallia New" panose="020B0604020202020204" pitchFamily="34" charset="-34"/>
                <a:ea typeface="Browallia New"/>
                <a:cs typeface="Browallia New" panose="020B0604020202020204" pitchFamily="34" charset="-34"/>
                <a:sym typeface="Browallia New"/>
              </a:rPr>
              <a:t>อาจารย์</a:t>
            </a:r>
            <a:r>
              <a:rPr lang="en-US" sz="2800" b="1" dirty="0">
                <a:solidFill>
                  <a:schemeClr val="tx1"/>
                </a:solidFill>
                <a:latin typeface="Browallia New" panose="020B0604020202020204" pitchFamily="34" charset="-34"/>
                <a:ea typeface="Browallia New"/>
                <a:cs typeface="Browallia New" panose="020B0604020202020204" pitchFamily="34" charset="-34"/>
                <a:sym typeface="Browallia New"/>
              </a:rPr>
              <a:t> </a:t>
            </a:r>
            <a:r>
              <a:rPr lang="en-US" sz="2800" b="1" dirty="0" err="1">
                <a:solidFill>
                  <a:schemeClr val="tx1"/>
                </a:solidFill>
                <a:latin typeface="Browallia New" panose="020B0604020202020204" pitchFamily="34" charset="-34"/>
                <a:ea typeface="Browallia New"/>
                <a:cs typeface="Browallia New" panose="020B0604020202020204" pitchFamily="34" charset="-34"/>
                <a:sym typeface="Browallia New"/>
              </a:rPr>
              <a:t>ดร.สรประเวศ</a:t>
            </a:r>
            <a:r>
              <a:rPr lang="en-US" sz="2800" b="1" dirty="0">
                <a:solidFill>
                  <a:schemeClr val="tx1"/>
                </a:solidFill>
                <a:latin typeface="Browallia New" panose="020B0604020202020204" pitchFamily="34" charset="-34"/>
                <a:ea typeface="Browallia New"/>
                <a:cs typeface="Browallia New" panose="020B0604020202020204" pitchFamily="34" charset="-34"/>
                <a:sym typeface="Browallia New"/>
              </a:rPr>
              <a:t> </a:t>
            </a:r>
            <a:r>
              <a:rPr lang="en-US" sz="2800" b="1" dirty="0" err="1">
                <a:solidFill>
                  <a:schemeClr val="tx1"/>
                </a:solidFill>
                <a:latin typeface="Browallia New" panose="020B0604020202020204" pitchFamily="34" charset="-34"/>
                <a:ea typeface="Browallia New"/>
                <a:cs typeface="Browallia New" panose="020B0604020202020204" pitchFamily="34" charset="-34"/>
                <a:sym typeface="Browallia New"/>
              </a:rPr>
              <a:t>กระจ่างคันถมาตร์</a:t>
            </a:r>
            <a:endParaRPr sz="2800" b="1" dirty="0">
              <a:solidFill>
                <a:schemeClr val="tx1"/>
              </a:solidFill>
              <a:latin typeface="Browallia New" panose="020B0604020202020204" pitchFamily="34" charset="-34"/>
              <a:cs typeface="Browallia New" panose="020B0604020202020204" pitchFamily="34" charset="-34"/>
            </a:endParaRPr>
          </a:p>
          <a:p>
            <a:pPr marL="0" lvl="0" indent="0" algn="l" rtl="0">
              <a:lnSpc>
                <a:spcPct val="150000"/>
              </a:lnSpc>
              <a:spcBef>
                <a:spcPts val="1000"/>
              </a:spcBef>
              <a:spcAft>
                <a:spcPts val="0"/>
              </a:spcAft>
              <a:buClr>
                <a:schemeClr val="dk1"/>
              </a:buClr>
              <a:buSzPct val="100000"/>
              <a:buNone/>
            </a:pPr>
            <a:r>
              <a:rPr lang="en-US" sz="2800" b="1" dirty="0">
                <a:solidFill>
                  <a:schemeClr val="tx1"/>
                </a:solidFill>
                <a:latin typeface="Browallia New" panose="020B0604020202020204" pitchFamily="34" charset="-34"/>
                <a:ea typeface="Browallia New"/>
                <a:cs typeface="Browallia New" panose="020B0604020202020204" pitchFamily="34" charset="-34"/>
                <a:sym typeface="Browallia New"/>
              </a:rPr>
              <a:t>Faculty of  Social Sciences and Humanities, Mahidol University </a:t>
            </a:r>
          </a:p>
          <a:p>
            <a:pPr marL="0" lvl="0" indent="0" algn="l" rtl="0">
              <a:lnSpc>
                <a:spcPct val="150000"/>
              </a:lnSpc>
              <a:spcBef>
                <a:spcPts val="1000"/>
              </a:spcBef>
              <a:spcAft>
                <a:spcPts val="0"/>
              </a:spcAft>
              <a:buClr>
                <a:schemeClr val="dk1"/>
              </a:buClr>
              <a:buSzPct val="100000"/>
              <a:buNone/>
            </a:pPr>
            <a:r>
              <a:rPr lang="en-US" sz="2800" b="1" dirty="0">
                <a:solidFill>
                  <a:schemeClr val="tx1"/>
                </a:solidFill>
                <a:latin typeface="Browallia New" panose="020B0604020202020204" pitchFamily="34" charset="-34"/>
                <a:cs typeface="Browallia New" panose="020B0604020202020204" pitchFamily="34" charset="-34"/>
              </a:rPr>
              <a:t>21 </a:t>
            </a:r>
            <a:r>
              <a:rPr lang="th-TH" sz="2800" b="1" dirty="0">
                <a:solidFill>
                  <a:schemeClr val="tx1"/>
                </a:solidFill>
                <a:latin typeface="Browallia New" panose="020B0604020202020204" pitchFamily="34" charset="-34"/>
                <a:cs typeface="Browallia New" panose="020B0604020202020204" pitchFamily="34" charset="-34"/>
              </a:rPr>
              <a:t>ธันวาคม 2567 9.00-12.00 น.</a:t>
            </a:r>
            <a:endParaRPr sz="2800" b="1" dirty="0">
              <a:solidFill>
                <a:schemeClr val="tx1"/>
              </a:solidFill>
              <a:latin typeface="Browallia New" panose="020B0604020202020204" pitchFamily="34" charset="-34"/>
              <a:cs typeface="Browallia New" panose="020B0604020202020204" pitchFamily="34" charset="-34"/>
            </a:endParaRPr>
          </a:p>
          <a:p>
            <a:pPr marL="0" lvl="0" indent="0" algn="l" rtl="0">
              <a:lnSpc>
                <a:spcPct val="90000"/>
              </a:lnSpc>
              <a:spcBef>
                <a:spcPts val="1000"/>
              </a:spcBef>
              <a:spcAft>
                <a:spcPts val="0"/>
              </a:spcAft>
              <a:buClr>
                <a:srgbClr val="888888"/>
              </a:buClr>
              <a:buSzPct val="100000"/>
              <a:buNone/>
            </a:pPr>
            <a:endParaRPr sz="3600" b="1" dirty="0">
              <a:solidFill>
                <a:schemeClr val="tx1"/>
              </a:solidFill>
              <a:latin typeface="Browallia New" panose="020B0604020202020204" pitchFamily="34" charset="-34"/>
              <a:ea typeface="Browallia New"/>
              <a:cs typeface="Browallia New" panose="020B0604020202020204" pitchFamily="34" charset="-34"/>
              <a:sym typeface="Browallia New"/>
            </a:endParaRPr>
          </a:p>
        </p:txBody>
      </p:sp>
      <p:sp>
        <p:nvSpPr>
          <p:cNvPr id="86" name="Google Shape;86;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2</a:t>
            </a:fld>
            <a:endParaRPr/>
          </a:p>
        </p:txBody>
      </p:sp>
      <p:graphicFrame>
        <p:nvGraphicFramePr>
          <p:cNvPr id="92" name="Google Shape;92;p2"/>
          <p:cNvGraphicFramePr/>
          <p:nvPr/>
        </p:nvGraphicFramePr>
        <p:xfrm>
          <a:off x="1043473" y="278972"/>
          <a:ext cx="10105050" cy="6300059"/>
        </p:xfrm>
        <a:graphic>
          <a:graphicData uri="http://schemas.openxmlformats.org/drawingml/2006/table">
            <a:tbl>
              <a:tblPr bandRow="1">
                <a:noFill/>
                <a:tableStyleId>{CE93625C-0A46-4402-88F7-1623203B1420}</a:tableStyleId>
              </a:tblPr>
              <a:tblGrid>
                <a:gridCol w="10105050">
                  <a:extLst>
                    <a:ext uri="{9D8B030D-6E8A-4147-A177-3AD203B41FA5}">
                      <a16:colId xmlns:a16="http://schemas.microsoft.com/office/drawing/2014/main" val="20000"/>
                    </a:ext>
                  </a:extLst>
                </a:gridCol>
              </a:tblGrid>
              <a:tr h="317500">
                <a:tc>
                  <a:txBody>
                    <a:bodyPr/>
                    <a:lstStyle/>
                    <a:p>
                      <a:pPr marL="0" marR="0" lvl="0" indent="0" algn="ctr" rtl="0">
                        <a:lnSpc>
                          <a:spcPct val="107000"/>
                        </a:lnSpc>
                        <a:spcBef>
                          <a:spcPts val="0"/>
                        </a:spcBef>
                        <a:spcAft>
                          <a:spcPts val="0"/>
                        </a:spcAft>
                        <a:buClr>
                          <a:schemeClr val="dk1"/>
                        </a:buClr>
                        <a:buSzPts val="2400"/>
                        <a:buFont typeface="Browallia New"/>
                        <a:buNone/>
                      </a:pPr>
                      <a:r>
                        <a:rPr lang="en-US" sz="2400" u="none" strike="noStrike" cap="none">
                          <a:latin typeface="Browallia New"/>
                          <a:ea typeface="Browallia New"/>
                          <a:cs typeface="Browallia New"/>
                          <a:sym typeface="Browallia New"/>
                        </a:rPr>
                        <a:t>Contents</a:t>
                      </a:r>
                      <a:endParaRPr sz="2400" u="none" strike="noStrike" cap="none">
                        <a:latin typeface="Browallia New"/>
                        <a:ea typeface="Browallia New"/>
                        <a:cs typeface="Browallia New"/>
                        <a:sym typeface="Browallia New"/>
                      </a:endParaRPr>
                    </a:p>
                  </a:txBody>
                  <a:tcPr marL="53300" marR="53300" marT="0" marB="0"/>
                </a:tc>
                <a:extLst>
                  <a:ext uri="{0D108BD9-81ED-4DB2-BD59-A6C34878D82A}">
                    <a16:rowId xmlns:a16="http://schemas.microsoft.com/office/drawing/2014/main" val="10000"/>
                  </a:ext>
                </a:extLst>
              </a:tr>
              <a:tr h="241100">
                <a:tc>
                  <a:txBody>
                    <a:bodyPr/>
                    <a:lstStyle/>
                    <a:p>
                      <a:pPr marL="0" marR="0" lvl="0" indent="0" algn="l" rtl="0">
                        <a:lnSpc>
                          <a:spcPct val="107000"/>
                        </a:lnSpc>
                        <a:spcBef>
                          <a:spcPts val="0"/>
                        </a:spcBef>
                        <a:spcAft>
                          <a:spcPts val="0"/>
                        </a:spcAft>
                        <a:buNone/>
                      </a:pPr>
                      <a:r>
                        <a:rPr lang="en-US" sz="2400" u="none" strike="noStrike" cap="none">
                          <a:latin typeface="Browallia New"/>
                          <a:ea typeface="Browallia New"/>
                          <a:cs typeface="Browallia New"/>
                          <a:sym typeface="Browallia New"/>
                        </a:rPr>
                        <a:t>Introduction to Quality of Life and Sustainability</a:t>
                      </a:r>
                      <a:endParaRPr/>
                    </a:p>
                  </a:txBody>
                  <a:tcPr marL="53300" marR="53300" marT="0" marB="0"/>
                </a:tc>
                <a:extLst>
                  <a:ext uri="{0D108BD9-81ED-4DB2-BD59-A6C34878D82A}">
                    <a16:rowId xmlns:a16="http://schemas.microsoft.com/office/drawing/2014/main" val="10001"/>
                  </a:ext>
                </a:extLst>
              </a:tr>
              <a:tr h="1005600">
                <a:tc>
                  <a:txBody>
                    <a:bodyPr/>
                    <a:lstStyle/>
                    <a:p>
                      <a:pPr marL="0" marR="0" lvl="0" indent="0" algn="l" rtl="0">
                        <a:lnSpc>
                          <a:spcPct val="107000"/>
                        </a:lnSpc>
                        <a:spcBef>
                          <a:spcPts val="0"/>
                        </a:spcBef>
                        <a:spcAft>
                          <a:spcPts val="0"/>
                        </a:spcAft>
                        <a:buNone/>
                      </a:pPr>
                      <a:r>
                        <a:rPr lang="en-US" sz="2400" u="none" strike="noStrike" cap="none">
                          <a:latin typeface="Browallia New"/>
                          <a:ea typeface="Browallia New"/>
                          <a:cs typeface="Browallia New"/>
                          <a:sym typeface="Browallia New"/>
                        </a:rPr>
                        <a:t>1. Environmental Sustainability</a:t>
                      </a:r>
                      <a:endParaRPr/>
                    </a:p>
                    <a:p>
                      <a:pPr marL="342900" marR="0" lvl="0" indent="-342900" algn="l" rtl="0">
                        <a:lnSpc>
                          <a:spcPct val="107000"/>
                        </a:lnSpc>
                        <a:spcBef>
                          <a:spcPts val="0"/>
                        </a:spcBef>
                        <a:spcAft>
                          <a:spcPts val="0"/>
                        </a:spcAft>
                        <a:buClr>
                          <a:schemeClr val="dk1"/>
                        </a:buClr>
                        <a:buSzPts val="2400"/>
                        <a:buFont typeface="Noto Sans Symbols"/>
                        <a:buChar char="∙"/>
                      </a:pPr>
                      <a:r>
                        <a:rPr lang="en-US" sz="2400" u="none" strike="noStrike" cap="none">
                          <a:latin typeface="Browallia New"/>
                          <a:ea typeface="Browallia New"/>
                          <a:cs typeface="Browallia New"/>
                          <a:sym typeface="Browallia New"/>
                        </a:rPr>
                        <a:t>Clean Air and Water</a:t>
                      </a:r>
                      <a:endParaRPr/>
                    </a:p>
                    <a:p>
                      <a:pPr marL="342900" marR="0" lvl="0" indent="-342900" algn="l" rtl="0">
                        <a:lnSpc>
                          <a:spcPct val="107000"/>
                        </a:lnSpc>
                        <a:spcBef>
                          <a:spcPts val="0"/>
                        </a:spcBef>
                        <a:spcAft>
                          <a:spcPts val="0"/>
                        </a:spcAft>
                        <a:buClr>
                          <a:schemeClr val="dk1"/>
                        </a:buClr>
                        <a:buSzPts val="2400"/>
                        <a:buFont typeface="Noto Sans Symbols"/>
                        <a:buChar char="∙"/>
                      </a:pPr>
                      <a:r>
                        <a:rPr lang="en-US" sz="2400" u="none" strike="noStrike" cap="none">
                          <a:latin typeface="Browallia New"/>
                          <a:ea typeface="Browallia New"/>
                          <a:cs typeface="Browallia New"/>
                          <a:sym typeface="Browallia New"/>
                        </a:rPr>
                        <a:t>Healthy Ecosystems</a:t>
                      </a:r>
                      <a:endParaRPr/>
                    </a:p>
                    <a:p>
                      <a:pPr marL="342900" marR="0" lvl="0" indent="-342900" algn="l" rtl="0">
                        <a:lnSpc>
                          <a:spcPct val="107000"/>
                        </a:lnSpc>
                        <a:spcBef>
                          <a:spcPts val="0"/>
                        </a:spcBef>
                        <a:spcAft>
                          <a:spcPts val="0"/>
                        </a:spcAft>
                        <a:buClr>
                          <a:schemeClr val="dk1"/>
                        </a:buClr>
                        <a:buSzPts val="2400"/>
                        <a:buFont typeface="Noto Sans Symbols"/>
                        <a:buChar char="∙"/>
                      </a:pPr>
                      <a:r>
                        <a:rPr lang="en-US" sz="2400" u="none" strike="noStrike" cap="none">
                          <a:latin typeface="Browallia New"/>
                          <a:ea typeface="Browallia New"/>
                          <a:cs typeface="Browallia New"/>
                          <a:sym typeface="Browallia New"/>
                        </a:rPr>
                        <a:t>Climate Change Mitigation</a:t>
                      </a:r>
                      <a:endParaRPr sz="2400" u="none" strike="noStrike" cap="none">
                        <a:latin typeface="Browallia New"/>
                        <a:ea typeface="Browallia New"/>
                        <a:cs typeface="Browallia New"/>
                        <a:sym typeface="Browallia New"/>
                      </a:endParaRPr>
                    </a:p>
                  </a:txBody>
                  <a:tcPr marL="53300" marR="53300" marT="0" marB="0"/>
                </a:tc>
                <a:extLst>
                  <a:ext uri="{0D108BD9-81ED-4DB2-BD59-A6C34878D82A}">
                    <a16:rowId xmlns:a16="http://schemas.microsoft.com/office/drawing/2014/main" val="10002"/>
                  </a:ext>
                </a:extLst>
              </a:tr>
              <a:tr h="834425">
                <a:tc>
                  <a:txBody>
                    <a:bodyPr/>
                    <a:lstStyle/>
                    <a:p>
                      <a:pPr marL="0" marR="0" lvl="0" indent="0" algn="l" rtl="0">
                        <a:lnSpc>
                          <a:spcPct val="107000"/>
                        </a:lnSpc>
                        <a:spcBef>
                          <a:spcPts val="0"/>
                        </a:spcBef>
                        <a:spcAft>
                          <a:spcPts val="0"/>
                        </a:spcAft>
                        <a:buNone/>
                      </a:pPr>
                      <a:r>
                        <a:rPr lang="en-US" sz="2400" u="none" strike="noStrike" cap="none">
                          <a:latin typeface="Browallia New"/>
                          <a:ea typeface="Browallia New"/>
                          <a:cs typeface="Browallia New"/>
                          <a:sym typeface="Browallia New"/>
                        </a:rPr>
                        <a:t>2. Social Sustainability</a:t>
                      </a:r>
                      <a:endParaRPr/>
                    </a:p>
                    <a:p>
                      <a:pPr marL="342900" marR="0" lvl="0" indent="-342900" algn="l" rtl="0">
                        <a:lnSpc>
                          <a:spcPct val="107000"/>
                        </a:lnSpc>
                        <a:spcBef>
                          <a:spcPts val="0"/>
                        </a:spcBef>
                        <a:spcAft>
                          <a:spcPts val="0"/>
                        </a:spcAft>
                        <a:buClr>
                          <a:schemeClr val="dk1"/>
                        </a:buClr>
                        <a:buSzPts val="2400"/>
                        <a:buFont typeface="Noto Sans Symbols"/>
                        <a:buChar char="∙"/>
                      </a:pPr>
                      <a:r>
                        <a:rPr lang="en-US" sz="2400" u="none" strike="noStrike" cap="none">
                          <a:latin typeface="Browallia New"/>
                          <a:ea typeface="Browallia New"/>
                          <a:cs typeface="Browallia New"/>
                          <a:sym typeface="Browallia New"/>
                        </a:rPr>
                        <a:t>Equity and Inclusion</a:t>
                      </a:r>
                      <a:endParaRPr/>
                    </a:p>
                    <a:p>
                      <a:pPr marL="342900" marR="0" lvl="0" indent="-342900" algn="l" rtl="0">
                        <a:lnSpc>
                          <a:spcPct val="107000"/>
                        </a:lnSpc>
                        <a:spcBef>
                          <a:spcPts val="0"/>
                        </a:spcBef>
                        <a:spcAft>
                          <a:spcPts val="0"/>
                        </a:spcAft>
                        <a:buClr>
                          <a:schemeClr val="dk1"/>
                        </a:buClr>
                        <a:buSzPts val="2400"/>
                        <a:buFont typeface="Noto Sans Symbols"/>
                        <a:buChar char="∙"/>
                      </a:pPr>
                      <a:r>
                        <a:rPr lang="en-US" sz="2400" u="none" strike="noStrike" cap="none">
                          <a:latin typeface="Browallia New"/>
                          <a:ea typeface="Browallia New"/>
                          <a:cs typeface="Browallia New"/>
                          <a:sym typeface="Browallia New"/>
                        </a:rPr>
                        <a:t>Community Well-being</a:t>
                      </a:r>
                      <a:endParaRPr/>
                    </a:p>
                    <a:p>
                      <a:pPr marL="342900" marR="0" lvl="0" indent="-342900" algn="l" rtl="0">
                        <a:lnSpc>
                          <a:spcPct val="107000"/>
                        </a:lnSpc>
                        <a:spcBef>
                          <a:spcPts val="0"/>
                        </a:spcBef>
                        <a:spcAft>
                          <a:spcPts val="0"/>
                        </a:spcAft>
                        <a:buClr>
                          <a:schemeClr val="dk1"/>
                        </a:buClr>
                        <a:buSzPts val="2400"/>
                        <a:buFont typeface="Noto Sans Symbols"/>
                        <a:buChar char="∙"/>
                      </a:pPr>
                      <a:r>
                        <a:rPr lang="en-US" sz="2400" u="none" strike="noStrike" cap="none">
                          <a:latin typeface="Browallia New"/>
                          <a:ea typeface="Browallia New"/>
                          <a:cs typeface="Browallia New"/>
                          <a:sym typeface="Browallia New"/>
                        </a:rPr>
                        <a:t>Cultural Diversity</a:t>
                      </a:r>
                      <a:endParaRPr/>
                    </a:p>
                  </a:txBody>
                  <a:tcPr marL="53300" marR="53300" marT="0" marB="0"/>
                </a:tc>
                <a:extLst>
                  <a:ext uri="{0D108BD9-81ED-4DB2-BD59-A6C34878D82A}">
                    <a16:rowId xmlns:a16="http://schemas.microsoft.com/office/drawing/2014/main" val="10003"/>
                  </a:ext>
                </a:extLst>
              </a:tr>
              <a:tr h="241100">
                <a:tc>
                  <a:txBody>
                    <a:bodyPr/>
                    <a:lstStyle/>
                    <a:p>
                      <a:pPr marL="0" marR="0" lvl="0" indent="0" algn="l" rtl="0">
                        <a:lnSpc>
                          <a:spcPct val="107000"/>
                        </a:lnSpc>
                        <a:spcBef>
                          <a:spcPts val="0"/>
                        </a:spcBef>
                        <a:spcAft>
                          <a:spcPts val="0"/>
                        </a:spcAft>
                        <a:buNone/>
                      </a:pPr>
                      <a:r>
                        <a:rPr lang="en-US" sz="2400" u="none" strike="noStrike" cap="none">
                          <a:latin typeface="Browallia New"/>
                          <a:ea typeface="Browallia New"/>
                          <a:cs typeface="Browallia New"/>
                          <a:sym typeface="Browallia New"/>
                        </a:rPr>
                        <a:t>Half-time break</a:t>
                      </a:r>
                      <a:endParaRPr sz="2400" u="none" strike="noStrike" cap="none">
                        <a:latin typeface="Browallia New"/>
                        <a:ea typeface="Browallia New"/>
                        <a:cs typeface="Browallia New"/>
                        <a:sym typeface="Browallia New"/>
                      </a:endParaRPr>
                    </a:p>
                  </a:txBody>
                  <a:tcPr marL="53300" marR="53300" marT="0" marB="0"/>
                </a:tc>
                <a:extLst>
                  <a:ext uri="{0D108BD9-81ED-4DB2-BD59-A6C34878D82A}">
                    <a16:rowId xmlns:a16="http://schemas.microsoft.com/office/drawing/2014/main" val="10004"/>
                  </a:ext>
                </a:extLst>
              </a:tr>
              <a:tr h="964400">
                <a:tc>
                  <a:txBody>
                    <a:bodyPr/>
                    <a:lstStyle/>
                    <a:p>
                      <a:pPr marL="0" marR="0" lvl="0" indent="0" algn="l" rtl="0">
                        <a:lnSpc>
                          <a:spcPct val="107000"/>
                        </a:lnSpc>
                        <a:spcBef>
                          <a:spcPts val="0"/>
                        </a:spcBef>
                        <a:spcAft>
                          <a:spcPts val="0"/>
                        </a:spcAft>
                        <a:buNone/>
                      </a:pPr>
                      <a:r>
                        <a:rPr lang="en-US" sz="2400" u="none" strike="noStrike" cap="none">
                          <a:latin typeface="Browallia New"/>
                          <a:ea typeface="Browallia New"/>
                          <a:cs typeface="Browallia New"/>
                          <a:sym typeface="Browallia New"/>
                        </a:rPr>
                        <a:t>3. Economic Sustainability</a:t>
                      </a:r>
                      <a:endParaRPr/>
                    </a:p>
                    <a:p>
                      <a:pPr marL="342900" marR="0" lvl="0" indent="-342900" algn="l" rtl="0">
                        <a:lnSpc>
                          <a:spcPct val="107000"/>
                        </a:lnSpc>
                        <a:spcBef>
                          <a:spcPts val="0"/>
                        </a:spcBef>
                        <a:spcAft>
                          <a:spcPts val="0"/>
                        </a:spcAft>
                        <a:buClr>
                          <a:schemeClr val="dk1"/>
                        </a:buClr>
                        <a:buSzPts val="2400"/>
                        <a:buFont typeface="Noto Sans Symbols"/>
                        <a:buChar char="∙"/>
                      </a:pPr>
                      <a:r>
                        <a:rPr lang="en-US" sz="2400" u="none" strike="noStrike" cap="none">
                          <a:latin typeface="Browallia New"/>
                          <a:ea typeface="Browallia New"/>
                          <a:cs typeface="Browallia New"/>
                          <a:sym typeface="Browallia New"/>
                        </a:rPr>
                        <a:t>Sustainable Consumption</a:t>
                      </a:r>
                      <a:endParaRPr/>
                    </a:p>
                    <a:p>
                      <a:pPr marL="342900" marR="0" lvl="0" indent="-342900" algn="l" rtl="0">
                        <a:lnSpc>
                          <a:spcPct val="107000"/>
                        </a:lnSpc>
                        <a:spcBef>
                          <a:spcPts val="0"/>
                        </a:spcBef>
                        <a:spcAft>
                          <a:spcPts val="0"/>
                        </a:spcAft>
                        <a:buClr>
                          <a:schemeClr val="dk1"/>
                        </a:buClr>
                        <a:buSzPts val="2400"/>
                        <a:buFont typeface="Noto Sans Symbols"/>
                        <a:buChar char="∙"/>
                      </a:pPr>
                      <a:r>
                        <a:rPr lang="en-US" sz="2400" u="none" strike="noStrike" cap="none">
                          <a:latin typeface="Browallia New"/>
                          <a:ea typeface="Browallia New"/>
                          <a:cs typeface="Browallia New"/>
                          <a:sym typeface="Browallia New"/>
                        </a:rPr>
                        <a:t>Green Jobs</a:t>
                      </a:r>
                      <a:endParaRPr/>
                    </a:p>
                    <a:p>
                      <a:pPr marL="342900" marR="0" lvl="0" indent="-342900" algn="l" rtl="0">
                        <a:lnSpc>
                          <a:spcPct val="107000"/>
                        </a:lnSpc>
                        <a:spcBef>
                          <a:spcPts val="0"/>
                        </a:spcBef>
                        <a:spcAft>
                          <a:spcPts val="0"/>
                        </a:spcAft>
                        <a:buClr>
                          <a:schemeClr val="dk1"/>
                        </a:buClr>
                        <a:buSzPts val="2400"/>
                        <a:buFont typeface="Noto Sans Symbols"/>
                        <a:buChar char="∙"/>
                      </a:pPr>
                      <a:r>
                        <a:rPr lang="en-US" sz="2400" u="none" strike="noStrike" cap="none">
                          <a:latin typeface="Browallia New"/>
                          <a:ea typeface="Browallia New"/>
                          <a:cs typeface="Browallia New"/>
                          <a:sym typeface="Browallia New"/>
                        </a:rPr>
                        <a:t>Fair Trade</a:t>
                      </a:r>
                      <a:endParaRPr sz="2400" u="none" strike="noStrike" cap="none">
                        <a:latin typeface="Browallia New"/>
                        <a:ea typeface="Browallia New"/>
                        <a:cs typeface="Browallia New"/>
                        <a:sym typeface="Browallia New"/>
                      </a:endParaRPr>
                    </a:p>
                  </a:txBody>
                  <a:tcPr marL="53300" marR="53300" marT="0" marB="0"/>
                </a:tc>
                <a:extLst>
                  <a:ext uri="{0D108BD9-81ED-4DB2-BD59-A6C34878D82A}">
                    <a16:rowId xmlns:a16="http://schemas.microsoft.com/office/drawing/2014/main" val="10005"/>
                  </a:ext>
                </a:extLst>
              </a:tr>
              <a:tr h="429800">
                <a:tc>
                  <a:txBody>
                    <a:bodyPr/>
                    <a:lstStyle/>
                    <a:p>
                      <a:pPr marL="0" marR="0" lvl="0" indent="0" algn="l" rtl="0">
                        <a:lnSpc>
                          <a:spcPct val="107000"/>
                        </a:lnSpc>
                        <a:spcBef>
                          <a:spcPts val="0"/>
                        </a:spcBef>
                        <a:spcAft>
                          <a:spcPts val="0"/>
                        </a:spcAft>
                        <a:buNone/>
                      </a:pPr>
                      <a:r>
                        <a:rPr lang="en-US" sz="2400" u="none" strike="noStrike" cap="none">
                          <a:latin typeface="Browallia New"/>
                          <a:ea typeface="Browallia New"/>
                          <a:cs typeface="Browallia New"/>
                          <a:sym typeface="Browallia New"/>
                        </a:rPr>
                        <a:t>Q&amp;A and Closing Remarks</a:t>
                      </a:r>
                      <a:endParaRPr sz="2400" u="none" strike="noStrike" cap="none">
                        <a:latin typeface="Browallia New"/>
                        <a:ea typeface="Browallia New"/>
                        <a:cs typeface="Browallia New"/>
                        <a:sym typeface="Browallia New"/>
                      </a:endParaRPr>
                    </a:p>
                  </a:txBody>
                  <a:tcPr marL="53300" marR="53300" marT="0" marB="0"/>
                </a:tc>
                <a:extLst>
                  <a:ext uri="{0D108BD9-81ED-4DB2-BD59-A6C34878D82A}">
                    <a16:rowId xmlns:a16="http://schemas.microsoft.com/office/drawing/2014/main" val="10006"/>
                  </a:ext>
                </a:extLst>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กล่องข้อความ 3">
            <a:extLst>
              <a:ext uri="{FF2B5EF4-FFF2-40B4-BE49-F238E27FC236}">
                <a16:creationId xmlns:a16="http://schemas.microsoft.com/office/drawing/2014/main" id="{65BCE49D-D947-4621-A94B-94CB8884C7FA}"/>
              </a:ext>
            </a:extLst>
          </p:cNvPr>
          <p:cNvSpPr txBox="1"/>
          <p:nvPr/>
        </p:nvSpPr>
        <p:spPr>
          <a:xfrm>
            <a:off x="245806" y="3044504"/>
            <a:ext cx="2595717" cy="1077218"/>
          </a:xfrm>
          <a:prstGeom prst="rect">
            <a:avLst/>
          </a:prstGeom>
          <a:noFill/>
        </p:spPr>
        <p:txBody>
          <a:bodyPr wrap="square">
            <a:spAutoFit/>
          </a:bodyPr>
          <a:lstStyle/>
          <a:p>
            <a:r>
              <a:rPr lang="en-US" sz="3200" b="1" i="0" u="none" strike="noStrike" cap="none" dirty="0">
                <a:solidFill>
                  <a:schemeClr val="dk1"/>
                </a:solidFill>
                <a:latin typeface="Browallia New" panose="020B0604020202020204" pitchFamily="34" charset="-34"/>
                <a:ea typeface="Browallia New"/>
                <a:cs typeface="Browallia New" panose="020B0604020202020204" pitchFamily="34" charset="-34"/>
                <a:sym typeface="Browallia New"/>
              </a:rPr>
              <a:t>Quality of Life and Sustainability</a:t>
            </a:r>
            <a:endParaRPr lang="th-TH" sz="3200" dirty="0"/>
          </a:p>
        </p:txBody>
      </p:sp>
      <p:pic>
        <p:nvPicPr>
          <p:cNvPr id="6" name="รูปภาพ 5">
            <a:extLst>
              <a:ext uri="{FF2B5EF4-FFF2-40B4-BE49-F238E27FC236}">
                <a16:creationId xmlns:a16="http://schemas.microsoft.com/office/drawing/2014/main" id="{9255B3B0-62B6-4FCF-9D90-F1AA968DEC8A}"/>
              </a:ext>
            </a:extLst>
          </p:cNvPr>
          <p:cNvPicPr>
            <a:picLocks noChangeAspect="1"/>
          </p:cNvPicPr>
          <p:nvPr/>
        </p:nvPicPr>
        <p:blipFill>
          <a:blip r:embed="rId2"/>
          <a:stretch>
            <a:fillRect/>
          </a:stretch>
        </p:blipFill>
        <p:spPr>
          <a:xfrm>
            <a:off x="3075039" y="231058"/>
            <a:ext cx="8939981" cy="6395884"/>
          </a:xfrm>
          <a:prstGeom prst="rect">
            <a:avLst/>
          </a:prstGeom>
        </p:spPr>
      </p:pic>
      <p:sp>
        <p:nvSpPr>
          <p:cNvPr id="2" name="ตัวแทนหมายเลขสไลด์ 1">
            <a:extLst>
              <a:ext uri="{FF2B5EF4-FFF2-40B4-BE49-F238E27FC236}">
                <a16:creationId xmlns:a16="http://schemas.microsoft.com/office/drawing/2014/main" id="{B192209E-AD89-4A8C-8D0B-1E49292615AD}"/>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3</a:t>
            </a:fld>
            <a:endParaRPr lang="en-US"/>
          </a:p>
        </p:txBody>
      </p:sp>
    </p:spTree>
    <p:extLst>
      <p:ext uri="{BB962C8B-B14F-4D97-AF65-F5344CB8AC3E}">
        <p14:creationId xmlns:p14="http://schemas.microsoft.com/office/powerpoint/2010/main" val="29280380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p3"/>
          <p:cNvSpPr txBox="1"/>
          <p:nvPr/>
        </p:nvSpPr>
        <p:spPr>
          <a:xfrm>
            <a:off x="807820" y="539447"/>
            <a:ext cx="10576360" cy="5779106"/>
          </a:xfrm>
          <a:prstGeom prst="rect">
            <a:avLst/>
          </a:prstGeom>
          <a:noFill/>
          <a:ln>
            <a:noFill/>
          </a:ln>
        </p:spPr>
        <p:txBody>
          <a:bodyPr spcFirstLastPara="1" wrap="square" lIns="91425" tIns="45700" rIns="91425" bIns="45700" anchor="t" anchorCtr="0">
            <a:spAutoFit/>
          </a:bodyPr>
          <a:lstStyle/>
          <a:p>
            <a:pPr marL="0" marR="0" lvl="0" indent="0" algn="l" rtl="0">
              <a:lnSpc>
                <a:spcPct val="107000"/>
              </a:lnSpc>
              <a:spcBef>
                <a:spcPts val="0"/>
              </a:spcBef>
              <a:spcAft>
                <a:spcPts val="0"/>
              </a:spcAft>
              <a:buNone/>
            </a:pPr>
            <a:r>
              <a:rPr lang="en-US" sz="2800" b="1" i="0" u="none" strike="noStrike" cap="none" dirty="0">
                <a:solidFill>
                  <a:schemeClr val="dk1"/>
                </a:solidFill>
                <a:latin typeface="Browallia New" panose="020B0604020202020204" pitchFamily="34" charset="-34"/>
                <a:ea typeface="Browallia New"/>
                <a:cs typeface="Browallia New" panose="020B0604020202020204" pitchFamily="34" charset="-34"/>
                <a:sym typeface="Browallia New"/>
              </a:rPr>
              <a:t>Introduction to Quality of Life and Sustainability: An Economic, Social, and Environmental Perspective</a:t>
            </a:r>
            <a:endParaRPr sz="2800" dirty="0">
              <a:latin typeface="Browallia New" panose="020B0604020202020204" pitchFamily="34" charset="-34"/>
              <a:cs typeface="Browallia New" panose="020B0604020202020204" pitchFamily="34" charset="-34"/>
            </a:endParaRPr>
          </a:p>
          <a:p>
            <a:pPr marL="0" marR="0" lvl="0" indent="0" algn="l" rtl="0">
              <a:lnSpc>
                <a:spcPct val="107000"/>
              </a:lnSpc>
              <a:spcBef>
                <a:spcPts val="600"/>
              </a:spcBef>
              <a:spcAft>
                <a:spcPts val="0"/>
              </a:spcAft>
              <a:buNone/>
            </a:pPr>
            <a:br>
              <a:rPr lang="en-US" sz="2800" b="1" i="0" u="none" strike="noStrike" cap="none" dirty="0">
                <a:solidFill>
                  <a:schemeClr val="dk1"/>
                </a:solidFill>
                <a:latin typeface="Browallia New" panose="020B0604020202020204" pitchFamily="34" charset="-34"/>
                <a:ea typeface="Browallia New"/>
                <a:cs typeface="Browallia New" panose="020B0604020202020204" pitchFamily="34" charset="-34"/>
                <a:sym typeface="Browallia New"/>
              </a:rPr>
            </a:br>
            <a:r>
              <a:rPr lang="en-US" sz="2800" b="1" i="0" u="none" strike="noStrike" cap="none" dirty="0">
                <a:solidFill>
                  <a:schemeClr val="dk1"/>
                </a:solidFill>
                <a:latin typeface="Browallia New" panose="020B0604020202020204" pitchFamily="34" charset="-34"/>
                <a:ea typeface="Browallia New"/>
                <a:cs typeface="Browallia New" panose="020B0604020202020204" pitchFamily="34" charset="-34"/>
                <a:sym typeface="Browallia New"/>
              </a:rPr>
              <a:t>Key Points to Cover:</a:t>
            </a:r>
            <a:endParaRPr sz="2800" b="0" i="0" u="none" strike="noStrike" cap="none" dirty="0">
              <a:solidFill>
                <a:schemeClr val="dk1"/>
              </a:solidFill>
              <a:latin typeface="Browallia New" panose="020B0604020202020204" pitchFamily="34" charset="-34"/>
              <a:ea typeface="Browallia New"/>
              <a:cs typeface="Browallia New" panose="020B0604020202020204" pitchFamily="34" charset="-34"/>
              <a:sym typeface="Browallia New"/>
            </a:endParaRPr>
          </a:p>
          <a:p>
            <a:pPr marL="12700" marR="0" lvl="0" algn="l" rtl="0">
              <a:lnSpc>
                <a:spcPct val="107000"/>
              </a:lnSpc>
              <a:spcBef>
                <a:spcPts val="600"/>
              </a:spcBef>
              <a:spcAft>
                <a:spcPts val="0"/>
              </a:spcAft>
              <a:buClr>
                <a:schemeClr val="dk1"/>
              </a:buClr>
              <a:buSzPct val="120000"/>
            </a:pPr>
            <a:r>
              <a:rPr lang="en-US" sz="2800" b="1" i="0" u="none" strike="noStrike" cap="none" dirty="0">
                <a:solidFill>
                  <a:schemeClr val="dk1"/>
                </a:solidFill>
                <a:latin typeface="Browallia New" panose="020B0604020202020204" pitchFamily="34" charset="-34"/>
                <a:ea typeface="Browallia New"/>
                <a:cs typeface="Browallia New" panose="020B0604020202020204" pitchFamily="34" charset="-34"/>
                <a:sym typeface="Browallia New"/>
              </a:rPr>
              <a:t>Defining Quality of Life:</a:t>
            </a:r>
            <a:endParaRPr sz="2800" b="0" i="0" u="none" strike="noStrike" cap="none" dirty="0">
              <a:solidFill>
                <a:schemeClr val="dk1"/>
              </a:solidFill>
              <a:latin typeface="Browallia New" panose="020B0604020202020204" pitchFamily="34" charset="-34"/>
              <a:ea typeface="Browallia New"/>
              <a:cs typeface="Browallia New" panose="020B0604020202020204" pitchFamily="34" charset="-34"/>
              <a:sym typeface="Browallia New"/>
            </a:endParaRPr>
          </a:p>
          <a:p>
            <a:pPr marL="927100" marR="0" lvl="1" indent="-457200" algn="l" rtl="0">
              <a:lnSpc>
                <a:spcPct val="107000"/>
              </a:lnSpc>
              <a:spcBef>
                <a:spcPts val="600"/>
              </a:spcBef>
              <a:spcAft>
                <a:spcPts val="0"/>
              </a:spcAft>
              <a:buClr>
                <a:schemeClr val="dk1"/>
              </a:buClr>
              <a:buSzPct val="120000"/>
              <a:buFont typeface="Arial" panose="020B0604020202020204" pitchFamily="34" charset="0"/>
              <a:buChar char="•"/>
            </a:pPr>
            <a:r>
              <a:rPr lang="en-US" sz="2800" b="0" i="0" u="none" strike="noStrike" cap="none" dirty="0">
                <a:solidFill>
                  <a:schemeClr val="dk1"/>
                </a:solidFill>
                <a:latin typeface="Browallia New" panose="020B0604020202020204" pitchFamily="34" charset="-34"/>
                <a:ea typeface="Browallia New"/>
                <a:cs typeface="Browallia New" panose="020B0604020202020204" pitchFamily="34" charset="-34"/>
                <a:sym typeface="Browallia New"/>
              </a:rPr>
              <a:t>A multidimensional concept encompassing physical, mental, and social well-being.</a:t>
            </a:r>
            <a:endParaRPr sz="2800" b="0" i="0" u="none" strike="noStrike" cap="none" dirty="0">
              <a:solidFill>
                <a:schemeClr val="dk1"/>
              </a:solidFill>
              <a:latin typeface="Browallia New" panose="020B0604020202020204" pitchFamily="34" charset="-34"/>
              <a:ea typeface="Browallia New"/>
              <a:cs typeface="Browallia New" panose="020B0604020202020204" pitchFamily="34" charset="-34"/>
              <a:sym typeface="Browallia New"/>
            </a:endParaRPr>
          </a:p>
          <a:p>
            <a:pPr marL="927100" marR="0" lvl="1" indent="-457200" algn="l" rtl="0">
              <a:lnSpc>
                <a:spcPct val="107000"/>
              </a:lnSpc>
              <a:spcBef>
                <a:spcPts val="600"/>
              </a:spcBef>
              <a:spcAft>
                <a:spcPts val="0"/>
              </a:spcAft>
              <a:buClr>
                <a:schemeClr val="dk1"/>
              </a:buClr>
              <a:buSzPct val="120000"/>
              <a:buFont typeface="Arial" panose="020B0604020202020204" pitchFamily="34" charset="0"/>
              <a:buChar char="•"/>
            </a:pPr>
            <a:r>
              <a:rPr lang="en-US" sz="2800" b="0" i="0" u="none" strike="noStrike" cap="none" dirty="0">
                <a:solidFill>
                  <a:schemeClr val="dk1"/>
                </a:solidFill>
                <a:latin typeface="Browallia New" panose="020B0604020202020204" pitchFamily="34" charset="-34"/>
                <a:ea typeface="Browallia New"/>
                <a:cs typeface="Browallia New" panose="020B0604020202020204" pitchFamily="34" charset="-34"/>
                <a:sym typeface="Browallia New"/>
              </a:rPr>
              <a:t>The role of economic, social, and environmental factors in shaping quality of life.</a:t>
            </a:r>
            <a:endParaRPr sz="2800" b="0" i="0" u="none" strike="noStrike" cap="none" dirty="0">
              <a:solidFill>
                <a:schemeClr val="dk1"/>
              </a:solidFill>
              <a:latin typeface="Browallia New" panose="020B0604020202020204" pitchFamily="34" charset="-34"/>
              <a:ea typeface="Browallia New"/>
              <a:cs typeface="Browallia New" panose="020B0604020202020204" pitchFamily="34" charset="-34"/>
              <a:sym typeface="Browallia New"/>
            </a:endParaRPr>
          </a:p>
          <a:p>
            <a:pPr marL="12700" marR="0" lvl="0" algn="l" rtl="0">
              <a:lnSpc>
                <a:spcPct val="107000"/>
              </a:lnSpc>
              <a:spcBef>
                <a:spcPts val="600"/>
              </a:spcBef>
              <a:spcAft>
                <a:spcPts val="0"/>
              </a:spcAft>
              <a:buClr>
                <a:schemeClr val="dk1"/>
              </a:buClr>
              <a:buSzPct val="120000"/>
            </a:pPr>
            <a:r>
              <a:rPr lang="en-US" sz="2800" b="1" i="0" u="none" strike="noStrike" cap="none" dirty="0">
                <a:solidFill>
                  <a:schemeClr val="dk1"/>
                </a:solidFill>
                <a:latin typeface="Browallia New" panose="020B0604020202020204" pitchFamily="34" charset="-34"/>
                <a:ea typeface="Browallia New"/>
                <a:cs typeface="Browallia New" panose="020B0604020202020204" pitchFamily="34" charset="-34"/>
                <a:sym typeface="Browallia New"/>
              </a:rPr>
              <a:t>Interconnections between the Three Pillars:</a:t>
            </a:r>
            <a:endParaRPr sz="2800" b="0" i="0" u="none" strike="noStrike" cap="none" dirty="0">
              <a:solidFill>
                <a:schemeClr val="dk1"/>
              </a:solidFill>
              <a:latin typeface="Browallia New" panose="020B0604020202020204" pitchFamily="34" charset="-34"/>
              <a:ea typeface="Browallia New"/>
              <a:cs typeface="Browallia New" panose="020B0604020202020204" pitchFamily="34" charset="-34"/>
              <a:sym typeface="Browallia New"/>
            </a:endParaRPr>
          </a:p>
          <a:p>
            <a:pPr marL="927100" marR="0" lvl="1" indent="-457200" algn="l" rtl="0">
              <a:lnSpc>
                <a:spcPct val="107000"/>
              </a:lnSpc>
              <a:spcBef>
                <a:spcPts val="600"/>
              </a:spcBef>
              <a:spcAft>
                <a:spcPts val="0"/>
              </a:spcAft>
              <a:buClr>
                <a:schemeClr val="dk1"/>
              </a:buClr>
              <a:buSzPct val="120000"/>
              <a:buFont typeface="Arial" panose="020B0604020202020204" pitchFamily="34" charset="0"/>
              <a:buChar char="•"/>
            </a:pPr>
            <a:r>
              <a:rPr lang="en-US" sz="2800" b="0" i="0" u="none" strike="noStrike" cap="none" dirty="0">
                <a:solidFill>
                  <a:schemeClr val="dk1"/>
                </a:solidFill>
                <a:latin typeface="Browallia New" panose="020B0604020202020204" pitchFamily="34" charset="-34"/>
                <a:ea typeface="Browallia New"/>
                <a:cs typeface="Browallia New" panose="020B0604020202020204" pitchFamily="34" charset="-34"/>
                <a:sym typeface="Browallia New"/>
              </a:rPr>
              <a:t>How economic, social, and environmental factors are interconnected.</a:t>
            </a:r>
            <a:endParaRPr sz="2800" b="0" i="0" u="none" strike="noStrike" cap="none" dirty="0">
              <a:solidFill>
                <a:schemeClr val="dk1"/>
              </a:solidFill>
              <a:latin typeface="Browallia New" panose="020B0604020202020204" pitchFamily="34" charset="-34"/>
              <a:ea typeface="Browallia New"/>
              <a:cs typeface="Browallia New" panose="020B0604020202020204" pitchFamily="34" charset="-34"/>
              <a:sym typeface="Browallia New"/>
            </a:endParaRPr>
          </a:p>
          <a:p>
            <a:pPr marL="927100" marR="0" lvl="1" indent="-457200" algn="l" rtl="0">
              <a:lnSpc>
                <a:spcPct val="107000"/>
              </a:lnSpc>
              <a:spcBef>
                <a:spcPts val="600"/>
              </a:spcBef>
              <a:spcAft>
                <a:spcPts val="0"/>
              </a:spcAft>
              <a:buClr>
                <a:schemeClr val="dk1"/>
              </a:buClr>
              <a:buSzPct val="120000"/>
              <a:buFont typeface="Arial" panose="020B0604020202020204" pitchFamily="34" charset="0"/>
              <a:buChar char="•"/>
            </a:pPr>
            <a:r>
              <a:rPr lang="en-US" sz="2800" b="0" i="0" u="none" strike="noStrike" cap="none" dirty="0">
                <a:solidFill>
                  <a:schemeClr val="dk1"/>
                </a:solidFill>
                <a:latin typeface="Browallia New" panose="020B0604020202020204" pitchFamily="34" charset="-34"/>
                <a:ea typeface="Browallia New"/>
                <a:cs typeface="Browallia New" panose="020B0604020202020204" pitchFamily="34" charset="-34"/>
                <a:sym typeface="Browallia New"/>
              </a:rPr>
              <a:t>The importance of a balanced approach to achieving sustainable development.</a:t>
            </a:r>
            <a:endParaRPr sz="2800" b="0" i="0" u="none" strike="noStrike" cap="none" dirty="0">
              <a:solidFill>
                <a:schemeClr val="dk1"/>
              </a:solidFill>
              <a:latin typeface="Browallia New" panose="020B0604020202020204" pitchFamily="34" charset="-34"/>
              <a:ea typeface="Browallia New"/>
              <a:cs typeface="Browallia New" panose="020B0604020202020204" pitchFamily="34" charset="-34"/>
              <a:sym typeface="Browallia New"/>
            </a:endParaRPr>
          </a:p>
          <a:p>
            <a:pPr marL="927100" marR="0" lvl="1" indent="-457200" algn="l" rtl="0">
              <a:lnSpc>
                <a:spcPct val="107000"/>
              </a:lnSpc>
              <a:spcBef>
                <a:spcPts val="600"/>
              </a:spcBef>
              <a:spcAft>
                <a:spcPts val="0"/>
              </a:spcAft>
              <a:buClr>
                <a:schemeClr val="dk1"/>
              </a:buClr>
              <a:buSzPct val="120000"/>
              <a:buFont typeface="Arial" panose="020B0604020202020204" pitchFamily="34" charset="0"/>
              <a:buChar char="•"/>
            </a:pPr>
            <a:r>
              <a:rPr lang="en-US" sz="2800" b="0" i="0" u="none" strike="noStrike" cap="none" dirty="0">
                <a:solidFill>
                  <a:schemeClr val="dk1"/>
                </a:solidFill>
                <a:latin typeface="Browallia New" panose="020B0604020202020204" pitchFamily="34" charset="-34"/>
                <a:ea typeface="Browallia New"/>
                <a:cs typeface="Browallia New" panose="020B0604020202020204" pitchFamily="34" charset="-34"/>
                <a:sym typeface="Browallia New"/>
              </a:rPr>
              <a:t>The role of policy and governance in promoting sustainable development.</a:t>
            </a:r>
            <a:endParaRPr sz="2800" b="0" i="0" u="none" strike="noStrike" cap="none" dirty="0">
              <a:solidFill>
                <a:schemeClr val="dk1"/>
              </a:solidFill>
              <a:latin typeface="Browallia New" panose="020B0604020202020204" pitchFamily="34" charset="-34"/>
              <a:ea typeface="Browallia New"/>
              <a:cs typeface="Browallia New" panose="020B0604020202020204" pitchFamily="34" charset="-34"/>
              <a:sym typeface="Browallia New"/>
            </a:endParaRPr>
          </a:p>
        </p:txBody>
      </p:sp>
      <p:sp>
        <p:nvSpPr>
          <p:cNvPr id="2" name="ตัวแทนหมายเลขสไลด์ 1">
            <a:extLst>
              <a:ext uri="{FF2B5EF4-FFF2-40B4-BE49-F238E27FC236}">
                <a16:creationId xmlns:a16="http://schemas.microsoft.com/office/drawing/2014/main" id="{93896982-CDB6-44F0-9FA4-5FC94240657E}"/>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กล่องข้อความ 2">
            <a:extLst>
              <a:ext uri="{FF2B5EF4-FFF2-40B4-BE49-F238E27FC236}">
                <a16:creationId xmlns:a16="http://schemas.microsoft.com/office/drawing/2014/main" id="{0BDDBD6E-84BF-4F17-96A7-C8715D8A3FF1}"/>
              </a:ext>
            </a:extLst>
          </p:cNvPr>
          <p:cNvSpPr txBox="1"/>
          <p:nvPr/>
        </p:nvSpPr>
        <p:spPr>
          <a:xfrm>
            <a:off x="412955" y="3277570"/>
            <a:ext cx="10933471" cy="1015663"/>
          </a:xfrm>
          <a:prstGeom prst="rect">
            <a:avLst/>
          </a:prstGeom>
          <a:noFill/>
        </p:spPr>
        <p:txBody>
          <a:bodyPr wrap="square">
            <a:spAutoFit/>
          </a:bodyPr>
          <a:lstStyle/>
          <a:p>
            <a:r>
              <a:rPr lang="en-US" sz="6000" dirty="0">
                <a:latin typeface="Browallia New" panose="020B0604020202020204" pitchFamily="34" charset="-34"/>
                <a:cs typeface="Browallia New" panose="020B0604020202020204" pitchFamily="34" charset="-34"/>
              </a:rPr>
              <a:t>Sustainable Development</a:t>
            </a:r>
            <a:endParaRPr lang="th-TH" sz="6000" dirty="0"/>
          </a:p>
        </p:txBody>
      </p:sp>
      <p:sp>
        <p:nvSpPr>
          <p:cNvPr id="2" name="ตัวแทนหมายเลขสไลด์ 1">
            <a:extLst>
              <a:ext uri="{FF2B5EF4-FFF2-40B4-BE49-F238E27FC236}">
                <a16:creationId xmlns:a16="http://schemas.microsoft.com/office/drawing/2014/main" id="{F873514E-F259-4AA8-A03C-7C3F52839162}"/>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5</a:t>
            </a:fld>
            <a:endParaRPr lang="en-US"/>
          </a:p>
        </p:txBody>
      </p:sp>
    </p:spTree>
    <p:extLst>
      <p:ext uri="{BB962C8B-B14F-4D97-AF65-F5344CB8AC3E}">
        <p14:creationId xmlns:p14="http://schemas.microsoft.com/office/powerpoint/2010/main" val="28698000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กล่องข้อความ 1">
            <a:extLst>
              <a:ext uri="{FF2B5EF4-FFF2-40B4-BE49-F238E27FC236}">
                <a16:creationId xmlns:a16="http://schemas.microsoft.com/office/drawing/2014/main" id="{C6669CAB-376E-4781-A556-0AA19760B718}"/>
              </a:ext>
            </a:extLst>
          </p:cNvPr>
          <p:cNvSpPr txBox="1"/>
          <p:nvPr/>
        </p:nvSpPr>
        <p:spPr>
          <a:xfrm>
            <a:off x="597407" y="1188312"/>
            <a:ext cx="4317263" cy="3970318"/>
          </a:xfrm>
          <a:prstGeom prst="rect">
            <a:avLst/>
          </a:prstGeom>
          <a:noFill/>
        </p:spPr>
        <p:txBody>
          <a:bodyPr wrap="square">
            <a:spAutoFit/>
          </a:bodyPr>
          <a:lstStyle/>
          <a:p>
            <a:r>
              <a:rPr lang="en-US" sz="3600" b="1" dirty="0">
                <a:solidFill>
                  <a:srgbClr val="FF0000"/>
                </a:solidFill>
                <a:latin typeface="BrowalliaUPC" panose="020B0604020202020204" pitchFamily="34" charset="-34"/>
                <a:cs typeface="BrowalliaUPC" panose="020B0604020202020204" pitchFamily="34" charset="-34"/>
              </a:rPr>
              <a:t>1987 : </a:t>
            </a:r>
            <a:r>
              <a:rPr lang="en-US" sz="3600" b="1" dirty="0">
                <a:latin typeface="BrowalliaUPC" panose="020B0604020202020204" pitchFamily="34" charset="-34"/>
                <a:cs typeface="BrowalliaUPC" panose="020B0604020202020204" pitchFamily="34" charset="-34"/>
              </a:rPr>
              <a:t>Our Common Future Report (Brundtland Report)</a:t>
            </a:r>
          </a:p>
          <a:p>
            <a:r>
              <a:rPr lang="en-US" sz="3600" b="1" dirty="0">
                <a:solidFill>
                  <a:srgbClr val="00B050"/>
                </a:solidFill>
                <a:latin typeface="BrowalliaUPC" panose="020B0604020202020204" pitchFamily="34" charset="-34"/>
                <a:cs typeface="BrowalliaUPC" panose="020B0604020202020204" pitchFamily="34" charset="-34"/>
              </a:rPr>
              <a:t>sustainable development </a:t>
            </a:r>
            <a:r>
              <a:rPr lang="en-US" sz="3600" dirty="0">
                <a:latin typeface="BrowalliaUPC" panose="020B0604020202020204" pitchFamily="34" charset="-34"/>
                <a:cs typeface="BrowalliaUPC" panose="020B0604020202020204" pitchFamily="34" charset="-34"/>
              </a:rPr>
              <a:t>was defined establishing links between social, economic, cultural and environment issues. </a:t>
            </a:r>
          </a:p>
        </p:txBody>
      </p:sp>
      <p:grpSp>
        <p:nvGrpSpPr>
          <p:cNvPr id="3" name="กลุ่ม 2">
            <a:extLst>
              <a:ext uri="{FF2B5EF4-FFF2-40B4-BE49-F238E27FC236}">
                <a16:creationId xmlns:a16="http://schemas.microsoft.com/office/drawing/2014/main" id="{9C89558E-E72E-4442-B967-1807E0BD8BC9}"/>
              </a:ext>
            </a:extLst>
          </p:cNvPr>
          <p:cNvGrpSpPr/>
          <p:nvPr/>
        </p:nvGrpSpPr>
        <p:grpSpPr>
          <a:xfrm>
            <a:off x="5449079" y="655088"/>
            <a:ext cx="6081064" cy="5547824"/>
            <a:chOff x="4023374" y="157350"/>
            <a:chExt cx="6538944" cy="5897178"/>
          </a:xfrm>
        </p:grpSpPr>
        <p:sp>
          <p:nvSpPr>
            <p:cNvPr id="4" name="วงรี 3">
              <a:extLst>
                <a:ext uri="{FF2B5EF4-FFF2-40B4-BE49-F238E27FC236}">
                  <a16:creationId xmlns:a16="http://schemas.microsoft.com/office/drawing/2014/main" id="{07FB63B0-3E00-401D-97FB-92AA807C132B}"/>
                </a:ext>
              </a:extLst>
            </p:cNvPr>
            <p:cNvSpPr/>
            <p:nvPr/>
          </p:nvSpPr>
          <p:spPr>
            <a:xfrm>
              <a:off x="5041372" y="1748507"/>
              <a:ext cx="4395013" cy="4306021"/>
            </a:xfrm>
            <a:prstGeom prst="ellipse">
              <a:avLst/>
            </a:prstGeom>
            <a:noFill/>
            <a:ln w="57150">
              <a:solidFill>
                <a:schemeClr val="accent6">
                  <a:lumMod val="50000"/>
                </a:schemeClr>
              </a:solidFill>
            </a:ln>
            <a:effectLst>
              <a:glow>
                <a:schemeClr val="accent1">
                  <a:alpha val="0"/>
                </a:schemeClr>
              </a:glo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th-TH" sz="2000">
                <a:latin typeface="TH Sarabun New" panose="020B0500040200020003" pitchFamily="34" charset="-34"/>
                <a:cs typeface="TH Sarabun New" panose="020B0500040200020003" pitchFamily="34" charset="-34"/>
              </a:endParaRPr>
            </a:p>
          </p:txBody>
        </p:sp>
        <p:grpSp>
          <p:nvGrpSpPr>
            <p:cNvPr id="5" name="กลุ่ม 4">
              <a:extLst>
                <a:ext uri="{FF2B5EF4-FFF2-40B4-BE49-F238E27FC236}">
                  <a16:creationId xmlns:a16="http://schemas.microsoft.com/office/drawing/2014/main" id="{1BA6D3A7-3354-4745-A0D4-C232CEA94AD6}"/>
                </a:ext>
              </a:extLst>
            </p:cNvPr>
            <p:cNvGrpSpPr/>
            <p:nvPr/>
          </p:nvGrpSpPr>
          <p:grpSpPr>
            <a:xfrm>
              <a:off x="4023374" y="157350"/>
              <a:ext cx="6538944" cy="5517363"/>
              <a:chOff x="4023374" y="157350"/>
              <a:chExt cx="6538944" cy="5517363"/>
            </a:xfrm>
          </p:grpSpPr>
          <p:sp>
            <p:nvSpPr>
              <p:cNvPr id="6" name="วงรี 5">
                <a:extLst>
                  <a:ext uri="{FF2B5EF4-FFF2-40B4-BE49-F238E27FC236}">
                    <a16:creationId xmlns:a16="http://schemas.microsoft.com/office/drawing/2014/main" id="{7CE8F013-8902-49ED-B0B3-B45C88DEF0C5}"/>
                  </a:ext>
                </a:extLst>
              </p:cNvPr>
              <p:cNvSpPr/>
              <p:nvPr/>
            </p:nvSpPr>
            <p:spPr>
              <a:xfrm>
                <a:off x="4023374" y="157350"/>
                <a:ext cx="4287078" cy="4306021"/>
              </a:xfrm>
              <a:prstGeom prst="ellipse">
                <a:avLst/>
              </a:prstGeom>
              <a:noFill/>
              <a:ln w="57150">
                <a:solidFill>
                  <a:srgbClr val="C00000"/>
                </a:solidFill>
              </a:ln>
              <a:effectLst>
                <a:glow>
                  <a:schemeClr val="accent1">
                    <a:alpha val="0"/>
                  </a:schemeClr>
                </a:glo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th-TH" sz="2000">
                  <a:latin typeface="TH Sarabun New" panose="020B0500040200020003" pitchFamily="34" charset="-34"/>
                  <a:cs typeface="TH Sarabun New" panose="020B0500040200020003" pitchFamily="34" charset="-34"/>
                </a:endParaRPr>
              </a:p>
            </p:txBody>
          </p:sp>
          <p:sp>
            <p:nvSpPr>
              <p:cNvPr id="7" name="วงรี 6">
                <a:extLst>
                  <a:ext uri="{FF2B5EF4-FFF2-40B4-BE49-F238E27FC236}">
                    <a16:creationId xmlns:a16="http://schemas.microsoft.com/office/drawing/2014/main" id="{78BC6898-F71E-4E6A-9E06-343911742711}"/>
                  </a:ext>
                </a:extLst>
              </p:cNvPr>
              <p:cNvSpPr/>
              <p:nvPr/>
            </p:nvSpPr>
            <p:spPr>
              <a:xfrm>
                <a:off x="6275240" y="160637"/>
                <a:ext cx="4287078" cy="4306021"/>
              </a:xfrm>
              <a:prstGeom prst="ellipse">
                <a:avLst/>
              </a:prstGeom>
              <a:noFill/>
              <a:ln w="57150">
                <a:solidFill>
                  <a:schemeClr val="accent1"/>
                </a:solidFill>
              </a:ln>
              <a:effectLst>
                <a:glow>
                  <a:schemeClr val="accent1">
                    <a:alpha val="0"/>
                  </a:schemeClr>
                </a:glo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th-TH" sz="2000">
                  <a:latin typeface="TH Sarabun New" panose="020B0500040200020003" pitchFamily="34" charset="-34"/>
                  <a:cs typeface="TH Sarabun New" panose="020B0500040200020003" pitchFamily="34" charset="-34"/>
                </a:endParaRPr>
              </a:p>
            </p:txBody>
          </p:sp>
          <p:sp>
            <p:nvSpPr>
              <p:cNvPr id="8" name="กล่องข้อความ 7">
                <a:extLst>
                  <a:ext uri="{FF2B5EF4-FFF2-40B4-BE49-F238E27FC236}">
                    <a16:creationId xmlns:a16="http://schemas.microsoft.com/office/drawing/2014/main" id="{C786A808-AA1E-4682-A4D5-C4E8C0EE1143}"/>
                  </a:ext>
                </a:extLst>
              </p:cNvPr>
              <p:cNvSpPr txBox="1"/>
              <p:nvPr/>
            </p:nvSpPr>
            <p:spPr>
              <a:xfrm>
                <a:off x="4169881" y="1789511"/>
                <a:ext cx="1997031" cy="503086"/>
              </a:xfrm>
              <a:prstGeom prst="rect">
                <a:avLst/>
              </a:prstGeom>
              <a:noFill/>
            </p:spPr>
            <p:txBody>
              <a:bodyPr wrap="square" rtlCol="0">
                <a:spAutoFit/>
              </a:bodyPr>
              <a:lstStyle/>
              <a:p>
                <a:r>
                  <a:rPr lang="en-US" sz="2000" b="1" dirty="0">
                    <a:latin typeface="TH Sarabun New" panose="020B0500040200020003" pitchFamily="34" charset="-34"/>
                    <a:cs typeface="TH Sarabun New" panose="020B0500040200020003" pitchFamily="34" charset="-34"/>
                  </a:rPr>
                  <a:t>Economic</a:t>
                </a:r>
                <a:endParaRPr lang="th-TH" sz="2000" b="1" dirty="0">
                  <a:latin typeface="TH Sarabun New" panose="020B0500040200020003" pitchFamily="34" charset="-34"/>
                  <a:cs typeface="TH Sarabun New" panose="020B0500040200020003" pitchFamily="34" charset="-34"/>
                </a:endParaRPr>
              </a:p>
            </p:txBody>
          </p:sp>
          <p:sp>
            <p:nvSpPr>
              <p:cNvPr id="9" name="กล่องข้อความ 8">
                <a:extLst>
                  <a:ext uri="{FF2B5EF4-FFF2-40B4-BE49-F238E27FC236}">
                    <a16:creationId xmlns:a16="http://schemas.microsoft.com/office/drawing/2014/main" id="{3CF529B7-6C0D-4C21-A4A8-83449538313B}"/>
                  </a:ext>
                </a:extLst>
              </p:cNvPr>
              <p:cNvSpPr txBox="1"/>
              <p:nvPr/>
            </p:nvSpPr>
            <p:spPr>
              <a:xfrm>
                <a:off x="8418780" y="1789511"/>
                <a:ext cx="1997031" cy="503086"/>
              </a:xfrm>
              <a:prstGeom prst="rect">
                <a:avLst/>
              </a:prstGeom>
              <a:noFill/>
            </p:spPr>
            <p:txBody>
              <a:bodyPr wrap="square" rtlCol="0">
                <a:spAutoFit/>
              </a:bodyPr>
              <a:lstStyle/>
              <a:p>
                <a:pPr algn="r"/>
                <a:r>
                  <a:rPr lang="en-US" sz="2000" b="1" dirty="0">
                    <a:latin typeface="TH Sarabun New" panose="020B0500040200020003" pitchFamily="34" charset="-34"/>
                    <a:cs typeface="TH Sarabun New" panose="020B0500040200020003" pitchFamily="34" charset="-34"/>
                  </a:rPr>
                  <a:t>Social</a:t>
                </a:r>
                <a:endParaRPr lang="th-TH" sz="2000" b="1" dirty="0">
                  <a:latin typeface="TH Sarabun New" panose="020B0500040200020003" pitchFamily="34" charset="-34"/>
                  <a:cs typeface="TH Sarabun New" panose="020B0500040200020003" pitchFamily="34" charset="-34"/>
                </a:endParaRPr>
              </a:p>
            </p:txBody>
          </p:sp>
          <p:sp>
            <p:nvSpPr>
              <p:cNvPr id="10" name="กล่องข้อความ 9">
                <a:extLst>
                  <a:ext uri="{FF2B5EF4-FFF2-40B4-BE49-F238E27FC236}">
                    <a16:creationId xmlns:a16="http://schemas.microsoft.com/office/drawing/2014/main" id="{ABCAAF06-E8D9-4DF5-9CB4-D925BDCE4916}"/>
                  </a:ext>
                </a:extLst>
              </p:cNvPr>
              <p:cNvSpPr txBox="1"/>
              <p:nvPr/>
            </p:nvSpPr>
            <p:spPr>
              <a:xfrm>
                <a:off x="6357733" y="5171627"/>
                <a:ext cx="1858404" cy="503086"/>
              </a:xfrm>
              <a:prstGeom prst="rect">
                <a:avLst/>
              </a:prstGeom>
              <a:noFill/>
            </p:spPr>
            <p:txBody>
              <a:bodyPr wrap="square" rtlCol="0">
                <a:spAutoFit/>
              </a:bodyPr>
              <a:lstStyle/>
              <a:p>
                <a:pPr algn="ctr"/>
                <a:r>
                  <a:rPr lang="en-US" sz="2000" b="1" dirty="0">
                    <a:latin typeface="TH Sarabun New" panose="020B0500040200020003" pitchFamily="34" charset="-34"/>
                    <a:cs typeface="TH Sarabun New" panose="020B0500040200020003" pitchFamily="34" charset="-34"/>
                  </a:rPr>
                  <a:t>Environment</a:t>
                </a:r>
                <a:endParaRPr lang="th-TH" sz="2000" b="1" dirty="0">
                  <a:latin typeface="TH Sarabun New" panose="020B0500040200020003" pitchFamily="34" charset="-34"/>
                  <a:cs typeface="TH Sarabun New" panose="020B0500040200020003" pitchFamily="34" charset="-34"/>
                </a:endParaRPr>
              </a:p>
            </p:txBody>
          </p:sp>
          <p:sp>
            <p:nvSpPr>
              <p:cNvPr id="11" name="กล่องข้อความ 10">
                <a:extLst>
                  <a:ext uri="{FF2B5EF4-FFF2-40B4-BE49-F238E27FC236}">
                    <a16:creationId xmlns:a16="http://schemas.microsoft.com/office/drawing/2014/main" id="{A7796D97-BEAC-4C1D-9679-D1F779E13CB5}"/>
                  </a:ext>
                </a:extLst>
              </p:cNvPr>
              <p:cNvSpPr txBox="1"/>
              <p:nvPr/>
            </p:nvSpPr>
            <p:spPr>
              <a:xfrm>
                <a:off x="6450004" y="2389281"/>
                <a:ext cx="1673860" cy="890075"/>
              </a:xfrm>
              <a:prstGeom prst="rect">
                <a:avLst/>
              </a:prstGeom>
              <a:noFill/>
            </p:spPr>
            <p:txBody>
              <a:bodyPr wrap="square">
                <a:spAutoFit/>
              </a:bodyPr>
              <a:lstStyle/>
              <a:p>
                <a:pPr algn="ctr"/>
                <a:r>
                  <a:rPr lang="en-US" sz="2000" b="1" dirty="0">
                    <a:latin typeface="TH Sarabun New" panose="020B0500040200020003" pitchFamily="34" charset="-34"/>
                    <a:cs typeface="TH Sarabun New" panose="020B0500040200020003" pitchFamily="34" charset="-34"/>
                  </a:rPr>
                  <a:t>Sustainable </a:t>
                </a:r>
              </a:p>
              <a:p>
                <a:pPr algn="ctr"/>
                <a:r>
                  <a:rPr lang="en-US" sz="2000" b="1" dirty="0">
                    <a:latin typeface="TH Sarabun New" panose="020B0500040200020003" pitchFamily="34" charset="-34"/>
                    <a:cs typeface="TH Sarabun New" panose="020B0500040200020003" pitchFamily="34" charset="-34"/>
                  </a:rPr>
                  <a:t>Development </a:t>
                </a:r>
                <a:endParaRPr lang="th-TH" sz="2000" dirty="0">
                  <a:latin typeface="TH Sarabun New" panose="020B0500040200020003" pitchFamily="34" charset="-34"/>
                  <a:cs typeface="TH Sarabun New" panose="020B0500040200020003" pitchFamily="34" charset="-34"/>
                </a:endParaRPr>
              </a:p>
            </p:txBody>
          </p:sp>
        </p:grpSp>
      </p:grpSp>
      <p:sp>
        <p:nvSpPr>
          <p:cNvPr id="12" name="ตัวแทนหมายเลขสไลด์ 11">
            <a:extLst>
              <a:ext uri="{FF2B5EF4-FFF2-40B4-BE49-F238E27FC236}">
                <a16:creationId xmlns:a16="http://schemas.microsoft.com/office/drawing/2014/main" id="{915D6E50-7349-4C9E-9AD3-132CDC1A5C78}"/>
              </a:ext>
            </a:extLst>
          </p:cNvPr>
          <p:cNvSpPr>
            <a:spLocks noGrp="1"/>
          </p:cNvSpPr>
          <p:nvPr>
            <p:ph type="sldNum" sz="quarter" idx="12"/>
          </p:nvPr>
        </p:nvSpPr>
        <p:spPr/>
        <p:txBody>
          <a:bodyPr/>
          <a:lstStyle/>
          <a:p>
            <a:fld id="{F8500552-60FA-40E4-80D1-C6D8D5E3F318}" type="slidenum">
              <a:rPr lang="th-TH" smtClean="0"/>
              <a:t>6</a:t>
            </a:fld>
            <a:endParaRPr lang="th-TH"/>
          </a:p>
        </p:txBody>
      </p:sp>
    </p:spTree>
    <p:extLst>
      <p:ext uri="{BB962C8B-B14F-4D97-AF65-F5344CB8AC3E}">
        <p14:creationId xmlns:p14="http://schemas.microsoft.com/office/powerpoint/2010/main" val="11517074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กล่องข้อความ 2">
            <a:extLst>
              <a:ext uri="{FF2B5EF4-FFF2-40B4-BE49-F238E27FC236}">
                <a16:creationId xmlns:a16="http://schemas.microsoft.com/office/drawing/2014/main" id="{0BDDBD6E-84BF-4F17-96A7-C8715D8A3FF1}"/>
              </a:ext>
            </a:extLst>
          </p:cNvPr>
          <p:cNvSpPr txBox="1"/>
          <p:nvPr/>
        </p:nvSpPr>
        <p:spPr>
          <a:xfrm>
            <a:off x="412955" y="3277570"/>
            <a:ext cx="10933471" cy="1015663"/>
          </a:xfrm>
          <a:prstGeom prst="rect">
            <a:avLst/>
          </a:prstGeom>
          <a:noFill/>
        </p:spPr>
        <p:txBody>
          <a:bodyPr wrap="square">
            <a:spAutoFit/>
          </a:bodyPr>
          <a:lstStyle/>
          <a:p>
            <a:r>
              <a:rPr lang="en-US" sz="6000" dirty="0">
                <a:latin typeface="Browallia New" panose="020B0604020202020204" pitchFamily="34" charset="-34"/>
                <a:cs typeface="Browallia New" panose="020B0604020202020204" pitchFamily="34" charset="-34"/>
              </a:rPr>
              <a:t>Sustainable development goals (SDGs) </a:t>
            </a:r>
            <a:endParaRPr lang="th-TH" sz="6000" dirty="0"/>
          </a:p>
        </p:txBody>
      </p:sp>
      <p:sp>
        <p:nvSpPr>
          <p:cNvPr id="2" name="ตัวแทนหมายเลขสไลด์ 1">
            <a:extLst>
              <a:ext uri="{FF2B5EF4-FFF2-40B4-BE49-F238E27FC236}">
                <a16:creationId xmlns:a16="http://schemas.microsoft.com/office/drawing/2014/main" id="{247B591E-FE27-4EC8-9880-6FA523CFAC86}"/>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7</a:t>
            </a:fld>
            <a:endParaRPr lang="en-US"/>
          </a:p>
        </p:txBody>
      </p:sp>
    </p:spTree>
    <p:extLst>
      <p:ext uri="{BB962C8B-B14F-4D97-AF65-F5344CB8AC3E}">
        <p14:creationId xmlns:p14="http://schemas.microsoft.com/office/powerpoint/2010/main" val="24250260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8F1CE20B-9B7C-4F93-8856-4EC5C6E5CD7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685800"/>
            <a:ext cx="9753600" cy="5486400"/>
          </a:xfrm>
          <a:prstGeom prst="rect">
            <a:avLst/>
          </a:prstGeom>
          <a:noFill/>
          <a:extLst>
            <a:ext uri="{909E8E84-426E-40DD-AFC4-6F175D3DCCD1}">
              <a14:hiddenFill xmlns:a14="http://schemas.microsoft.com/office/drawing/2010/main">
                <a:solidFill>
                  <a:srgbClr val="FFFFFF"/>
                </a:solidFill>
              </a14:hiddenFill>
            </a:ext>
          </a:extLst>
        </p:spPr>
      </p:pic>
      <p:sp>
        <p:nvSpPr>
          <p:cNvPr id="2" name="ตัวแทนหมายเลขสไลด์ 1">
            <a:extLst>
              <a:ext uri="{FF2B5EF4-FFF2-40B4-BE49-F238E27FC236}">
                <a16:creationId xmlns:a16="http://schemas.microsoft.com/office/drawing/2014/main" id="{26AC0C0C-E8E7-4969-9896-A550F3F4656D}"/>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8</a:t>
            </a:fld>
            <a:endParaRPr lang="en-US"/>
          </a:p>
        </p:txBody>
      </p:sp>
    </p:spTree>
    <p:extLst>
      <p:ext uri="{BB962C8B-B14F-4D97-AF65-F5344CB8AC3E}">
        <p14:creationId xmlns:p14="http://schemas.microsoft.com/office/powerpoint/2010/main" val="23811945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a:extLst>
              <a:ext uri="{FF2B5EF4-FFF2-40B4-BE49-F238E27FC236}">
                <a16:creationId xmlns:a16="http://schemas.microsoft.com/office/drawing/2014/main" id="{7B77E680-25D7-4449-8530-55350F1FA675}"/>
              </a:ext>
            </a:extLst>
          </p:cNvPr>
          <p:cNvSpPr>
            <a:spLocks noGrp="1"/>
          </p:cNvSpPr>
          <p:nvPr>
            <p:ph type="title"/>
          </p:nvPr>
        </p:nvSpPr>
        <p:spPr>
          <a:xfrm>
            <a:off x="723695" y="2261419"/>
            <a:ext cx="10515600" cy="1688841"/>
          </a:xfrm>
        </p:spPr>
        <p:txBody>
          <a:bodyPr>
            <a:normAutofit fontScale="90000"/>
          </a:bodyPr>
          <a:lstStyle/>
          <a:p>
            <a:r>
              <a:rPr lang="en-US" dirty="0">
                <a:latin typeface="Browallia New" panose="020B0604020202020204" pitchFamily="34" charset="-34"/>
                <a:cs typeface="Browallia New" panose="020B0604020202020204" pitchFamily="34" charset="-34"/>
              </a:rPr>
              <a:t>Sustainable development goals: a bibliometric analysis of literature reviews</a:t>
            </a:r>
            <a:endParaRPr lang="th-TH" dirty="0">
              <a:latin typeface="Browallia New" panose="020B0604020202020204" pitchFamily="34" charset="-34"/>
              <a:cs typeface="Browallia New" panose="020B0604020202020204" pitchFamily="34" charset="-34"/>
            </a:endParaRPr>
          </a:p>
        </p:txBody>
      </p:sp>
      <p:sp>
        <p:nvSpPr>
          <p:cNvPr id="3" name="ตัวแทนข้อความ 2">
            <a:extLst>
              <a:ext uri="{FF2B5EF4-FFF2-40B4-BE49-F238E27FC236}">
                <a16:creationId xmlns:a16="http://schemas.microsoft.com/office/drawing/2014/main" id="{32CDD2E1-5E03-420E-9A70-7F727D53E581}"/>
              </a:ext>
            </a:extLst>
          </p:cNvPr>
          <p:cNvSpPr>
            <a:spLocks noGrp="1"/>
          </p:cNvSpPr>
          <p:nvPr>
            <p:ph type="body" idx="1"/>
          </p:nvPr>
        </p:nvSpPr>
        <p:spPr>
          <a:xfrm>
            <a:off x="730045" y="3950261"/>
            <a:ext cx="10515600" cy="578498"/>
          </a:xfrm>
        </p:spPr>
        <p:txBody>
          <a:bodyPr>
            <a:normAutofit fontScale="92500" lnSpcReduction="20000"/>
          </a:bodyPr>
          <a:lstStyle/>
          <a:p>
            <a:r>
              <a:rPr lang="en-US" sz="1600" dirty="0">
                <a:solidFill>
                  <a:schemeClr val="tx1"/>
                </a:solidFill>
                <a:latin typeface="Browallia New" panose="020B0604020202020204" pitchFamily="34" charset="-34"/>
                <a:cs typeface="Browallia New" panose="020B0604020202020204" pitchFamily="34" charset="-34"/>
              </a:rPr>
              <a:t>Yamaguchi, N. U., Bernardino, E. G., Ferreira, M. E. C., de Lima, B. P., </a:t>
            </a:r>
            <a:r>
              <a:rPr lang="en-US" sz="1600" dirty="0" err="1">
                <a:solidFill>
                  <a:schemeClr val="tx1"/>
                </a:solidFill>
                <a:latin typeface="Browallia New" panose="020B0604020202020204" pitchFamily="34" charset="-34"/>
                <a:cs typeface="Browallia New" panose="020B0604020202020204" pitchFamily="34" charset="-34"/>
              </a:rPr>
              <a:t>Pascotini</a:t>
            </a:r>
            <a:r>
              <a:rPr lang="en-US" sz="1600" dirty="0">
                <a:solidFill>
                  <a:schemeClr val="tx1"/>
                </a:solidFill>
                <a:latin typeface="Browallia New" panose="020B0604020202020204" pitchFamily="34" charset="-34"/>
                <a:cs typeface="Browallia New" panose="020B0604020202020204" pitchFamily="34" charset="-34"/>
              </a:rPr>
              <a:t>, M. R., &amp; Yamaguchi, M. U. (2023). Sustainable development goals: a bibliometric analysis of literature reviews. </a:t>
            </a:r>
            <a:r>
              <a:rPr lang="en-US" sz="1600" i="1" dirty="0">
                <a:solidFill>
                  <a:schemeClr val="tx1"/>
                </a:solidFill>
                <a:latin typeface="Browallia New" panose="020B0604020202020204" pitchFamily="34" charset="-34"/>
                <a:cs typeface="Browallia New" panose="020B0604020202020204" pitchFamily="34" charset="-34"/>
              </a:rPr>
              <a:t>Environmental Science and Pollution Research, 30</a:t>
            </a:r>
            <a:r>
              <a:rPr lang="en-US" sz="1600" dirty="0">
                <a:solidFill>
                  <a:schemeClr val="tx1"/>
                </a:solidFill>
                <a:latin typeface="Browallia New" panose="020B0604020202020204" pitchFamily="34" charset="-34"/>
                <a:cs typeface="Browallia New" panose="020B0604020202020204" pitchFamily="34" charset="-34"/>
              </a:rPr>
              <a:t>(3), 5502-5515.</a:t>
            </a:r>
            <a:endParaRPr lang="th-TH" sz="1600" dirty="0">
              <a:solidFill>
                <a:schemeClr val="tx1"/>
              </a:solidFill>
              <a:latin typeface="Browallia New" panose="020B0604020202020204" pitchFamily="34" charset="-34"/>
              <a:cs typeface="Browallia New" panose="020B0604020202020204" pitchFamily="34" charset="-34"/>
            </a:endParaRPr>
          </a:p>
        </p:txBody>
      </p:sp>
      <p:sp>
        <p:nvSpPr>
          <p:cNvPr id="4" name="ตัวแทนหมายเลขสไลด์ 3">
            <a:extLst>
              <a:ext uri="{FF2B5EF4-FFF2-40B4-BE49-F238E27FC236}">
                <a16:creationId xmlns:a16="http://schemas.microsoft.com/office/drawing/2014/main" id="{46170D8A-AB43-4D41-9BCB-56E2A390F78D}"/>
              </a:ext>
            </a:extLst>
          </p:cNvPr>
          <p:cNvSpPr>
            <a:spLocks noGrp="1"/>
          </p:cNvSpPr>
          <p:nvPr>
            <p:ph type="sldNum" sz="quarter" idx="12"/>
          </p:nvPr>
        </p:nvSpPr>
        <p:spPr/>
        <p:txBody>
          <a:bodyPr/>
          <a:lstStyle/>
          <a:p>
            <a:fld id="{F8500552-60FA-40E4-80D1-C6D8D5E3F318}" type="slidenum">
              <a:rPr lang="th-TH" smtClean="0"/>
              <a:t>9</a:t>
            </a:fld>
            <a:endParaRPr lang="th-TH"/>
          </a:p>
        </p:txBody>
      </p:sp>
    </p:spTree>
    <p:extLst>
      <p:ext uri="{BB962C8B-B14F-4D97-AF65-F5344CB8AC3E}">
        <p14:creationId xmlns:p14="http://schemas.microsoft.com/office/powerpoint/2010/main" val="6930226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ตัวแทนหมายเลขสไลด์ 1">
            <a:extLst>
              <a:ext uri="{FF2B5EF4-FFF2-40B4-BE49-F238E27FC236}">
                <a16:creationId xmlns:a16="http://schemas.microsoft.com/office/drawing/2014/main" id="{91F32855-46DD-4610-8FE8-D9902A8E3B41}"/>
              </a:ext>
            </a:extLst>
          </p:cNvPr>
          <p:cNvSpPr>
            <a:spLocks noGrp="1"/>
          </p:cNvSpPr>
          <p:nvPr>
            <p:ph type="sldNum" sz="quarter" idx="12"/>
          </p:nvPr>
        </p:nvSpPr>
        <p:spPr/>
        <p:txBody>
          <a:bodyPr/>
          <a:lstStyle/>
          <a:p>
            <a:fld id="{F8500552-60FA-40E4-80D1-C6D8D5E3F318}" type="slidenum">
              <a:rPr lang="th-TH" smtClean="0"/>
              <a:t>10</a:t>
            </a:fld>
            <a:endParaRPr lang="th-TH"/>
          </a:p>
        </p:txBody>
      </p:sp>
      <p:sp>
        <p:nvSpPr>
          <p:cNvPr id="4" name="กล่องข้อความ 3">
            <a:extLst>
              <a:ext uri="{FF2B5EF4-FFF2-40B4-BE49-F238E27FC236}">
                <a16:creationId xmlns:a16="http://schemas.microsoft.com/office/drawing/2014/main" id="{6C2A7FC3-8769-48CC-BEE2-D65963A38B4B}"/>
              </a:ext>
            </a:extLst>
          </p:cNvPr>
          <p:cNvSpPr txBox="1"/>
          <p:nvPr/>
        </p:nvSpPr>
        <p:spPr>
          <a:xfrm>
            <a:off x="184281" y="6500202"/>
            <a:ext cx="6097554" cy="338554"/>
          </a:xfrm>
          <a:prstGeom prst="rect">
            <a:avLst/>
          </a:prstGeom>
          <a:noFill/>
        </p:spPr>
        <p:txBody>
          <a:bodyPr wrap="square">
            <a:spAutoFit/>
          </a:bodyPr>
          <a:lstStyle/>
          <a:p>
            <a:r>
              <a:rPr lang="en-US" sz="1600" dirty="0">
                <a:effectLst/>
                <a:latin typeface="Browallia New" panose="020B0604020202020204" pitchFamily="34" charset="-34"/>
                <a:ea typeface="Calibri" panose="020F0502020204030204" pitchFamily="34" charset="0"/>
                <a:cs typeface="Browallia New" panose="020B0604020202020204" pitchFamily="34" charset="-34"/>
              </a:rPr>
              <a:t>Source: Yamaguchi et al., 2023. </a:t>
            </a:r>
            <a:endParaRPr lang="th-TH" sz="1600" dirty="0"/>
          </a:p>
        </p:txBody>
      </p:sp>
      <p:pic>
        <p:nvPicPr>
          <p:cNvPr id="6" name="รูปภาพ 5">
            <a:extLst>
              <a:ext uri="{FF2B5EF4-FFF2-40B4-BE49-F238E27FC236}">
                <a16:creationId xmlns:a16="http://schemas.microsoft.com/office/drawing/2014/main" id="{9A506242-4BA0-4F9D-972D-ED3B2BA096B2}"/>
              </a:ext>
            </a:extLst>
          </p:cNvPr>
          <p:cNvPicPr>
            <a:picLocks noChangeAspect="1"/>
          </p:cNvPicPr>
          <p:nvPr/>
        </p:nvPicPr>
        <p:blipFill>
          <a:blip r:embed="rId2"/>
          <a:stretch>
            <a:fillRect/>
          </a:stretch>
        </p:blipFill>
        <p:spPr>
          <a:xfrm>
            <a:off x="184281" y="338633"/>
            <a:ext cx="10424726" cy="6059344"/>
          </a:xfrm>
          <a:prstGeom prst="rect">
            <a:avLst/>
          </a:prstGeom>
        </p:spPr>
      </p:pic>
      <p:sp>
        <p:nvSpPr>
          <p:cNvPr id="7" name="กล่องข้อความ 6">
            <a:extLst>
              <a:ext uri="{FF2B5EF4-FFF2-40B4-BE49-F238E27FC236}">
                <a16:creationId xmlns:a16="http://schemas.microsoft.com/office/drawing/2014/main" id="{A29C3830-5A4B-455E-8F34-CC8D7358CBA3}"/>
              </a:ext>
            </a:extLst>
          </p:cNvPr>
          <p:cNvSpPr txBox="1"/>
          <p:nvPr/>
        </p:nvSpPr>
        <p:spPr>
          <a:xfrm>
            <a:off x="9733710" y="602387"/>
            <a:ext cx="2342835" cy="461665"/>
          </a:xfrm>
          <a:prstGeom prst="rect">
            <a:avLst/>
          </a:prstGeom>
          <a:noFill/>
          <a:ln>
            <a:solidFill>
              <a:schemeClr val="accent2">
                <a:lumMod val="75000"/>
              </a:schemeClr>
            </a:solidFill>
          </a:ln>
        </p:spPr>
        <p:txBody>
          <a:bodyPr wrap="square">
            <a:spAutoFit/>
          </a:bodyPr>
          <a:lstStyle/>
          <a:p>
            <a:r>
              <a:rPr lang="en-US" sz="2400" dirty="0">
                <a:latin typeface="Browallia New" panose="020B0604020202020204" pitchFamily="34" charset="-34"/>
                <a:cs typeface="Browallia New" panose="020B0604020202020204" pitchFamily="34" charset="-34"/>
              </a:rPr>
              <a:t>total of 312 publications</a:t>
            </a:r>
            <a:endParaRPr lang="th-TH" sz="2400" dirty="0">
              <a:latin typeface="Browallia New" panose="020B0604020202020204" pitchFamily="34" charset="-34"/>
              <a:cs typeface="Browallia New" panose="020B0604020202020204" pitchFamily="34" charset="-34"/>
            </a:endParaRPr>
          </a:p>
        </p:txBody>
      </p:sp>
      <p:sp>
        <p:nvSpPr>
          <p:cNvPr id="8" name="กล่องข้อความ 7">
            <a:extLst>
              <a:ext uri="{FF2B5EF4-FFF2-40B4-BE49-F238E27FC236}">
                <a16:creationId xmlns:a16="http://schemas.microsoft.com/office/drawing/2014/main" id="{0F896E51-5293-4D41-A2F8-01208A5619B0}"/>
              </a:ext>
            </a:extLst>
          </p:cNvPr>
          <p:cNvSpPr txBox="1"/>
          <p:nvPr/>
        </p:nvSpPr>
        <p:spPr>
          <a:xfrm>
            <a:off x="184281" y="2537573"/>
            <a:ext cx="2708209" cy="523220"/>
          </a:xfrm>
          <a:prstGeom prst="rect">
            <a:avLst/>
          </a:prstGeom>
          <a:noFill/>
        </p:spPr>
        <p:txBody>
          <a:bodyPr wrap="square">
            <a:spAutoFit/>
          </a:bodyPr>
          <a:lstStyle/>
          <a:p>
            <a:r>
              <a:rPr lang="en-US" dirty="0">
                <a:latin typeface="Browallia New" panose="020B0604020202020204" pitchFamily="34" charset="-34"/>
                <a:cs typeface="Browallia New" panose="020B0604020202020204" pitchFamily="34" charset="-34"/>
              </a:rPr>
              <a:t>Research areas</a:t>
            </a:r>
            <a:endParaRPr lang="th-TH" dirty="0">
              <a:latin typeface="Browallia New" panose="020B0604020202020204" pitchFamily="34" charset="-34"/>
              <a:cs typeface="Browallia New" panose="020B0604020202020204" pitchFamily="34" charset="-34"/>
            </a:endParaRPr>
          </a:p>
        </p:txBody>
      </p:sp>
    </p:spTree>
    <p:extLst>
      <p:ext uri="{BB962C8B-B14F-4D97-AF65-F5344CB8AC3E}">
        <p14:creationId xmlns:p14="http://schemas.microsoft.com/office/powerpoint/2010/main" val="38935879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ตัวแทนหมายเลขสไลด์ 1">
            <a:extLst>
              <a:ext uri="{FF2B5EF4-FFF2-40B4-BE49-F238E27FC236}">
                <a16:creationId xmlns:a16="http://schemas.microsoft.com/office/drawing/2014/main" id="{73A32753-F78C-407D-86FB-FAA9D7D89917}"/>
              </a:ext>
            </a:extLst>
          </p:cNvPr>
          <p:cNvSpPr>
            <a:spLocks noGrp="1"/>
          </p:cNvSpPr>
          <p:nvPr>
            <p:ph type="sldNum" sz="quarter" idx="12"/>
          </p:nvPr>
        </p:nvSpPr>
        <p:spPr/>
        <p:txBody>
          <a:bodyPr/>
          <a:lstStyle/>
          <a:p>
            <a:fld id="{F8500552-60FA-40E4-80D1-C6D8D5E3F318}" type="slidenum">
              <a:rPr lang="th-TH" smtClean="0"/>
              <a:t>11</a:t>
            </a:fld>
            <a:endParaRPr lang="th-TH"/>
          </a:p>
        </p:txBody>
      </p:sp>
      <p:pic>
        <p:nvPicPr>
          <p:cNvPr id="4" name="รูปภาพ 3">
            <a:extLst>
              <a:ext uri="{FF2B5EF4-FFF2-40B4-BE49-F238E27FC236}">
                <a16:creationId xmlns:a16="http://schemas.microsoft.com/office/drawing/2014/main" id="{06377951-826C-4A02-8F9C-0CF00F6F788A}"/>
              </a:ext>
            </a:extLst>
          </p:cNvPr>
          <p:cNvPicPr>
            <a:picLocks noChangeAspect="1"/>
          </p:cNvPicPr>
          <p:nvPr/>
        </p:nvPicPr>
        <p:blipFill>
          <a:blip r:embed="rId2"/>
          <a:stretch>
            <a:fillRect/>
          </a:stretch>
        </p:blipFill>
        <p:spPr>
          <a:xfrm>
            <a:off x="341578" y="971793"/>
            <a:ext cx="11332573" cy="4914414"/>
          </a:xfrm>
          <a:prstGeom prst="rect">
            <a:avLst/>
          </a:prstGeom>
        </p:spPr>
      </p:pic>
      <p:sp>
        <p:nvSpPr>
          <p:cNvPr id="5" name="กล่องข้อความ 4">
            <a:extLst>
              <a:ext uri="{FF2B5EF4-FFF2-40B4-BE49-F238E27FC236}">
                <a16:creationId xmlns:a16="http://schemas.microsoft.com/office/drawing/2014/main" id="{ECDF8A71-77D9-4CFE-9BA6-639C0A78C5DA}"/>
              </a:ext>
            </a:extLst>
          </p:cNvPr>
          <p:cNvSpPr txBox="1"/>
          <p:nvPr/>
        </p:nvSpPr>
        <p:spPr>
          <a:xfrm>
            <a:off x="184281" y="6500202"/>
            <a:ext cx="6097554" cy="338554"/>
          </a:xfrm>
          <a:prstGeom prst="rect">
            <a:avLst/>
          </a:prstGeom>
          <a:noFill/>
        </p:spPr>
        <p:txBody>
          <a:bodyPr wrap="square">
            <a:spAutoFit/>
          </a:bodyPr>
          <a:lstStyle/>
          <a:p>
            <a:r>
              <a:rPr lang="en-US" sz="1600" dirty="0">
                <a:effectLst/>
                <a:latin typeface="Browallia New" panose="020B0604020202020204" pitchFamily="34" charset="-34"/>
                <a:ea typeface="Calibri" panose="020F0502020204030204" pitchFamily="34" charset="0"/>
                <a:cs typeface="Browallia New" panose="020B0604020202020204" pitchFamily="34" charset="-34"/>
              </a:rPr>
              <a:t>Source: Yamaguchi et al., 2023. </a:t>
            </a:r>
            <a:endParaRPr lang="th-TH" sz="1600" dirty="0"/>
          </a:p>
        </p:txBody>
      </p:sp>
    </p:spTree>
    <p:extLst>
      <p:ext uri="{BB962C8B-B14F-4D97-AF65-F5344CB8AC3E}">
        <p14:creationId xmlns:p14="http://schemas.microsoft.com/office/powerpoint/2010/main" val="28398520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ตัวแทนหมายเลขสไลด์ 1">
            <a:extLst>
              <a:ext uri="{FF2B5EF4-FFF2-40B4-BE49-F238E27FC236}">
                <a16:creationId xmlns:a16="http://schemas.microsoft.com/office/drawing/2014/main" id="{B13E525B-5A58-4865-8539-6E98C4752C21}"/>
              </a:ext>
            </a:extLst>
          </p:cNvPr>
          <p:cNvSpPr>
            <a:spLocks noGrp="1"/>
          </p:cNvSpPr>
          <p:nvPr>
            <p:ph type="sldNum" sz="quarter" idx="12"/>
          </p:nvPr>
        </p:nvSpPr>
        <p:spPr/>
        <p:txBody>
          <a:bodyPr/>
          <a:lstStyle/>
          <a:p>
            <a:fld id="{F8500552-60FA-40E4-80D1-C6D8D5E3F318}" type="slidenum">
              <a:rPr lang="th-TH" smtClean="0"/>
              <a:t>12</a:t>
            </a:fld>
            <a:endParaRPr lang="th-TH"/>
          </a:p>
        </p:txBody>
      </p:sp>
      <p:pic>
        <p:nvPicPr>
          <p:cNvPr id="4" name="รูปภาพ 3">
            <a:extLst>
              <a:ext uri="{FF2B5EF4-FFF2-40B4-BE49-F238E27FC236}">
                <a16:creationId xmlns:a16="http://schemas.microsoft.com/office/drawing/2014/main" id="{FCD8C328-C6CB-4020-AF4E-DD51121F878E}"/>
              </a:ext>
            </a:extLst>
          </p:cNvPr>
          <p:cNvPicPr>
            <a:picLocks noChangeAspect="1"/>
          </p:cNvPicPr>
          <p:nvPr/>
        </p:nvPicPr>
        <p:blipFill>
          <a:blip r:embed="rId2"/>
          <a:stretch>
            <a:fillRect/>
          </a:stretch>
        </p:blipFill>
        <p:spPr>
          <a:xfrm>
            <a:off x="400262" y="1105045"/>
            <a:ext cx="11391475" cy="4647909"/>
          </a:xfrm>
          <a:prstGeom prst="rect">
            <a:avLst/>
          </a:prstGeom>
        </p:spPr>
      </p:pic>
      <p:sp>
        <p:nvSpPr>
          <p:cNvPr id="5" name="กล่องข้อความ 4">
            <a:extLst>
              <a:ext uri="{FF2B5EF4-FFF2-40B4-BE49-F238E27FC236}">
                <a16:creationId xmlns:a16="http://schemas.microsoft.com/office/drawing/2014/main" id="{E41A2BA2-3224-4FEB-842D-A58DB50D3551}"/>
              </a:ext>
            </a:extLst>
          </p:cNvPr>
          <p:cNvSpPr txBox="1"/>
          <p:nvPr/>
        </p:nvSpPr>
        <p:spPr>
          <a:xfrm>
            <a:off x="184281" y="6500202"/>
            <a:ext cx="2148372" cy="338554"/>
          </a:xfrm>
          <a:prstGeom prst="rect">
            <a:avLst/>
          </a:prstGeom>
          <a:noFill/>
        </p:spPr>
        <p:txBody>
          <a:bodyPr wrap="square">
            <a:spAutoFit/>
          </a:bodyPr>
          <a:lstStyle/>
          <a:p>
            <a:r>
              <a:rPr lang="en-US" sz="1600" dirty="0">
                <a:effectLst/>
                <a:latin typeface="Browallia New" panose="020B0604020202020204" pitchFamily="34" charset="-34"/>
                <a:ea typeface="Calibri" panose="020F0502020204030204" pitchFamily="34" charset="0"/>
                <a:cs typeface="Browallia New" panose="020B0604020202020204" pitchFamily="34" charset="-34"/>
              </a:rPr>
              <a:t>Source: Yamaguchi et al., 2023. </a:t>
            </a:r>
            <a:endParaRPr lang="th-TH" sz="1600" dirty="0"/>
          </a:p>
        </p:txBody>
      </p:sp>
    </p:spTree>
    <p:extLst>
      <p:ext uri="{BB962C8B-B14F-4D97-AF65-F5344CB8AC3E}">
        <p14:creationId xmlns:p14="http://schemas.microsoft.com/office/powerpoint/2010/main" val="41424444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ตัวแทนหมายเลขสไลด์ 1">
            <a:extLst>
              <a:ext uri="{FF2B5EF4-FFF2-40B4-BE49-F238E27FC236}">
                <a16:creationId xmlns:a16="http://schemas.microsoft.com/office/drawing/2014/main" id="{35F3F49A-20E6-4F0F-87B0-0CDA657CA943}"/>
              </a:ext>
            </a:extLst>
          </p:cNvPr>
          <p:cNvSpPr>
            <a:spLocks noGrp="1"/>
          </p:cNvSpPr>
          <p:nvPr>
            <p:ph type="sldNum" sz="quarter" idx="12"/>
          </p:nvPr>
        </p:nvSpPr>
        <p:spPr/>
        <p:txBody>
          <a:bodyPr/>
          <a:lstStyle/>
          <a:p>
            <a:fld id="{F8500552-60FA-40E4-80D1-C6D8D5E3F318}" type="slidenum">
              <a:rPr lang="th-TH" smtClean="0"/>
              <a:t>13</a:t>
            </a:fld>
            <a:endParaRPr lang="th-TH"/>
          </a:p>
        </p:txBody>
      </p:sp>
      <p:pic>
        <p:nvPicPr>
          <p:cNvPr id="4" name="รูปภาพ 3">
            <a:extLst>
              <a:ext uri="{FF2B5EF4-FFF2-40B4-BE49-F238E27FC236}">
                <a16:creationId xmlns:a16="http://schemas.microsoft.com/office/drawing/2014/main" id="{4A24FF0B-6A9D-4F7B-95AF-7464459AA62B}"/>
              </a:ext>
            </a:extLst>
          </p:cNvPr>
          <p:cNvPicPr>
            <a:picLocks noChangeAspect="1"/>
          </p:cNvPicPr>
          <p:nvPr/>
        </p:nvPicPr>
        <p:blipFill>
          <a:blip r:embed="rId2"/>
          <a:stretch>
            <a:fillRect/>
          </a:stretch>
        </p:blipFill>
        <p:spPr>
          <a:xfrm>
            <a:off x="1276437" y="375494"/>
            <a:ext cx="9639125" cy="6107012"/>
          </a:xfrm>
          <a:prstGeom prst="rect">
            <a:avLst/>
          </a:prstGeom>
        </p:spPr>
      </p:pic>
      <p:sp>
        <p:nvSpPr>
          <p:cNvPr id="5" name="กล่องข้อความ 4">
            <a:extLst>
              <a:ext uri="{FF2B5EF4-FFF2-40B4-BE49-F238E27FC236}">
                <a16:creationId xmlns:a16="http://schemas.microsoft.com/office/drawing/2014/main" id="{3F736257-267E-40A9-B3BB-450EA8CE3088}"/>
              </a:ext>
            </a:extLst>
          </p:cNvPr>
          <p:cNvSpPr txBox="1"/>
          <p:nvPr/>
        </p:nvSpPr>
        <p:spPr>
          <a:xfrm>
            <a:off x="184281" y="6500202"/>
            <a:ext cx="2148372" cy="338554"/>
          </a:xfrm>
          <a:prstGeom prst="rect">
            <a:avLst/>
          </a:prstGeom>
          <a:noFill/>
        </p:spPr>
        <p:txBody>
          <a:bodyPr wrap="square">
            <a:spAutoFit/>
          </a:bodyPr>
          <a:lstStyle/>
          <a:p>
            <a:r>
              <a:rPr lang="en-US" sz="1600" dirty="0">
                <a:effectLst/>
                <a:latin typeface="Browallia New" panose="020B0604020202020204" pitchFamily="34" charset="-34"/>
                <a:ea typeface="Calibri" panose="020F0502020204030204" pitchFamily="34" charset="0"/>
                <a:cs typeface="Browallia New" panose="020B0604020202020204" pitchFamily="34" charset="-34"/>
              </a:rPr>
              <a:t>Source: Yamaguchi et al., 2023. </a:t>
            </a:r>
            <a:endParaRPr lang="th-TH" sz="1600" dirty="0"/>
          </a:p>
        </p:txBody>
      </p:sp>
      <p:sp>
        <p:nvSpPr>
          <p:cNvPr id="6" name="กล่องข้อความ 5">
            <a:extLst>
              <a:ext uri="{FF2B5EF4-FFF2-40B4-BE49-F238E27FC236}">
                <a16:creationId xmlns:a16="http://schemas.microsoft.com/office/drawing/2014/main" id="{4552BC58-5DD9-4C3D-B7C5-96C279B5AE6D}"/>
              </a:ext>
            </a:extLst>
          </p:cNvPr>
          <p:cNvSpPr txBox="1"/>
          <p:nvPr/>
        </p:nvSpPr>
        <p:spPr>
          <a:xfrm>
            <a:off x="8022897" y="3198167"/>
            <a:ext cx="2342835" cy="461665"/>
          </a:xfrm>
          <a:prstGeom prst="rect">
            <a:avLst/>
          </a:prstGeom>
          <a:noFill/>
          <a:ln>
            <a:solidFill>
              <a:srgbClr val="0070C0"/>
            </a:solidFill>
          </a:ln>
        </p:spPr>
        <p:txBody>
          <a:bodyPr wrap="square">
            <a:spAutoFit/>
          </a:bodyPr>
          <a:lstStyle/>
          <a:p>
            <a:pPr algn="ctr"/>
            <a:r>
              <a:rPr lang="en-US" sz="2400" dirty="0">
                <a:latin typeface="Browallia New" panose="020B0604020202020204" pitchFamily="34" charset="-34"/>
                <a:cs typeface="Browallia New" panose="020B0604020202020204" pitchFamily="34" charset="-34"/>
              </a:rPr>
              <a:t>Co-authorship</a:t>
            </a:r>
            <a:endParaRPr lang="th-TH" sz="2400" dirty="0">
              <a:latin typeface="Browallia New" panose="020B0604020202020204" pitchFamily="34" charset="-34"/>
              <a:cs typeface="Browallia New" panose="020B0604020202020204" pitchFamily="34" charset="-34"/>
            </a:endParaRPr>
          </a:p>
        </p:txBody>
      </p:sp>
    </p:spTree>
    <p:extLst>
      <p:ext uri="{BB962C8B-B14F-4D97-AF65-F5344CB8AC3E}">
        <p14:creationId xmlns:p14="http://schemas.microsoft.com/office/powerpoint/2010/main" val="31137638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ตัวแทนหมายเลขสไลด์ 1">
            <a:extLst>
              <a:ext uri="{FF2B5EF4-FFF2-40B4-BE49-F238E27FC236}">
                <a16:creationId xmlns:a16="http://schemas.microsoft.com/office/drawing/2014/main" id="{EEED4B4A-6EC0-4B05-91E8-988CD58D4497}"/>
              </a:ext>
            </a:extLst>
          </p:cNvPr>
          <p:cNvSpPr>
            <a:spLocks noGrp="1"/>
          </p:cNvSpPr>
          <p:nvPr>
            <p:ph type="sldNum" sz="quarter" idx="12"/>
          </p:nvPr>
        </p:nvSpPr>
        <p:spPr/>
        <p:txBody>
          <a:bodyPr/>
          <a:lstStyle/>
          <a:p>
            <a:fld id="{F8500552-60FA-40E4-80D1-C6D8D5E3F318}" type="slidenum">
              <a:rPr lang="th-TH" smtClean="0"/>
              <a:t>14</a:t>
            </a:fld>
            <a:endParaRPr lang="th-TH"/>
          </a:p>
        </p:txBody>
      </p:sp>
      <p:pic>
        <p:nvPicPr>
          <p:cNvPr id="4" name="รูปภาพ 3">
            <a:extLst>
              <a:ext uri="{FF2B5EF4-FFF2-40B4-BE49-F238E27FC236}">
                <a16:creationId xmlns:a16="http://schemas.microsoft.com/office/drawing/2014/main" id="{D0F8B141-2955-46AD-9426-76D1B135DA59}"/>
              </a:ext>
            </a:extLst>
          </p:cNvPr>
          <p:cNvPicPr>
            <a:picLocks noChangeAspect="1"/>
          </p:cNvPicPr>
          <p:nvPr/>
        </p:nvPicPr>
        <p:blipFill>
          <a:blip r:embed="rId2"/>
          <a:stretch>
            <a:fillRect/>
          </a:stretch>
        </p:blipFill>
        <p:spPr>
          <a:xfrm>
            <a:off x="932192" y="485194"/>
            <a:ext cx="10327615" cy="5468224"/>
          </a:xfrm>
          <a:prstGeom prst="rect">
            <a:avLst/>
          </a:prstGeom>
        </p:spPr>
      </p:pic>
      <p:sp>
        <p:nvSpPr>
          <p:cNvPr id="5" name="กล่องข้อความ 4">
            <a:extLst>
              <a:ext uri="{FF2B5EF4-FFF2-40B4-BE49-F238E27FC236}">
                <a16:creationId xmlns:a16="http://schemas.microsoft.com/office/drawing/2014/main" id="{A0CD1E5E-6F11-46FE-BCC8-A14683709727}"/>
              </a:ext>
            </a:extLst>
          </p:cNvPr>
          <p:cNvSpPr txBox="1"/>
          <p:nvPr/>
        </p:nvSpPr>
        <p:spPr>
          <a:xfrm>
            <a:off x="184281" y="6500202"/>
            <a:ext cx="2148372" cy="338554"/>
          </a:xfrm>
          <a:prstGeom prst="rect">
            <a:avLst/>
          </a:prstGeom>
          <a:noFill/>
        </p:spPr>
        <p:txBody>
          <a:bodyPr wrap="square">
            <a:spAutoFit/>
          </a:bodyPr>
          <a:lstStyle/>
          <a:p>
            <a:r>
              <a:rPr lang="en-US" sz="1600" dirty="0">
                <a:effectLst/>
                <a:latin typeface="Browallia New" panose="020B0604020202020204" pitchFamily="34" charset="-34"/>
                <a:ea typeface="Calibri" panose="020F0502020204030204" pitchFamily="34" charset="0"/>
                <a:cs typeface="Browallia New" panose="020B0604020202020204" pitchFamily="34" charset="-34"/>
              </a:rPr>
              <a:t>Source: Yamaguchi et al., 2023. </a:t>
            </a:r>
            <a:endParaRPr lang="th-TH" sz="1600" dirty="0"/>
          </a:p>
        </p:txBody>
      </p:sp>
      <p:sp>
        <p:nvSpPr>
          <p:cNvPr id="6" name="กล่องข้อความ 5">
            <a:extLst>
              <a:ext uri="{FF2B5EF4-FFF2-40B4-BE49-F238E27FC236}">
                <a16:creationId xmlns:a16="http://schemas.microsoft.com/office/drawing/2014/main" id="{C2CE8A81-DA8E-4CFF-8C29-032C55DA8E80}"/>
              </a:ext>
            </a:extLst>
          </p:cNvPr>
          <p:cNvSpPr txBox="1"/>
          <p:nvPr/>
        </p:nvSpPr>
        <p:spPr>
          <a:xfrm>
            <a:off x="1071491" y="5115457"/>
            <a:ext cx="2342835" cy="461665"/>
          </a:xfrm>
          <a:prstGeom prst="rect">
            <a:avLst/>
          </a:prstGeom>
          <a:noFill/>
          <a:ln>
            <a:solidFill>
              <a:srgbClr val="0070C0"/>
            </a:solidFill>
          </a:ln>
        </p:spPr>
        <p:txBody>
          <a:bodyPr wrap="square">
            <a:spAutoFit/>
          </a:bodyPr>
          <a:lstStyle/>
          <a:p>
            <a:pPr algn="ctr"/>
            <a:r>
              <a:rPr lang="en-US" sz="2400" dirty="0">
                <a:latin typeface="Browallia New" panose="020B0604020202020204" pitchFamily="34" charset="-34"/>
                <a:cs typeface="Browallia New" panose="020B0604020202020204" pitchFamily="34" charset="-34"/>
              </a:rPr>
              <a:t>Keywords</a:t>
            </a:r>
            <a:endParaRPr lang="th-TH" sz="2400" dirty="0">
              <a:latin typeface="Browallia New" panose="020B0604020202020204" pitchFamily="34" charset="-34"/>
              <a:cs typeface="Browallia New" panose="020B0604020202020204" pitchFamily="34" charset="-34"/>
            </a:endParaRPr>
          </a:p>
        </p:txBody>
      </p:sp>
    </p:spTree>
    <p:extLst>
      <p:ext uri="{BB962C8B-B14F-4D97-AF65-F5344CB8AC3E}">
        <p14:creationId xmlns:p14="http://schemas.microsoft.com/office/powerpoint/2010/main" val="28099222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ตัวแทนหมายเลขสไลด์ 1">
            <a:extLst>
              <a:ext uri="{FF2B5EF4-FFF2-40B4-BE49-F238E27FC236}">
                <a16:creationId xmlns:a16="http://schemas.microsoft.com/office/drawing/2014/main" id="{EB11313B-0790-44DB-BCC3-775EA19E0A67}"/>
              </a:ext>
            </a:extLst>
          </p:cNvPr>
          <p:cNvSpPr>
            <a:spLocks noGrp="1"/>
          </p:cNvSpPr>
          <p:nvPr>
            <p:ph type="sldNum" sz="quarter" idx="12"/>
          </p:nvPr>
        </p:nvSpPr>
        <p:spPr/>
        <p:txBody>
          <a:bodyPr/>
          <a:lstStyle/>
          <a:p>
            <a:fld id="{F8500552-60FA-40E4-80D1-C6D8D5E3F318}" type="slidenum">
              <a:rPr lang="th-TH" smtClean="0"/>
              <a:t>15</a:t>
            </a:fld>
            <a:endParaRPr lang="th-TH"/>
          </a:p>
        </p:txBody>
      </p:sp>
      <p:sp>
        <p:nvSpPr>
          <p:cNvPr id="4" name="กล่องข้อความ 3">
            <a:extLst>
              <a:ext uri="{FF2B5EF4-FFF2-40B4-BE49-F238E27FC236}">
                <a16:creationId xmlns:a16="http://schemas.microsoft.com/office/drawing/2014/main" id="{2BFF72F0-F948-4661-BD41-7476358D735B}"/>
              </a:ext>
            </a:extLst>
          </p:cNvPr>
          <p:cNvSpPr txBox="1"/>
          <p:nvPr/>
        </p:nvSpPr>
        <p:spPr>
          <a:xfrm>
            <a:off x="454868" y="566459"/>
            <a:ext cx="1904874" cy="584775"/>
          </a:xfrm>
          <a:prstGeom prst="rect">
            <a:avLst/>
          </a:prstGeom>
          <a:noFill/>
        </p:spPr>
        <p:txBody>
          <a:bodyPr wrap="square">
            <a:spAutoFit/>
          </a:bodyPr>
          <a:lstStyle/>
          <a:p>
            <a:r>
              <a:rPr lang="en-US" sz="3200" b="1" dirty="0">
                <a:latin typeface="Browallia New" panose="020B0604020202020204" pitchFamily="34" charset="-34"/>
                <a:cs typeface="Browallia New" panose="020B0604020202020204" pitchFamily="34" charset="-34"/>
              </a:rPr>
              <a:t>Conclusions</a:t>
            </a:r>
            <a:endParaRPr lang="th-TH" sz="3200" b="1" dirty="0">
              <a:latin typeface="Browallia New" panose="020B0604020202020204" pitchFamily="34" charset="-34"/>
              <a:cs typeface="Browallia New" panose="020B0604020202020204" pitchFamily="34" charset="-34"/>
            </a:endParaRPr>
          </a:p>
        </p:txBody>
      </p:sp>
      <p:sp>
        <p:nvSpPr>
          <p:cNvPr id="7" name="กล่องข้อความ 6">
            <a:extLst>
              <a:ext uri="{FF2B5EF4-FFF2-40B4-BE49-F238E27FC236}">
                <a16:creationId xmlns:a16="http://schemas.microsoft.com/office/drawing/2014/main" id="{289B12CE-18C8-4221-94D9-23DB50D10497}"/>
              </a:ext>
            </a:extLst>
          </p:cNvPr>
          <p:cNvSpPr txBox="1"/>
          <p:nvPr/>
        </p:nvSpPr>
        <p:spPr>
          <a:xfrm>
            <a:off x="580103" y="1659285"/>
            <a:ext cx="10773697" cy="3539430"/>
          </a:xfrm>
          <a:prstGeom prst="rect">
            <a:avLst/>
          </a:prstGeom>
          <a:noFill/>
        </p:spPr>
        <p:txBody>
          <a:bodyPr wrap="square">
            <a:spAutoFit/>
          </a:bodyPr>
          <a:lstStyle/>
          <a:p>
            <a:pPr marL="457200" indent="-457200">
              <a:buFont typeface="Arial" panose="020B0604020202020204" pitchFamily="34" charset="0"/>
              <a:buChar char="•"/>
            </a:pPr>
            <a:r>
              <a:rPr lang="th-TH" sz="2800" dirty="0">
                <a:latin typeface="Browallia New" panose="020B0604020202020204" pitchFamily="34" charset="-34"/>
                <a:cs typeface="Browallia New" panose="020B0604020202020204" pitchFamily="34" charset="-34"/>
              </a:rPr>
              <a:t>ประเทศอังกฤษ สหรัฐอเมริกา และออสเตรเลีย เป็นประเทศที่มีผลงานวิจัยด้าน </a:t>
            </a:r>
            <a:r>
              <a:rPr lang="en-US" sz="2800" dirty="0">
                <a:latin typeface="Browallia New" panose="020B0604020202020204" pitchFamily="34" charset="-34"/>
                <a:cs typeface="Browallia New" panose="020B0604020202020204" pitchFamily="34" charset="-34"/>
              </a:rPr>
              <a:t>SDG </a:t>
            </a:r>
            <a:r>
              <a:rPr lang="th-TH" sz="2800" dirty="0">
                <a:latin typeface="Browallia New" panose="020B0604020202020204" pitchFamily="34" charset="-34"/>
                <a:cs typeface="Browallia New" panose="020B0604020202020204" pitchFamily="34" charset="-34"/>
              </a:rPr>
              <a:t>มากที่สุด อย่างไรก็ตาม ประเทศที่มีความร่วมมือระหว่างทวีปและมีความร่วมมือกับประเทศกำลังพัฒนาแสดงให้เห็นถึงความเกี่ยวข้องที่มากขึ้น</a:t>
            </a:r>
          </a:p>
          <a:p>
            <a:pPr marL="457200" indent="-457200">
              <a:buFont typeface="Arial" panose="020B0604020202020204" pitchFamily="34" charset="0"/>
              <a:buChar char="•"/>
            </a:pPr>
            <a:r>
              <a:rPr lang="en-US" sz="2800" dirty="0">
                <a:latin typeface="Browallia New" panose="020B0604020202020204" pitchFamily="34" charset="-34"/>
                <a:cs typeface="Browallia New" panose="020B0604020202020204" pitchFamily="34" charset="-34"/>
              </a:rPr>
              <a:t>Keyword </a:t>
            </a:r>
            <a:r>
              <a:rPr lang="th-TH" sz="2800" dirty="0">
                <a:latin typeface="Browallia New" panose="020B0604020202020204" pitchFamily="34" charset="-34"/>
                <a:cs typeface="Browallia New" panose="020B0604020202020204" pitchFamily="34" charset="-34"/>
              </a:rPr>
              <a:t>ที่พบบ่อยที่สุด คือ สุขภาพ (</a:t>
            </a:r>
            <a:r>
              <a:rPr lang="en-US" sz="2800" dirty="0">
                <a:latin typeface="Browallia New" panose="020B0604020202020204" pitchFamily="34" charset="-34"/>
                <a:cs typeface="Browallia New" panose="020B0604020202020204" pitchFamily="34" charset="-34"/>
              </a:rPr>
              <a:t>SDG 3), </a:t>
            </a:r>
            <a:r>
              <a:rPr lang="th-TH" sz="2800" dirty="0">
                <a:latin typeface="Browallia New" panose="020B0604020202020204" pitchFamily="34" charset="-34"/>
                <a:cs typeface="Browallia New" panose="020B0604020202020204" pitchFamily="34" charset="-34"/>
              </a:rPr>
              <a:t>การเปลี่ยนแปลงสภาพภูมิอากาศ (</a:t>
            </a:r>
            <a:r>
              <a:rPr lang="en-US" sz="2800" dirty="0">
                <a:latin typeface="Browallia New" panose="020B0604020202020204" pitchFamily="34" charset="-34"/>
                <a:cs typeface="Browallia New" panose="020B0604020202020204" pitchFamily="34" charset="-34"/>
              </a:rPr>
              <a:t>SDG 13), </a:t>
            </a:r>
            <a:r>
              <a:rPr lang="th-TH" sz="2800" dirty="0">
                <a:latin typeface="Browallia New" panose="020B0604020202020204" pitchFamily="34" charset="-34"/>
                <a:cs typeface="Browallia New" panose="020B0604020202020204" pitchFamily="34" charset="-34"/>
              </a:rPr>
              <a:t>อาหาร (</a:t>
            </a:r>
            <a:r>
              <a:rPr lang="en-US" sz="2800" dirty="0">
                <a:latin typeface="Browallia New" panose="020B0604020202020204" pitchFamily="34" charset="-34"/>
                <a:cs typeface="Browallia New" panose="020B0604020202020204" pitchFamily="34" charset="-34"/>
              </a:rPr>
              <a:t>SDG 2), </a:t>
            </a:r>
            <a:r>
              <a:rPr lang="th-TH" sz="2800" dirty="0">
                <a:latin typeface="Browallia New" panose="020B0604020202020204" pitchFamily="34" charset="-34"/>
                <a:cs typeface="Browallia New" panose="020B0604020202020204" pitchFamily="34" charset="-34"/>
              </a:rPr>
              <a:t>พลังงาน (</a:t>
            </a:r>
            <a:r>
              <a:rPr lang="en-US" sz="2800" dirty="0">
                <a:latin typeface="Browallia New" panose="020B0604020202020204" pitchFamily="34" charset="-34"/>
                <a:cs typeface="Browallia New" panose="020B0604020202020204" pitchFamily="34" charset="-34"/>
              </a:rPr>
              <a:t>SDG 7) </a:t>
            </a:r>
            <a:r>
              <a:rPr lang="th-TH" sz="2800" dirty="0">
                <a:latin typeface="Browallia New" panose="020B0604020202020204" pitchFamily="34" charset="-34"/>
                <a:cs typeface="Browallia New" panose="020B0604020202020204" pitchFamily="34" charset="-34"/>
              </a:rPr>
              <a:t>และน้ำ (</a:t>
            </a:r>
            <a:r>
              <a:rPr lang="en-US" sz="2800" dirty="0">
                <a:latin typeface="Browallia New" panose="020B0604020202020204" pitchFamily="34" charset="-34"/>
                <a:cs typeface="Browallia New" panose="020B0604020202020204" pitchFamily="34" charset="-34"/>
              </a:rPr>
              <a:t>SDG 6)</a:t>
            </a:r>
            <a:endParaRPr lang="th-TH" sz="2800" dirty="0">
              <a:latin typeface="Browallia New" panose="020B0604020202020204" pitchFamily="34" charset="-34"/>
              <a:cs typeface="Browallia New" panose="020B0604020202020204" pitchFamily="34" charset="-34"/>
            </a:endParaRPr>
          </a:p>
          <a:p>
            <a:pPr marL="457200" indent="-457200">
              <a:buFont typeface="Arial" panose="020B0604020202020204" pitchFamily="34" charset="0"/>
              <a:buChar char="•"/>
            </a:pPr>
            <a:r>
              <a:rPr lang="th-TH" sz="2800" dirty="0">
                <a:latin typeface="Browallia New" panose="020B0604020202020204" pitchFamily="34" charset="-34"/>
                <a:cs typeface="Browallia New" panose="020B0604020202020204" pitchFamily="34" charset="-34"/>
              </a:rPr>
              <a:t>ยังมี </a:t>
            </a:r>
            <a:r>
              <a:rPr lang="en-US" sz="2800" dirty="0">
                <a:latin typeface="Browallia New" panose="020B0604020202020204" pitchFamily="34" charset="-34"/>
                <a:cs typeface="Browallia New" panose="020B0604020202020204" pitchFamily="34" charset="-34"/>
              </a:rPr>
              <a:t>Gap of Knowledge </a:t>
            </a:r>
            <a:r>
              <a:rPr lang="th-TH" sz="2800" dirty="0">
                <a:latin typeface="Browallia New" panose="020B0604020202020204" pitchFamily="34" charset="-34"/>
                <a:cs typeface="Browallia New" panose="020B0604020202020204" pitchFamily="34" charset="-34"/>
              </a:rPr>
              <a:t>เกี่ยวกับการลดความเหลื่อมล้ำ (</a:t>
            </a:r>
            <a:r>
              <a:rPr lang="en-US" sz="2800" dirty="0">
                <a:latin typeface="Browallia New" panose="020B0604020202020204" pitchFamily="34" charset="-34"/>
                <a:cs typeface="Browallia New" panose="020B0604020202020204" pitchFamily="34" charset="-34"/>
              </a:rPr>
              <a:t>SDG 10), </a:t>
            </a:r>
            <a:r>
              <a:rPr lang="th-TH" sz="2800" dirty="0">
                <a:latin typeface="Browallia New" panose="020B0604020202020204" pitchFamily="34" charset="-34"/>
                <a:cs typeface="Browallia New" panose="020B0604020202020204" pitchFamily="34" charset="-34"/>
              </a:rPr>
              <a:t>ความเท่าเทียมทางเพศ (</a:t>
            </a:r>
            <a:r>
              <a:rPr lang="en-US" sz="2800" dirty="0">
                <a:latin typeface="Browallia New" panose="020B0604020202020204" pitchFamily="34" charset="-34"/>
                <a:cs typeface="Browallia New" panose="020B0604020202020204" pitchFamily="34" charset="-34"/>
              </a:rPr>
              <a:t>SDG 5), </a:t>
            </a:r>
            <a:r>
              <a:rPr lang="th-TH" sz="2800" dirty="0">
                <a:latin typeface="Browallia New" panose="020B0604020202020204" pitchFamily="34" charset="-34"/>
                <a:cs typeface="Browallia New" panose="020B0604020202020204" pitchFamily="34" charset="-34"/>
              </a:rPr>
              <a:t>มหาสมุทร ทะเล และสิ่งแวดล้อมทางทะเล (</a:t>
            </a:r>
            <a:r>
              <a:rPr lang="en-US" sz="2800" dirty="0">
                <a:latin typeface="Browallia New" panose="020B0604020202020204" pitchFamily="34" charset="-34"/>
                <a:cs typeface="Browallia New" panose="020B0604020202020204" pitchFamily="34" charset="-34"/>
              </a:rPr>
              <a:t>SDG 14) </a:t>
            </a:r>
            <a:r>
              <a:rPr lang="th-TH" sz="2800" dirty="0">
                <a:latin typeface="Browallia New" panose="020B0604020202020204" pitchFamily="34" charset="-34"/>
                <a:cs typeface="Browallia New" panose="020B0604020202020204" pitchFamily="34" charset="-34"/>
              </a:rPr>
              <a:t>และที่เกี่ยวข้องกับสันติภาพ ความยุติธรรม และสถาบันที่เข้มแข็ง (</a:t>
            </a:r>
            <a:r>
              <a:rPr lang="en-US" sz="2800" dirty="0">
                <a:latin typeface="Browallia New" panose="020B0604020202020204" pitchFamily="34" charset="-34"/>
                <a:cs typeface="Browallia New" panose="020B0604020202020204" pitchFamily="34" charset="-34"/>
              </a:rPr>
              <a:t>SDG 16)</a:t>
            </a:r>
          </a:p>
        </p:txBody>
      </p:sp>
    </p:spTree>
    <p:extLst>
      <p:ext uri="{BB962C8B-B14F-4D97-AF65-F5344CB8AC3E}">
        <p14:creationId xmlns:p14="http://schemas.microsoft.com/office/powerpoint/2010/main" val="32863929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รูปภาพ 2">
            <a:extLst>
              <a:ext uri="{FF2B5EF4-FFF2-40B4-BE49-F238E27FC236}">
                <a16:creationId xmlns:a16="http://schemas.microsoft.com/office/drawing/2014/main" id="{4B869C17-07A0-4097-A066-AE1B8A04FB24}"/>
              </a:ext>
            </a:extLst>
          </p:cNvPr>
          <p:cNvPicPr>
            <a:picLocks noChangeAspect="1"/>
          </p:cNvPicPr>
          <p:nvPr/>
        </p:nvPicPr>
        <p:blipFill>
          <a:blip r:embed="rId2"/>
          <a:stretch>
            <a:fillRect/>
          </a:stretch>
        </p:blipFill>
        <p:spPr>
          <a:xfrm>
            <a:off x="0" y="703792"/>
            <a:ext cx="12192000" cy="6035191"/>
          </a:xfrm>
          <a:prstGeom prst="rect">
            <a:avLst/>
          </a:prstGeom>
        </p:spPr>
      </p:pic>
      <p:sp>
        <p:nvSpPr>
          <p:cNvPr id="5" name="กล่องข้อความ 4">
            <a:extLst>
              <a:ext uri="{FF2B5EF4-FFF2-40B4-BE49-F238E27FC236}">
                <a16:creationId xmlns:a16="http://schemas.microsoft.com/office/drawing/2014/main" id="{D46FF47B-1516-42A4-824A-CF2463B1CD9E}"/>
              </a:ext>
            </a:extLst>
          </p:cNvPr>
          <p:cNvSpPr txBox="1"/>
          <p:nvPr/>
        </p:nvSpPr>
        <p:spPr>
          <a:xfrm>
            <a:off x="196645" y="119017"/>
            <a:ext cx="11582400" cy="584775"/>
          </a:xfrm>
          <a:prstGeom prst="rect">
            <a:avLst/>
          </a:prstGeom>
          <a:noFill/>
        </p:spPr>
        <p:txBody>
          <a:bodyPr wrap="square">
            <a:spAutoFit/>
          </a:bodyPr>
          <a:lstStyle/>
          <a:p>
            <a:r>
              <a:rPr lang="en-US" sz="3200" b="1" dirty="0">
                <a:solidFill>
                  <a:srgbClr val="00B0F0"/>
                </a:solidFill>
                <a:latin typeface="BrowalliaUPC" panose="020B0604020202020204" pitchFamily="34" charset="-34"/>
                <a:cs typeface="BrowalliaUPC" panose="020B0604020202020204" pitchFamily="34" charset="-34"/>
              </a:rPr>
              <a:t>Quality of Life and Sustainability </a:t>
            </a:r>
            <a:r>
              <a:rPr lang="en-US" sz="3200" dirty="0">
                <a:latin typeface="BrowalliaUPC" panose="020B0604020202020204" pitchFamily="34" charset="-34"/>
                <a:cs typeface="BrowalliaUPC" panose="020B0604020202020204" pitchFamily="34" charset="-34"/>
              </a:rPr>
              <a:t>in SCOPUS (Article title, Keyword, Abstract)</a:t>
            </a:r>
            <a:endParaRPr lang="th-TH" sz="3200" dirty="0">
              <a:latin typeface="BrowalliaUPC" panose="020B0604020202020204" pitchFamily="34" charset="-34"/>
              <a:cs typeface="BrowalliaUPC" panose="020B0604020202020204" pitchFamily="34" charset="-34"/>
            </a:endParaRPr>
          </a:p>
        </p:txBody>
      </p:sp>
      <p:sp>
        <p:nvSpPr>
          <p:cNvPr id="2" name="ตัวแทนหมายเลขสไลด์ 1">
            <a:extLst>
              <a:ext uri="{FF2B5EF4-FFF2-40B4-BE49-F238E27FC236}">
                <a16:creationId xmlns:a16="http://schemas.microsoft.com/office/drawing/2014/main" id="{002B9D1D-5386-4051-9FD4-A9EC95C6519B}"/>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16</a:t>
            </a:fld>
            <a:endParaRPr lang="en-US"/>
          </a:p>
        </p:txBody>
      </p:sp>
    </p:spTree>
    <p:extLst>
      <p:ext uri="{BB962C8B-B14F-4D97-AF65-F5344CB8AC3E}">
        <p14:creationId xmlns:p14="http://schemas.microsoft.com/office/powerpoint/2010/main" val="40101008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รูปภาพ 2">
            <a:extLst>
              <a:ext uri="{FF2B5EF4-FFF2-40B4-BE49-F238E27FC236}">
                <a16:creationId xmlns:a16="http://schemas.microsoft.com/office/drawing/2014/main" id="{54ACB507-491D-43B9-BFB9-8D43517A20C1}"/>
              </a:ext>
            </a:extLst>
          </p:cNvPr>
          <p:cNvPicPr>
            <a:picLocks noChangeAspect="1"/>
          </p:cNvPicPr>
          <p:nvPr/>
        </p:nvPicPr>
        <p:blipFill>
          <a:blip r:embed="rId2"/>
          <a:stretch>
            <a:fillRect/>
          </a:stretch>
        </p:blipFill>
        <p:spPr>
          <a:xfrm>
            <a:off x="0" y="0"/>
            <a:ext cx="12192000" cy="6858000"/>
          </a:xfrm>
          <a:prstGeom prst="rect">
            <a:avLst/>
          </a:prstGeom>
        </p:spPr>
      </p:pic>
      <p:sp>
        <p:nvSpPr>
          <p:cNvPr id="4" name="สี่เหลี่ยมผืนผ้า 3">
            <a:extLst>
              <a:ext uri="{FF2B5EF4-FFF2-40B4-BE49-F238E27FC236}">
                <a16:creationId xmlns:a16="http://schemas.microsoft.com/office/drawing/2014/main" id="{124AF482-C0C8-4D52-B0C1-34907EF534AA}"/>
              </a:ext>
            </a:extLst>
          </p:cNvPr>
          <p:cNvSpPr/>
          <p:nvPr/>
        </p:nvSpPr>
        <p:spPr>
          <a:xfrm>
            <a:off x="9842090" y="3254477"/>
            <a:ext cx="1779639" cy="59976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
        <p:nvSpPr>
          <p:cNvPr id="2" name="ตัวแทนหมายเลขสไลด์ 1">
            <a:extLst>
              <a:ext uri="{FF2B5EF4-FFF2-40B4-BE49-F238E27FC236}">
                <a16:creationId xmlns:a16="http://schemas.microsoft.com/office/drawing/2014/main" id="{7CD1D524-DF09-41C8-8C24-A9838A92E0F9}"/>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17</a:t>
            </a:fld>
            <a:endParaRPr lang="en-US"/>
          </a:p>
        </p:txBody>
      </p:sp>
    </p:spTree>
    <p:extLst>
      <p:ext uri="{BB962C8B-B14F-4D97-AF65-F5344CB8AC3E}">
        <p14:creationId xmlns:p14="http://schemas.microsoft.com/office/powerpoint/2010/main" val="28159504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รูปภาพ 2">
            <a:extLst>
              <a:ext uri="{FF2B5EF4-FFF2-40B4-BE49-F238E27FC236}">
                <a16:creationId xmlns:a16="http://schemas.microsoft.com/office/drawing/2014/main" id="{3A8AD832-77B8-441A-B424-A80BB49BD491}"/>
              </a:ext>
            </a:extLst>
          </p:cNvPr>
          <p:cNvPicPr>
            <a:picLocks noChangeAspect="1"/>
          </p:cNvPicPr>
          <p:nvPr/>
        </p:nvPicPr>
        <p:blipFill>
          <a:blip r:embed="rId2"/>
          <a:stretch>
            <a:fillRect/>
          </a:stretch>
        </p:blipFill>
        <p:spPr>
          <a:xfrm>
            <a:off x="0" y="717691"/>
            <a:ext cx="12192000" cy="6100980"/>
          </a:xfrm>
          <a:prstGeom prst="rect">
            <a:avLst/>
          </a:prstGeom>
        </p:spPr>
      </p:pic>
      <p:sp>
        <p:nvSpPr>
          <p:cNvPr id="5" name="กล่องข้อความ 4">
            <a:extLst>
              <a:ext uri="{FF2B5EF4-FFF2-40B4-BE49-F238E27FC236}">
                <a16:creationId xmlns:a16="http://schemas.microsoft.com/office/drawing/2014/main" id="{A39A0B85-4D5A-44DF-8240-3D20A05EC6FC}"/>
              </a:ext>
            </a:extLst>
          </p:cNvPr>
          <p:cNvSpPr txBox="1"/>
          <p:nvPr/>
        </p:nvSpPr>
        <p:spPr>
          <a:xfrm>
            <a:off x="68827" y="117987"/>
            <a:ext cx="8229600" cy="523220"/>
          </a:xfrm>
          <a:prstGeom prst="rect">
            <a:avLst/>
          </a:prstGeom>
          <a:noFill/>
        </p:spPr>
        <p:txBody>
          <a:bodyPr wrap="square">
            <a:spAutoFit/>
          </a:bodyPr>
          <a:lstStyle/>
          <a:p>
            <a:r>
              <a:rPr lang="en-US" sz="2800" b="1" dirty="0">
                <a:solidFill>
                  <a:srgbClr val="00B0F0"/>
                </a:solidFill>
                <a:latin typeface="BrowalliaUPC" panose="020B0604020202020204" pitchFamily="34" charset="-34"/>
                <a:cs typeface="BrowalliaUPC" panose="020B0604020202020204" pitchFamily="34" charset="-34"/>
              </a:rPr>
              <a:t>Quality of Life and Sustainability </a:t>
            </a:r>
            <a:r>
              <a:rPr lang="en-US" sz="2800" dirty="0">
                <a:latin typeface="BrowalliaUPC" panose="020B0604020202020204" pitchFamily="34" charset="-34"/>
                <a:cs typeface="BrowalliaUPC" panose="020B0604020202020204" pitchFamily="34" charset="-34"/>
              </a:rPr>
              <a:t>in Social Sciences research </a:t>
            </a:r>
            <a:endParaRPr lang="th-TH" sz="2800" dirty="0"/>
          </a:p>
        </p:txBody>
      </p:sp>
      <p:sp>
        <p:nvSpPr>
          <p:cNvPr id="2" name="ตัวแทนหมายเลขสไลด์ 1">
            <a:extLst>
              <a:ext uri="{FF2B5EF4-FFF2-40B4-BE49-F238E27FC236}">
                <a16:creationId xmlns:a16="http://schemas.microsoft.com/office/drawing/2014/main" id="{3FD4BE03-1265-47C2-8108-1A37776CBE1E}"/>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18</a:t>
            </a:fld>
            <a:endParaRPr lang="en-US"/>
          </a:p>
        </p:txBody>
      </p:sp>
    </p:spTree>
    <p:extLst>
      <p:ext uri="{BB962C8B-B14F-4D97-AF65-F5344CB8AC3E}">
        <p14:creationId xmlns:p14="http://schemas.microsoft.com/office/powerpoint/2010/main" val="11693254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รูปภาพ 4">
            <a:extLst>
              <a:ext uri="{FF2B5EF4-FFF2-40B4-BE49-F238E27FC236}">
                <a16:creationId xmlns:a16="http://schemas.microsoft.com/office/drawing/2014/main" id="{F55ED752-5D1D-42BE-85AE-F57AA1455769}"/>
              </a:ext>
            </a:extLst>
          </p:cNvPr>
          <p:cNvPicPr>
            <a:picLocks noChangeAspect="1"/>
          </p:cNvPicPr>
          <p:nvPr/>
        </p:nvPicPr>
        <p:blipFill>
          <a:blip r:embed="rId2"/>
          <a:stretch>
            <a:fillRect/>
          </a:stretch>
        </p:blipFill>
        <p:spPr>
          <a:xfrm>
            <a:off x="132735" y="841854"/>
            <a:ext cx="11926529" cy="5174292"/>
          </a:xfrm>
          <a:prstGeom prst="rect">
            <a:avLst/>
          </a:prstGeom>
        </p:spPr>
      </p:pic>
      <p:sp>
        <p:nvSpPr>
          <p:cNvPr id="2" name="ตัวแทนหมายเลขสไลด์ 1">
            <a:extLst>
              <a:ext uri="{FF2B5EF4-FFF2-40B4-BE49-F238E27FC236}">
                <a16:creationId xmlns:a16="http://schemas.microsoft.com/office/drawing/2014/main" id="{6CDA9806-C8F0-45E3-B52B-8CA1B0B4497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19</a:t>
            </a:fld>
            <a:endParaRPr lang="en-US"/>
          </a:p>
        </p:txBody>
      </p:sp>
    </p:spTree>
    <p:extLst>
      <p:ext uri="{BB962C8B-B14F-4D97-AF65-F5344CB8AC3E}">
        <p14:creationId xmlns:p14="http://schemas.microsoft.com/office/powerpoint/2010/main" val="33052840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รูปภาพ 4">
            <a:extLst>
              <a:ext uri="{FF2B5EF4-FFF2-40B4-BE49-F238E27FC236}">
                <a16:creationId xmlns:a16="http://schemas.microsoft.com/office/drawing/2014/main" id="{68F0745B-A20C-4860-BD7C-0B0C3B35CF2B}"/>
              </a:ext>
            </a:extLst>
          </p:cNvPr>
          <p:cNvPicPr>
            <a:picLocks noChangeAspect="1"/>
          </p:cNvPicPr>
          <p:nvPr/>
        </p:nvPicPr>
        <p:blipFill>
          <a:blip r:embed="rId2"/>
          <a:stretch>
            <a:fillRect/>
          </a:stretch>
        </p:blipFill>
        <p:spPr>
          <a:xfrm>
            <a:off x="39331" y="1071718"/>
            <a:ext cx="12083845" cy="5746954"/>
          </a:xfrm>
          <a:prstGeom prst="rect">
            <a:avLst/>
          </a:prstGeom>
        </p:spPr>
      </p:pic>
      <p:sp>
        <p:nvSpPr>
          <p:cNvPr id="6" name="กล่องข้อความ 5">
            <a:extLst>
              <a:ext uri="{FF2B5EF4-FFF2-40B4-BE49-F238E27FC236}">
                <a16:creationId xmlns:a16="http://schemas.microsoft.com/office/drawing/2014/main" id="{5456D30C-BB2D-4163-9DE7-9D062C4EC418}"/>
              </a:ext>
            </a:extLst>
          </p:cNvPr>
          <p:cNvSpPr txBox="1"/>
          <p:nvPr/>
        </p:nvSpPr>
        <p:spPr>
          <a:xfrm>
            <a:off x="722671" y="308801"/>
            <a:ext cx="4163961" cy="523220"/>
          </a:xfrm>
          <a:prstGeom prst="rect">
            <a:avLst/>
          </a:prstGeom>
          <a:noFill/>
          <a:ln>
            <a:solidFill>
              <a:schemeClr val="accent6">
                <a:lumMod val="75000"/>
              </a:schemeClr>
            </a:solidFill>
          </a:ln>
        </p:spPr>
        <p:txBody>
          <a:bodyPr wrap="square">
            <a:spAutoFit/>
          </a:bodyPr>
          <a:lstStyle/>
          <a:p>
            <a:r>
              <a:rPr lang="en-US" sz="2800" dirty="0">
                <a:solidFill>
                  <a:schemeClr val="tx1"/>
                </a:solidFill>
                <a:latin typeface="BrowalliaUPC" panose="020B0604020202020204" pitchFamily="34" charset="-34"/>
                <a:cs typeface="BrowalliaUPC" panose="020B0604020202020204" pitchFamily="34" charset="-34"/>
              </a:rPr>
              <a:t>The highest citation in Scopus</a:t>
            </a:r>
            <a:endParaRPr lang="th-TH" sz="2800" dirty="0">
              <a:solidFill>
                <a:schemeClr val="tx1"/>
              </a:solidFill>
              <a:latin typeface="BrowalliaUPC" panose="020B0604020202020204" pitchFamily="34" charset="-34"/>
              <a:cs typeface="BrowalliaUPC" panose="020B0604020202020204" pitchFamily="34" charset="-34"/>
            </a:endParaRPr>
          </a:p>
        </p:txBody>
      </p:sp>
      <p:sp>
        <p:nvSpPr>
          <p:cNvPr id="2" name="ตัวแทนหมายเลขสไลด์ 1">
            <a:extLst>
              <a:ext uri="{FF2B5EF4-FFF2-40B4-BE49-F238E27FC236}">
                <a16:creationId xmlns:a16="http://schemas.microsoft.com/office/drawing/2014/main" id="{54B8D012-2DFE-460E-9973-0B189DEAF1AA}"/>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20</a:t>
            </a:fld>
            <a:endParaRPr lang="en-US"/>
          </a:p>
        </p:txBody>
      </p:sp>
    </p:spTree>
    <p:extLst>
      <p:ext uri="{BB962C8B-B14F-4D97-AF65-F5344CB8AC3E}">
        <p14:creationId xmlns:p14="http://schemas.microsoft.com/office/powerpoint/2010/main" val="29547736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กล่องข้อความ 4">
            <a:extLst>
              <a:ext uri="{FF2B5EF4-FFF2-40B4-BE49-F238E27FC236}">
                <a16:creationId xmlns:a16="http://schemas.microsoft.com/office/drawing/2014/main" id="{63B4D8E6-8B3F-4505-8B0F-045FAF2DDBD2}"/>
              </a:ext>
            </a:extLst>
          </p:cNvPr>
          <p:cNvSpPr txBox="1"/>
          <p:nvPr/>
        </p:nvSpPr>
        <p:spPr>
          <a:xfrm>
            <a:off x="245805" y="2521059"/>
            <a:ext cx="3775587" cy="1815882"/>
          </a:xfrm>
          <a:prstGeom prst="rect">
            <a:avLst/>
          </a:prstGeom>
          <a:noFill/>
          <a:ln>
            <a:solidFill>
              <a:srgbClr val="0070C0"/>
            </a:solidFill>
          </a:ln>
        </p:spPr>
        <p:txBody>
          <a:bodyPr wrap="square">
            <a:spAutoFit/>
          </a:bodyPr>
          <a:lstStyle/>
          <a:p>
            <a:r>
              <a:rPr lang="en-US" sz="2800" b="0" i="0" dirty="0" err="1">
                <a:solidFill>
                  <a:srgbClr val="222222"/>
                </a:solidFill>
                <a:effectLst/>
                <a:latin typeface="BrowalliaUPC" panose="020B0604020202020204" pitchFamily="34" charset="-34"/>
                <a:cs typeface="BrowalliaUPC" panose="020B0604020202020204" pitchFamily="34" charset="-34"/>
              </a:rPr>
              <a:t>Chiesura</a:t>
            </a:r>
            <a:r>
              <a:rPr lang="en-US" sz="2800" b="0" i="0" dirty="0">
                <a:solidFill>
                  <a:srgbClr val="222222"/>
                </a:solidFill>
                <a:effectLst/>
                <a:latin typeface="BrowalliaUPC" panose="020B0604020202020204" pitchFamily="34" charset="-34"/>
                <a:cs typeface="BrowalliaUPC" panose="020B0604020202020204" pitchFamily="34" charset="-34"/>
              </a:rPr>
              <a:t>, A. (2004). The role of urban parks for the sustainable city. </a:t>
            </a:r>
            <a:r>
              <a:rPr lang="en-US" sz="2800" b="0" i="1" dirty="0">
                <a:solidFill>
                  <a:srgbClr val="222222"/>
                </a:solidFill>
                <a:effectLst/>
                <a:latin typeface="BrowalliaUPC" panose="020B0604020202020204" pitchFamily="34" charset="-34"/>
                <a:cs typeface="BrowalliaUPC" panose="020B0604020202020204" pitchFamily="34" charset="-34"/>
              </a:rPr>
              <a:t>Landscape and Urban planning</a:t>
            </a:r>
            <a:r>
              <a:rPr lang="en-US" sz="2800" i="1" dirty="0">
                <a:solidFill>
                  <a:srgbClr val="222222"/>
                </a:solidFill>
                <a:latin typeface="BrowalliaUPC" panose="020B0604020202020204" pitchFamily="34" charset="-34"/>
                <a:cs typeface="BrowalliaUPC" panose="020B0604020202020204" pitchFamily="34" charset="-34"/>
              </a:rPr>
              <a:t>, 68</a:t>
            </a:r>
            <a:r>
              <a:rPr lang="en-US" sz="2800" dirty="0">
                <a:solidFill>
                  <a:srgbClr val="222222"/>
                </a:solidFill>
                <a:latin typeface="BrowalliaUPC" panose="020B0604020202020204" pitchFamily="34" charset="-34"/>
                <a:cs typeface="BrowalliaUPC" panose="020B0604020202020204" pitchFamily="34" charset="-34"/>
              </a:rPr>
              <a:t>, 129-138.</a:t>
            </a:r>
            <a:endParaRPr lang="th-TH" sz="2800" dirty="0">
              <a:latin typeface="BrowalliaUPC" panose="020B0604020202020204" pitchFamily="34" charset="-34"/>
              <a:cs typeface="BrowalliaUPC" panose="020B0604020202020204" pitchFamily="34" charset="-34"/>
            </a:endParaRPr>
          </a:p>
        </p:txBody>
      </p:sp>
      <p:pic>
        <p:nvPicPr>
          <p:cNvPr id="9" name="รูปภาพ 8">
            <a:extLst>
              <a:ext uri="{FF2B5EF4-FFF2-40B4-BE49-F238E27FC236}">
                <a16:creationId xmlns:a16="http://schemas.microsoft.com/office/drawing/2014/main" id="{D83355DB-8518-4F8D-9507-6B9037992FAE}"/>
              </a:ext>
            </a:extLst>
          </p:cNvPr>
          <p:cNvPicPr>
            <a:picLocks noChangeAspect="1"/>
          </p:cNvPicPr>
          <p:nvPr/>
        </p:nvPicPr>
        <p:blipFill>
          <a:blip r:embed="rId2"/>
          <a:stretch>
            <a:fillRect/>
          </a:stretch>
        </p:blipFill>
        <p:spPr>
          <a:xfrm>
            <a:off x="4188689" y="0"/>
            <a:ext cx="7963841" cy="6858000"/>
          </a:xfrm>
          <a:prstGeom prst="rect">
            <a:avLst/>
          </a:prstGeom>
        </p:spPr>
      </p:pic>
      <p:sp>
        <p:nvSpPr>
          <p:cNvPr id="2" name="ตัวแทนหมายเลขสไลด์ 1">
            <a:extLst>
              <a:ext uri="{FF2B5EF4-FFF2-40B4-BE49-F238E27FC236}">
                <a16:creationId xmlns:a16="http://schemas.microsoft.com/office/drawing/2014/main" id="{6FAFE5D5-62CD-493D-A518-43F160B47335}"/>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21</a:t>
            </a:fld>
            <a:endParaRPr lang="en-US"/>
          </a:p>
        </p:txBody>
      </p:sp>
    </p:spTree>
    <p:extLst>
      <p:ext uri="{BB962C8B-B14F-4D97-AF65-F5344CB8AC3E}">
        <p14:creationId xmlns:p14="http://schemas.microsoft.com/office/powerpoint/2010/main" val="16123652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กล่องข้อความ 2">
            <a:extLst>
              <a:ext uri="{FF2B5EF4-FFF2-40B4-BE49-F238E27FC236}">
                <a16:creationId xmlns:a16="http://schemas.microsoft.com/office/drawing/2014/main" id="{72433D62-1A9B-4395-A246-7757CF5BD9E4}"/>
              </a:ext>
            </a:extLst>
          </p:cNvPr>
          <p:cNvSpPr txBox="1"/>
          <p:nvPr/>
        </p:nvSpPr>
        <p:spPr>
          <a:xfrm>
            <a:off x="683342" y="797510"/>
            <a:ext cx="10825316" cy="5262979"/>
          </a:xfrm>
          <a:prstGeom prst="rect">
            <a:avLst/>
          </a:prstGeom>
          <a:noFill/>
        </p:spPr>
        <p:txBody>
          <a:bodyPr wrap="square">
            <a:spAutoFit/>
          </a:bodyPr>
          <a:lstStyle/>
          <a:p>
            <a:r>
              <a:rPr lang="en-US" sz="2400" b="1" dirty="0" err="1">
                <a:latin typeface="BrowalliaUPC" panose="020B0604020202020204" pitchFamily="34" charset="-34"/>
                <a:cs typeface="BrowalliaUPC" panose="020B0604020202020204" pitchFamily="34" charset="-34"/>
              </a:rPr>
              <a:t>Chiesura</a:t>
            </a:r>
            <a:r>
              <a:rPr lang="en-US" sz="2400" b="1" dirty="0">
                <a:latin typeface="BrowalliaUPC" panose="020B0604020202020204" pitchFamily="34" charset="-34"/>
                <a:cs typeface="BrowalliaUPC" panose="020B0604020202020204" pitchFamily="34" charset="-34"/>
              </a:rPr>
              <a:t> (2004) </a:t>
            </a:r>
            <a:r>
              <a:rPr lang="en-US" sz="2400" dirty="0">
                <a:latin typeface="BrowalliaUPC" panose="020B0604020202020204" pitchFamily="34" charset="-34"/>
                <a:cs typeface="BrowalliaUPC" panose="020B0604020202020204" pitchFamily="34" charset="-34"/>
              </a:rPr>
              <a:t>concludes that urban parks play a vital role in the sustainability of cities by providing numerous benefits, including:</a:t>
            </a:r>
          </a:p>
          <a:p>
            <a:pPr marL="342900" indent="-342900">
              <a:buFont typeface="Arial" panose="020B0604020202020204" pitchFamily="34" charset="0"/>
              <a:buChar char="•"/>
            </a:pPr>
            <a:r>
              <a:rPr lang="en-US" sz="2400" b="1" dirty="0">
                <a:latin typeface="BrowalliaUPC" panose="020B0604020202020204" pitchFamily="34" charset="-34"/>
                <a:cs typeface="BrowalliaUPC" panose="020B0604020202020204" pitchFamily="34" charset="-34"/>
              </a:rPr>
              <a:t>Environmental services:</a:t>
            </a:r>
            <a:r>
              <a:rPr lang="en-US" sz="2400" dirty="0">
                <a:latin typeface="BrowalliaUPC" panose="020B0604020202020204" pitchFamily="34" charset="-34"/>
                <a:cs typeface="BrowalliaUPC" panose="020B0604020202020204" pitchFamily="34" charset="-34"/>
              </a:rPr>
              <a:t> Parks help to purify air and water, reduce noise pollution, and moderate the urban microclimate.</a:t>
            </a:r>
          </a:p>
          <a:p>
            <a:pPr marL="342900" indent="-342900">
              <a:buFont typeface="Arial" panose="020B0604020202020204" pitchFamily="34" charset="0"/>
              <a:buChar char="•"/>
            </a:pPr>
            <a:r>
              <a:rPr lang="en-US" sz="2400" b="1" dirty="0">
                <a:latin typeface="BrowalliaUPC" panose="020B0604020202020204" pitchFamily="34" charset="-34"/>
                <a:cs typeface="BrowalliaUPC" panose="020B0604020202020204" pitchFamily="34" charset="-34"/>
              </a:rPr>
              <a:t>Social and psychological benefits:</a:t>
            </a:r>
            <a:r>
              <a:rPr lang="en-US" sz="2400" dirty="0">
                <a:latin typeface="BrowalliaUPC" panose="020B0604020202020204" pitchFamily="34" charset="-34"/>
                <a:cs typeface="BrowalliaUPC" panose="020B0604020202020204" pitchFamily="34" charset="-34"/>
              </a:rPr>
              <a:t> Parks offer spaces for recreation, social interaction, and relaxation, which can contribute to improved mental and physical health.</a:t>
            </a:r>
          </a:p>
          <a:p>
            <a:pPr marL="342900" indent="-342900">
              <a:buFont typeface="Arial" panose="020B0604020202020204" pitchFamily="34" charset="0"/>
              <a:buChar char="•"/>
            </a:pPr>
            <a:r>
              <a:rPr lang="en-US" sz="2400" b="1" dirty="0">
                <a:latin typeface="BrowalliaUPC" panose="020B0604020202020204" pitchFamily="34" charset="-34"/>
                <a:cs typeface="BrowalliaUPC" panose="020B0604020202020204" pitchFamily="34" charset="-34"/>
              </a:rPr>
              <a:t>Enhanced quality of life:</a:t>
            </a:r>
            <a:r>
              <a:rPr lang="en-US" sz="2400" dirty="0">
                <a:latin typeface="BrowalliaUPC" panose="020B0604020202020204" pitchFamily="34" charset="-34"/>
                <a:cs typeface="BrowalliaUPC" panose="020B0604020202020204" pitchFamily="34" charset="-34"/>
              </a:rPr>
              <a:t> The presence of green spaces in urban areas has been linked to increased property values, reduced crime rates, and a greater sense of community.</a:t>
            </a:r>
          </a:p>
          <a:p>
            <a:endParaRPr lang="en-US" sz="2400" dirty="0">
              <a:latin typeface="BrowalliaUPC" panose="020B0604020202020204" pitchFamily="34" charset="-34"/>
              <a:cs typeface="BrowalliaUPC" panose="020B0604020202020204" pitchFamily="34" charset="-34"/>
            </a:endParaRPr>
          </a:p>
          <a:p>
            <a:r>
              <a:rPr lang="en-US" sz="2400" dirty="0">
                <a:latin typeface="BrowalliaUPC" panose="020B0604020202020204" pitchFamily="34" charset="-34"/>
                <a:cs typeface="BrowalliaUPC" panose="020B0604020202020204" pitchFamily="34" charset="-34"/>
              </a:rPr>
              <a:t>This article emphasizes the importance of considering the intangible benefits of urban parks, such as their contribution to human well-being and the aesthetic quality of the urban environment, in planning and management decisions. </a:t>
            </a:r>
          </a:p>
          <a:p>
            <a:endParaRPr lang="en-US" sz="2400" dirty="0">
              <a:latin typeface="BrowalliaUPC" panose="020B0604020202020204" pitchFamily="34" charset="-34"/>
              <a:cs typeface="BrowalliaUPC" panose="020B0604020202020204" pitchFamily="34" charset="-34"/>
            </a:endParaRPr>
          </a:p>
          <a:p>
            <a:r>
              <a:rPr lang="en-US" sz="2400" dirty="0">
                <a:latin typeface="BrowalliaUPC" panose="020B0604020202020204" pitchFamily="34" charset="-34"/>
                <a:cs typeface="BrowalliaUPC" panose="020B0604020202020204" pitchFamily="34" charset="-34"/>
              </a:rPr>
              <a:t>This research suggests that by investing in urban parks, cities can create more livable, resilient, and sustainable environments for their residents.</a:t>
            </a:r>
          </a:p>
        </p:txBody>
      </p:sp>
      <p:sp>
        <p:nvSpPr>
          <p:cNvPr id="5" name="กล่องข้อความ 4">
            <a:extLst>
              <a:ext uri="{FF2B5EF4-FFF2-40B4-BE49-F238E27FC236}">
                <a16:creationId xmlns:a16="http://schemas.microsoft.com/office/drawing/2014/main" id="{4FA6AC18-A15A-44A8-8E10-499BC4861705}"/>
              </a:ext>
            </a:extLst>
          </p:cNvPr>
          <p:cNvSpPr txBox="1"/>
          <p:nvPr/>
        </p:nvSpPr>
        <p:spPr>
          <a:xfrm>
            <a:off x="683342" y="6434157"/>
            <a:ext cx="7865807" cy="307777"/>
          </a:xfrm>
          <a:prstGeom prst="rect">
            <a:avLst/>
          </a:prstGeom>
          <a:noFill/>
        </p:spPr>
        <p:txBody>
          <a:bodyPr wrap="square">
            <a:spAutoFit/>
          </a:bodyPr>
          <a:lstStyle/>
          <a:p>
            <a:r>
              <a:rPr lang="en-US" sz="1400" b="0" i="0" dirty="0">
                <a:solidFill>
                  <a:srgbClr val="222222"/>
                </a:solidFill>
                <a:effectLst/>
                <a:latin typeface="BrowalliaUPC" panose="020B0604020202020204" pitchFamily="34" charset="-34"/>
                <a:cs typeface="BrowalliaUPC" panose="020B0604020202020204" pitchFamily="34" charset="-34"/>
              </a:rPr>
              <a:t>Source: </a:t>
            </a:r>
            <a:r>
              <a:rPr lang="en-US" sz="1400" b="0" i="0" dirty="0" err="1">
                <a:solidFill>
                  <a:srgbClr val="222222"/>
                </a:solidFill>
                <a:effectLst/>
                <a:latin typeface="BrowalliaUPC" panose="020B0604020202020204" pitchFamily="34" charset="-34"/>
                <a:cs typeface="BrowalliaUPC" panose="020B0604020202020204" pitchFamily="34" charset="-34"/>
              </a:rPr>
              <a:t>Chiesura</a:t>
            </a:r>
            <a:r>
              <a:rPr lang="en-US" sz="1400" b="0" i="0" dirty="0">
                <a:solidFill>
                  <a:srgbClr val="222222"/>
                </a:solidFill>
                <a:effectLst/>
                <a:latin typeface="BrowalliaUPC" panose="020B0604020202020204" pitchFamily="34" charset="-34"/>
                <a:cs typeface="BrowalliaUPC" panose="020B0604020202020204" pitchFamily="34" charset="-34"/>
              </a:rPr>
              <a:t>, A. (2004). The role of urban parks for the sustainable city. </a:t>
            </a:r>
            <a:r>
              <a:rPr lang="en-US" sz="1400" b="0" i="1" dirty="0">
                <a:solidFill>
                  <a:srgbClr val="222222"/>
                </a:solidFill>
                <a:effectLst/>
                <a:latin typeface="BrowalliaUPC" panose="020B0604020202020204" pitchFamily="34" charset="-34"/>
                <a:cs typeface="BrowalliaUPC" panose="020B0604020202020204" pitchFamily="34" charset="-34"/>
              </a:rPr>
              <a:t>Landscape and Urban planning</a:t>
            </a:r>
            <a:r>
              <a:rPr lang="en-US" sz="1400" i="1" dirty="0">
                <a:solidFill>
                  <a:srgbClr val="222222"/>
                </a:solidFill>
                <a:latin typeface="BrowalliaUPC" panose="020B0604020202020204" pitchFamily="34" charset="-34"/>
                <a:cs typeface="BrowalliaUPC" panose="020B0604020202020204" pitchFamily="34" charset="-34"/>
              </a:rPr>
              <a:t>, 68</a:t>
            </a:r>
            <a:r>
              <a:rPr lang="en-US" sz="1400" dirty="0">
                <a:solidFill>
                  <a:srgbClr val="222222"/>
                </a:solidFill>
                <a:latin typeface="BrowalliaUPC" panose="020B0604020202020204" pitchFamily="34" charset="-34"/>
                <a:cs typeface="BrowalliaUPC" panose="020B0604020202020204" pitchFamily="34" charset="-34"/>
              </a:rPr>
              <a:t>, 129-138.</a:t>
            </a:r>
            <a:endParaRPr lang="th-TH" sz="1400" dirty="0">
              <a:latin typeface="BrowalliaUPC" panose="020B0604020202020204" pitchFamily="34" charset="-34"/>
              <a:cs typeface="BrowalliaUPC" panose="020B0604020202020204" pitchFamily="34" charset="-34"/>
            </a:endParaRPr>
          </a:p>
        </p:txBody>
      </p:sp>
      <p:sp>
        <p:nvSpPr>
          <p:cNvPr id="2" name="ตัวแทนหมายเลขสไลด์ 1">
            <a:extLst>
              <a:ext uri="{FF2B5EF4-FFF2-40B4-BE49-F238E27FC236}">
                <a16:creationId xmlns:a16="http://schemas.microsoft.com/office/drawing/2014/main" id="{DD36DCEC-9477-4CCC-9F1B-17EEBD4D9501}"/>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22</a:t>
            </a:fld>
            <a:endParaRPr lang="en-US"/>
          </a:p>
        </p:txBody>
      </p:sp>
    </p:spTree>
    <p:extLst>
      <p:ext uri="{BB962C8B-B14F-4D97-AF65-F5344CB8AC3E}">
        <p14:creationId xmlns:p14="http://schemas.microsoft.com/office/powerpoint/2010/main" val="15190378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กล่องข้อความ 2">
            <a:extLst>
              <a:ext uri="{FF2B5EF4-FFF2-40B4-BE49-F238E27FC236}">
                <a16:creationId xmlns:a16="http://schemas.microsoft.com/office/drawing/2014/main" id="{0BFE6686-EDB0-4E55-8055-7CEEA2FBD8E2}"/>
              </a:ext>
            </a:extLst>
          </p:cNvPr>
          <p:cNvSpPr txBox="1"/>
          <p:nvPr/>
        </p:nvSpPr>
        <p:spPr>
          <a:xfrm>
            <a:off x="238433" y="6381136"/>
            <a:ext cx="11137487" cy="338554"/>
          </a:xfrm>
          <a:prstGeom prst="rect">
            <a:avLst/>
          </a:prstGeom>
          <a:noFill/>
        </p:spPr>
        <p:txBody>
          <a:bodyPr wrap="square">
            <a:spAutoFit/>
          </a:bodyPr>
          <a:lstStyle/>
          <a:p>
            <a:r>
              <a:rPr lang="en-US" sz="1600" b="0" i="0" dirty="0">
                <a:solidFill>
                  <a:srgbClr val="222222"/>
                </a:solidFill>
                <a:effectLst/>
                <a:latin typeface="BrowalliaUPC" panose="020B0604020202020204" pitchFamily="34" charset="-34"/>
                <a:cs typeface="BrowalliaUPC" panose="020B0604020202020204" pitchFamily="34" charset="-34"/>
              </a:rPr>
              <a:t>Source: O’Neill, D. W., Fanning, A. L., Lamb, W. F., &amp; Steinberger, J. K. (2018). A good life for all within planetary boundaries. </a:t>
            </a:r>
            <a:r>
              <a:rPr lang="en-US" sz="1600" b="0" i="1" dirty="0">
                <a:solidFill>
                  <a:srgbClr val="222222"/>
                </a:solidFill>
                <a:effectLst/>
                <a:latin typeface="BrowalliaUPC" panose="020B0604020202020204" pitchFamily="34" charset="-34"/>
                <a:cs typeface="BrowalliaUPC" panose="020B0604020202020204" pitchFamily="34" charset="-34"/>
              </a:rPr>
              <a:t>Nature sustainability</a:t>
            </a:r>
            <a:r>
              <a:rPr lang="en-US" sz="1600" b="0" i="0" dirty="0">
                <a:solidFill>
                  <a:srgbClr val="222222"/>
                </a:solidFill>
                <a:effectLst/>
                <a:latin typeface="BrowalliaUPC" panose="020B0604020202020204" pitchFamily="34" charset="-34"/>
                <a:cs typeface="BrowalliaUPC" panose="020B0604020202020204" pitchFamily="34" charset="-34"/>
              </a:rPr>
              <a:t>, </a:t>
            </a:r>
            <a:r>
              <a:rPr lang="en-US" sz="1600" b="0" i="1" dirty="0">
                <a:solidFill>
                  <a:srgbClr val="222222"/>
                </a:solidFill>
                <a:effectLst/>
                <a:latin typeface="BrowalliaUPC" panose="020B0604020202020204" pitchFamily="34" charset="-34"/>
                <a:cs typeface="BrowalliaUPC" panose="020B0604020202020204" pitchFamily="34" charset="-34"/>
              </a:rPr>
              <a:t>1</a:t>
            </a:r>
            <a:r>
              <a:rPr lang="en-US" sz="1600" b="0" i="0" dirty="0">
                <a:solidFill>
                  <a:srgbClr val="222222"/>
                </a:solidFill>
                <a:effectLst/>
                <a:latin typeface="BrowalliaUPC" panose="020B0604020202020204" pitchFamily="34" charset="-34"/>
                <a:cs typeface="BrowalliaUPC" panose="020B0604020202020204" pitchFamily="34" charset="-34"/>
              </a:rPr>
              <a:t>(2), 88-95.</a:t>
            </a:r>
            <a:endParaRPr lang="th-TH" sz="1600" dirty="0">
              <a:latin typeface="BrowalliaUPC" panose="020B0604020202020204" pitchFamily="34" charset="-34"/>
              <a:cs typeface="BrowalliaUPC" panose="020B0604020202020204" pitchFamily="34" charset="-34"/>
            </a:endParaRPr>
          </a:p>
        </p:txBody>
      </p:sp>
      <p:pic>
        <p:nvPicPr>
          <p:cNvPr id="5" name="รูปภาพ 4">
            <a:extLst>
              <a:ext uri="{FF2B5EF4-FFF2-40B4-BE49-F238E27FC236}">
                <a16:creationId xmlns:a16="http://schemas.microsoft.com/office/drawing/2014/main" id="{EF75E5AB-3F01-4BAE-AC86-AA8E37349FEE}"/>
              </a:ext>
            </a:extLst>
          </p:cNvPr>
          <p:cNvPicPr>
            <a:picLocks noChangeAspect="1"/>
          </p:cNvPicPr>
          <p:nvPr/>
        </p:nvPicPr>
        <p:blipFill>
          <a:blip r:embed="rId2"/>
          <a:stretch>
            <a:fillRect/>
          </a:stretch>
        </p:blipFill>
        <p:spPr>
          <a:xfrm>
            <a:off x="3185653" y="730771"/>
            <a:ext cx="8885904" cy="5396457"/>
          </a:xfrm>
          <a:prstGeom prst="rect">
            <a:avLst/>
          </a:prstGeom>
          <a:ln>
            <a:solidFill>
              <a:schemeClr val="accent5">
                <a:lumMod val="75000"/>
              </a:schemeClr>
            </a:solidFill>
          </a:ln>
        </p:spPr>
      </p:pic>
      <p:sp>
        <p:nvSpPr>
          <p:cNvPr id="6" name="กล่องข้อความ 5">
            <a:extLst>
              <a:ext uri="{FF2B5EF4-FFF2-40B4-BE49-F238E27FC236}">
                <a16:creationId xmlns:a16="http://schemas.microsoft.com/office/drawing/2014/main" id="{8E789610-8542-467D-9393-C418096E01D7}"/>
              </a:ext>
            </a:extLst>
          </p:cNvPr>
          <p:cNvSpPr txBox="1"/>
          <p:nvPr/>
        </p:nvSpPr>
        <p:spPr>
          <a:xfrm>
            <a:off x="238433" y="2951945"/>
            <a:ext cx="2809567" cy="954107"/>
          </a:xfrm>
          <a:prstGeom prst="rect">
            <a:avLst/>
          </a:prstGeom>
          <a:noFill/>
          <a:ln>
            <a:solidFill>
              <a:schemeClr val="accent6">
                <a:lumMod val="75000"/>
              </a:schemeClr>
            </a:solidFill>
          </a:ln>
        </p:spPr>
        <p:txBody>
          <a:bodyPr wrap="square">
            <a:spAutoFit/>
          </a:bodyPr>
          <a:lstStyle/>
          <a:p>
            <a:r>
              <a:rPr lang="en-US" sz="2800" dirty="0">
                <a:solidFill>
                  <a:schemeClr val="tx1"/>
                </a:solidFill>
                <a:latin typeface="BrowalliaUPC" panose="020B0604020202020204" pitchFamily="34" charset="-34"/>
                <a:cs typeface="BrowalliaUPC" panose="020B0604020202020204" pitchFamily="34" charset="-34"/>
              </a:rPr>
              <a:t>The second highest citation in Scopus</a:t>
            </a:r>
            <a:endParaRPr lang="th-TH" sz="2800" dirty="0">
              <a:solidFill>
                <a:schemeClr val="tx1"/>
              </a:solidFill>
              <a:latin typeface="BrowalliaUPC" panose="020B0604020202020204" pitchFamily="34" charset="-34"/>
              <a:cs typeface="BrowalliaUPC" panose="020B0604020202020204" pitchFamily="34" charset="-34"/>
            </a:endParaRPr>
          </a:p>
        </p:txBody>
      </p:sp>
      <p:sp>
        <p:nvSpPr>
          <p:cNvPr id="2" name="ตัวแทนหมายเลขสไลด์ 1">
            <a:extLst>
              <a:ext uri="{FF2B5EF4-FFF2-40B4-BE49-F238E27FC236}">
                <a16:creationId xmlns:a16="http://schemas.microsoft.com/office/drawing/2014/main" id="{BCA871CB-4E91-4788-BC1A-9BB0414A96CD}"/>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23</a:t>
            </a:fld>
            <a:endParaRPr lang="en-US"/>
          </a:p>
        </p:txBody>
      </p:sp>
    </p:spTree>
    <p:extLst>
      <p:ext uri="{BB962C8B-B14F-4D97-AF65-F5344CB8AC3E}">
        <p14:creationId xmlns:p14="http://schemas.microsoft.com/office/powerpoint/2010/main" val="24052216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กล่องข้อความ 2">
            <a:extLst>
              <a:ext uri="{FF2B5EF4-FFF2-40B4-BE49-F238E27FC236}">
                <a16:creationId xmlns:a16="http://schemas.microsoft.com/office/drawing/2014/main" id="{8187DBDE-40CD-4539-9735-A36EF9CDA2E7}"/>
              </a:ext>
            </a:extLst>
          </p:cNvPr>
          <p:cNvSpPr txBox="1"/>
          <p:nvPr/>
        </p:nvSpPr>
        <p:spPr>
          <a:xfrm>
            <a:off x="369939" y="1166842"/>
            <a:ext cx="11452122" cy="4524315"/>
          </a:xfrm>
          <a:prstGeom prst="rect">
            <a:avLst/>
          </a:prstGeom>
          <a:noFill/>
        </p:spPr>
        <p:txBody>
          <a:bodyPr wrap="square">
            <a:spAutoFit/>
          </a:bodyPr>
          <a:lstStyle/>
          <a:p>
            <a:r>
              <a:rPr lang="en-US" sz="2400" b="1" dirty="0">
                <a:latin typeface="BrowalliaUPC" panose="020B0604020202020204" pitchFamily="34" charset="-34"/>
                <a:cs typeface="BrowalliaUPC" panose="020B0604020202020204" pitchFamily="34" charset="-34"/>
              </a:rPr>
              <a:t>O'Neill et al. (2018) </a:t>
            </a:r>
            <a:r>
              <a:rPr lang="en-US" sz="2400" dirty="0">
                <a:latin typeface="BrowalliaUPC" panose="020B0604020202020204" pitchFamily="34" charset="-34"/>
                <a:cs typeface="BrowalliaUPC" panose="020B0604020202020204" pitchFamily="34" charset="-34"/>
              </a:rPr>
              <a:t>conclude that it is possible to provide a good life for all people on Earth within planetary boundaries, but it will require a significant shift in resource consumption and production patterns.</a:t>
            </a:r>
          </a:p>
          <a:p>
            <a:endParaRPr lang="en-US" sz="2400" dirty="0">
              <a:latin typeface="BrowalliaUPC" panose="020B0604020202020204" pitchFamily="34" charset="-34"/>
              <a:cs typeface="BrowalliaUPC" panose="020B0604020202020204" pitchFamily="34" charset="-34"/>
            </a:endParaRPr>
          </a:p>
          <a:p>
            <a:r>
              <a:rPr lang="en-US" sz="2400" dirty="0">
                <a:latin typeface="BrowalliaUPC" panose="020B0604020202020204" pitchFamily="34" charset="-34"/>
                <a:cs typeface="BrowalliaUPC" panose="020B0604020202020204" pitchFamily="34" charset="-34"/>
              </a:rPr>
              <a:t>key findings:</a:t>
            </a:r>
          </a:p>
          <a:p>
            <a:pPr marL="342900" indent="-342900">
              <a:buFont typeface="Arial" panose="020B0604020202020204" pitchFamily="34" charset="0"/>
              <a:buChar char="•"/>
            </a:pPr>
            <a:r>
              <a:rPr lang="en-US" sz="2400" b="1" dirty="0">
                <a:latin typeface="BrowalliaUPC" panose="020B0604020202020204" pitchFamily="34" charset="-34"/>
                <a:cs typeface="BrowalliaUPC" panose="020B0604020202020204" pitchFamily="34" charset="-34"/>
              </a:rPr>
              <a:t>No country currently meets the basic needs of its citizens at a globally sustainable level of resource use.</a:t>
            </a:r>
            <a:r>
              <a:rPr lang="en-US" sz="2400" dirty="0">
                <a:latin typeface="BrowalliaUPC" panose="020B0604020202020204" pitchFamily="34" charset="-34"/>
                <a:cs typeface="BrowalliaUPC" panose="020B0604020202020204" pitchFamily="34" charset="-34"/>
              </a:rPr>
              <a:t> This means that all countries are exceeding at least one planetary boundary, putting the Earth's systems at risk.</a:t>
            </a:r>
          </a:p>
          <a:p>
            <a:pPr marL="342900" indent="-342900">
              <a:buFont typeface="Arial" panose="020B0604020202020204" pitchFamily="34" charset="0"/>
              <a:buChar char="•"/>
            </a:pPr>
            <a:r>
              <a:rPr lang="en-US" sz="2400" b="1" dirty="0">
                <a:latin typeface="BrowalliaUPC" panose="020B0604020202020204" pitchFamily="34" charset="-34"/>
                <a:cs typeface="BrowalliaUPC" panose="020B0604020202020204" pitchFamily="34" charset="-34"/>
              </a:rPr>
              <a:t>Meeting basic needs for all people is possible within planetary boundaries.</a:t>
            </a:r>
            <a:r>
              <a:rPr lang="en-US" sz="2400" dirty="0">
                <a:latin typeface="BrowalliaUPC" panose="020B0604020202020204" pitchFamily="34" charset="-34"/>
                <a:cs typeface="BrowalliaUPC" panose="020B0604020202020204" pitchFamily="34" charset="-34"/>
              </a:rPr>
              <a:t> This can be achieved by prioritizing essential needs like nutrition, sanitation, access to electricity, and eliminating extreme poverty.</a:t>
            </a:r>
          </a:p>
          <a:p>
            <a:pPr marL="342900" indent="-342900">
              <a:buFont typeface="Arial" panose="020B0604020202020204" pitchFamily="34" charset="0"/>
              <a:buChar char="•"/>
            </a:pPr>
            <a:r>
              <a:rPr lang="en-US" sz="2400" b="1" dirty="0">
                <a:latin typeface="BrowalliaUPC" panose="020B0604020202020204" pitchFamily="34" charset="-34"/>
                <a:cs typeface="BrowalliaUPC" panose="020B0604020202020204" pitchFamily="34" charset="-34"/>
              </a:rPr>
              <a:t>Significant reductions in resource use are necessary, particularly in wealthy nations.</a:t>
            </a:r>
            <a:r>
              <a:rPr lang="en-US" sz="2400" dirty="0">
                <a:latin typeface="BrowalliaUPC" panose="020B0604020202020204" pitchFamily="34" charset="-34"/>
                <a:cs typeface="BrowalliaUPC" panose="020B0604020202020204" pitchFamily="34" charset="-34"/>
              </a:rPr>
              <a:t> High-income countries will need to drastically reduce their consumption to allow for a more equitable distribution of resources.</a:t>
            </a:r>
          </a:p>
          <a:p>
            <a:pPr marL="342900" indent="-342900">
              <a:buFont typeface="Arial" panose="020B0604020202020204" pitchFamily="34" charset="0"/>
              <a:buChar char="•"/>
            </a:pPr>
            <a:r>
              <a:rPr lang="en-US" sz="2400" b="1" dirty="0">
                <a:latin typeface="BrowalliaUPC" panose="020B0604020202020204" pitchFamily="34" charset="-34"/>
                <a:cs typeface="BrowalliaUPC" panose="020B0604020202020204" pitchFamily="34" charset="-34"/>
              </a:rPr>
              <a:t>Social provisioning systems are crucial. </a:t>
            </a:r>
            <a:r>
              <a:rPr lang="en-US" sz="2400" dirty="0">
                <a:latin typeface="BrowalliaUPC" panose="020B0604020202020204" pitchFamily="34" charset="-34"/>
                <a:cs typeface="BrowalliaUPC" panose="020B0604020202020204" pitchFamily="34" charset="-34"/>
              </a:rPr>
              <a:t>These systems, which include healthcare, education, and social support, are essential for ensuring a good life for all, even with </a:t>
            </a:r>
            <a:r>
              <a:rPr lang="en-US" sz="2400" b="1" dirty="0">
                <a:solidFill>
                  <a:srgbClr val="FF0000"/>
                </a:solidFill>
                <a:latin typeface="BrowalliaUPC" panose="020B0604020202020204" pitchFamily="34" charset="-34"/>
                <a:cs typeface="BrowalliaUPC" panose="020B0604020202020204" pitchFamily="34" charset="-34"/>
              </a:rPr>
              <a:t>reduced material consumption.</a:t>
            </a:r>
          </a:p>
        </p:txBody>
      </p:sp>
      <p:sp>
        <p:nvSpPr>
          <p:cNvPr id="4" name="กล่องข้อความ 3">
            <a:extLst>
              <a:ext uri="{FF2B5EF4-FFF2-40B4-BE49-F238E27FC236}">
                <a16:creationId xmlns:a16="http://schemas.microsoft.com/office/drawing/2014/main" id="{A6CCB593-B859-45C7-816F-9A9C7906FE15}"/>
              </a:ext>
            </a:extLst>
          </p:cNvPr>
          <p:cNvSpPr txBox="1"/>
          <p:nvPr/>
        </p:nvSpPr>
        <p:spPr>
          <a:xfrm>
            <a:off x="369939" y="6501063"/>
            <a:ext cx="10908890" cy="307777"/>
          </a:xfrm>
          <a:prstGeom prst="rect">
            <a:avLst/>
          </a:prstGeom>
          <a:noFill/>
        </p:spPr>
        <p:txBody>
          <a:bodyPr wrap="square">
            <a:spAutoFit/>
          </a:bodyPr>
          <a:lstStyle/>
          <a:p>
            <a:r>
              <a:rPr lang="en-US" sz="1400" b="0" i="0" dirty="0">
                <a:solidFill>
                  <a:srgbClr val="222222"/>
                </a:solidFill>
                <a:effectLst/>
                <a:latin typeface="BrowalliaUPC" panose="020B0604020202020204" pitchFamily="34" charset="-34"/>
                <a:cs typeface="BrowalliaUPC" panose="020B0604020202020204" pitchFamily="34" charset="-34"/>
              </a:rPr>
              <a:t>Source: O’Neill, D. W., Fanning, A. L., Lamb, W. F., &amp; Steinberger, J. K. (2018). A good life for all within planetary boundaries. </a:t>
            </a:r>
            <a:r>
              <a:rPr lang="en-US" sz="1400" b="0" i="1" dirty="0">
                <a:solidFill>
                  <a:srgbClr val="222222"/>
                </a:solidFill>
                <a:effectLst/>
                <a:latin typeface="BrowalliaUPC" panose="020B0604020202020204" pitchFamily="34" charset="-34"/>
                <a:cs typeface="BrowalliaUPC" panose="020B0604020202020204" pitchFamily="34" charset="-34"/>
              </a:rPr>
              <a:t>Nature sustainability</a:t>
            </a:r>
            <a:r>
              <a:rPr lang="en-US" sz="1400" b="0" i="0" dirty="0">
                <a:solidFill>
                  <a:srgbClr val="222222"/>
                </a:solidFill>
                <a:effectLst/>
                <a:latin typeface="BrowalliaUPC" panose="020B0604020202020204" pitchFamily="34" charset="-34"/>
                <a:cs typeface="BrowalliaUPC" panose="020B0604020202020204" pitchFamily="34" charset="-34"/>
              </a:rPr>
              <a:t>, </a:t>
            </a:r>
            <a:r>
              <a:rPr lang="en-US" sz="1400" b="0" i="1" dirty="0">
                <a:solidFill>
                  <a:srgbClr val="222222"/>
                </a:solidFill>
                <a:effectLst/>
                <a:latin typeface="BrowalliaUPC" panose="020B0604020202020204" pitchFamily="34" charset="-34"/>
                <a:cs typeface="BrowalliaUPC" panose="020B0604020202020204" pitchFamily="34" charset="-34"/>
              </a:rPr>
              <a:t>1</a:t>
            </a:r>
            <a:r>
              <a:rPr lang="en-US" sz="1400" b="0" i="0" dirty="0">
                <a:solidFill>
                  <a:srgbClr val="222222"/>
                </a:solidFill>
                <a:effectLst/>
                <a:latin typeface="BrowalliaUPC" panose="020B0604020202020204" pitchFamily="34" charset="-34"/>
                <a:cs typeface="BrowalliaUPC" panose="020B0604020202020204" pitchFamily="34" charset="-34"/>
              </a:rPr>
              <a:t>(2), 88-95.</a:t>
            </a:r>
            <a:endParaRPr lang="th-TH" sz="1400" dirty="0">
              <a:latin typeface="BrowalliaUPC" panose="020B0604020202020204" pitchFamily="34" charset="-34"/>
              <a:cs typeface="BrowalliaUPC" panose="020B0604020202020204" pitchFamily="34" charset="-34"/>
            </a:endParaRPr>
          </a:p>
        </p:txBody>
      </p:sp>
      <p:sp>
        <p:nvSpPr>
          <p:cNvPr id="2" name="ตัวแทนหมายเลขสไลด์ 1">
            <a:extLst>
              <a:ext uri="{FF2B5EF4-FFF2-40B4-BE49-F238E27FC236}">
                <a16:creationId xmlns:a16="http://schemas.microsoft.com/office/drawing/2014/main" id="{6378775A-9C20-4EFD-A7E5-A644D85DAE86}"/>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24</a:t>
            </a:fld>
            <a:endParaRPr lang="en-US"/>
          </a:p>
        </p:txBody>
      </p:sp>
    </p:spTree>
    <p:extLst>
      <p:ext uri="{BB962C8B-B14F-4D97-AF65-F5344CB8AC3E}">
        <p14:creationId xmlns:p14="http://schemas.microsoft.com/office/powerpoint/2010/main" val="8201010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4"/>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Autofit/>
          </a:bodyPr>
          <a:lstStyle/>
          <a:p>
            <a:pPr marL="0" lvl="0" indent="0" algn="l" rtl="0">
              <a:lnSpc>
                <a:spcPct val="107000"/>
              </a:lnSpc>
              <a:spcBef>
                <a:spcPts val="0"/>
              </a:spcBef>
              <a:spcAft>
                <a:spcPts val="0"/>
              </a:spcAft>
              <a:buClr>
                <a:schemeClr val="dk1"/>
              </a:buClr>
              <a:buSzPts val="4400"/>
              <a:buFont typeface="Browallia New"/>
              <a:buNone/>
            </a:pPr>
            <a:r>
              <a:rPr lang="en-US" sz="4400" dirty="0">
                <a:latin typeface="Browallia New"/>
                <a:ea typeface="Browallia New"/>
                <a:cs typeface="Browallia New"/>
                <a:sym typeface="Browallia New"/>
              </a:rPr>
              <a:t>1. Environmental Sustainability</a:t>
            </a:r>
            <a:endParaRPr sz="4400" dirty="0"/>
          </a:p>
        </p:txBody>
      </p:sp>
      <p:sp>
        <p:nvSpPr>
          <p:cNvPr id="103" name="Google Shape;103;p4"/>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fontScale="92500" lnSpcReduction="10000"/>
          </a:bodyPr>
          <a:lstStyle/>
          <a:p>
            <a:pPr marL="342900" lvl="0" indent="-342900" algn="l" rtl="0">
              <a:lnSpc>
                <a:spcPct val="90000"/>
              </a:lnSpc>
              <a:spcBef>
                <a:spcPts val="0"/>
              </a:spcBef>
              <a:spcAft>
                <a:spcPts val="0"/>
              </a:spcAft>
              <a:buClr>
                <a:srgbClr val="385623"/>
              </a:buClr>
              <a:buSzPct val="100000"/>
              <a:buFont typeface="Arial"/>
              <a:buChar char="•"/>
            </a:pPr>
            <a:r>
              <a:rPr lang="en-US" sz="3200">
                <a:solidFill>
                  <a:srgbClr val="385623"/>
                </a:solidFill>
                <a:latin typeface="Browallia New" panose="020B0604020202020204" pitchFamily="34" charset="-34"/>
                <a:ea typeface="Browallia New"/>
                <a:cs typeface="Browallia New" panose="020B0604020202020204" pitchFamily="34" charset="-34"/>
                <a:sym typeface="Browallia New"/>
              </a:rPr>
              <a:t>Clean Air and Water</a:t>
            </a:r>
            <a:endParaRPr>
              <a:latin typeface="Browallia New" panose="020B0604020202020204" pitchFamily="34" charset="-34"/>
              <a:cs typeface="Browallia New" panose="020B0604020202020204" pitchFamily="34" charset="-34"/>
            </a:endParaRPr>
          </a:p>
          <a:p>
            <a:pPr marL="342900" lvl="0" indent="-342900" algn="l" rtl="0">
              <a:lnSpc>
                <a:spcPct val="90000"/>
              </a:lnSpc>
              <a:spcBef>
                <a:spcPts val="1000"/>
              </a:spcBef>
              <a:spcAft>
                <a:spcPts val="0"/>
              </a:spcAft>
              <a:buClr>
                <a:srgbClr val="385623"/>
              </a:buClr>
              <a:buSzPct val="100000"/>
              <a:buFont typeface="Arial"/>
              <a:buChar char="•"/>
            </a:pPr>
            <a:r>
              <a:rPr lang="en-US" sz="3200">
                <a:solidFill>
                  <a:srgbClr val="385623"/>
                </a:solidFill>
                <a:latin typeface="Browallia New" panose="020B0604020202020204" pitchFamily="34" charset="-34"/>
                <a:ea typeface="Browallia New"/>
                <a:cs typeface="Browallia New" panose="020B0604020202020204" pitchFamily="34" charset="-34"/>
                <a:sym typeface="Browallia New"/>
              </a:rPr>
              <a:t>Healthy Ecosystems</a:t>
            </a:r>
            <a:endParaRPr>
              <a:latin typeface="Browallia New" panose="020B0604020202020204" pitchFamily="34" charset="-34"/>
              <a:cs typeface="Browallia New" panose="020B0604020202020204" pitchFamily="34" charset="-34"/>
            </a:endParaRPr>
          </a:p>
          <a:p>
            <a:pPr marL="342900" lvl="0" indent="-342900" algn="l" rtl="0">
              <a:lnSpc>
                <a:spcPct val="90000"/>
              </a:lnSpc>
              <a:spcBef>
                <a:spcPts val="1000"/>
              </a:spcBef>
              <a:spcAft>
                <a:spcPts val="0"/>
              </a:spcAft>
              <a:buClr>
                <a:srgbClr val="385623"/>
              </a:buClr>
              <a:buSzPct val="100000"/>
              <a:buFont typeface="Arial"/>
              <a:buChar char="•"/>
            </a:pPr>
            <a:r>
              <a:rPr lang="en-US" sz="3200">
                <a:solidFill>
                  <a:srgbClr val="385623"/>
                </a:solidFill>
                <a:latin typeface="Browallia New" panose="020B0604020202020204" pitchFamily="34" charset="-34"/>
                <a:ea typeface="Browallia New"/>
                <a:cs typeface="Browallia New" panose="020B0604020202020204" pitchFamily="34" charset="-34"/>
                <a:sym typeface="Browallia New"/>
              </a:rPr>
              <a:t>Climate Change Mitigation</a:t>
            </a:r>
            <a:endParaRPr sz="3200">
              <a:solidFill>
                <a:srgbClr val="385623"/>
              </a:solidFill>
              <a:latin typeface="Browallia New" panose="020B0604020202020204" pitchFamily="34" charset="-34"/>
              <a:cs typeface="Browallia New" panose="020B0604020202020204" pitchFamily="34" charset="-34"/>
            </a:endParaRPr>
          </a:p>
        </p:txBody>
      </p:sp>
      <p:sp>
        <p:nvSpPr>
          <p:cNvPr id="2" name="ตัวแทนหมายเลขสไลด์ 1">
            <a:extLst>
              <a:ext uri="{FF2B5EF4-FFF2-40B4-BE49-F238E27FC236}">
                <a16:creationId xmlns:a16="http://schemas.microsoft.com/office/drawing/2014/main" id="{224AABDC-6728-4966-85B7-B90A84A2C9F1}"/>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5"/>
          <p:cNvSpPr txBox="1"/>
          <p:nvPr/>
        </p:nvSpPr>
        <p:spPr>
          <a:xfrm>
            <a:off x="488095" y="1103062"/>
            <a:ext cx="5607905" cy="4651874"/>
          </a:xfrm>
          <a:prstGeom prst="rect">
            <a:avLst/>
          </a:prstGeom>
          <a:noFill/>
          <a:ln>
            <a:noFill/>
          </a:ln>
        </p:spPr>
        <p:txBody>
          <a:bodyPr spcFirstLastPara="1" wrap="square" lIns="91425" tIns="45700" rIns="91425" bIns="45700" anchor="t" anchorCtr="0">
            <a:spAutoFit/>
          </a:bodyPr>
          <a:lstStyle/>
          <a:p>
            <a:pPr marL="0" marR="0" lvl="0" indent="0" algn="l" rtl="0">
              <a:lnSpc>
                <a:spcPct val="107000"/>
              </a:lnSpc>
              <a:spcBef>
                <a:spcPts val="0"/>
              </a:spcBef>
              <a:spcAft>
                <a:spcPts val="0"/>
              </a:spcAft>
              <a:buNone/>
            </a:pPr>
            <a:r>
              <a:rPr lang="en-US" sz="2800" b="1" i="0" u="none" strike="noStrike" cap="none" dirty="0">
                <a:solidFill>
                  <a:schemeClr val="dk1"/>
                </a:solidFill>
                <a:latin typeface="Browallia New"/>
                <a:ea typeface="Browallia New"/>
                <a:cs typeface="Browallia New"/>
                <a:sym typeface="Browallia New"/>
              </a:rPr>
              <a:t>The Urgency of Environmental Sustainability</a:t>
            </a:r>
            <a:endParaRPr dirty="0"/>
          </a:p>
          <a:p>
            <a:pPr marL="0" marR="0" lvl="0" indent="0" algn="l" rtl="0">
              <a:lnSpc>
                <a:spcPct val="107000"/>
              </a:lnSpc>
              <a:spcBef>
                <a:spcPts val="800"/>
              </a:spcBef>
              <a:spcAft>
                <a:spcPts val="0"/>
              </a:spcAft>
              <a:buNone/>
            </a:pPr>
            <a:endParaRPr sz="2800" b="1" i="0" u="none" strike="noStrike" cap="none" dirty="0">
              <a:solidFill>
                <a:schemeClr val="dk1"/>
              </a:solidFill>
              <a:latin typeface="Browallia New"/>
              <a:ea typeface="Browallia New"/>
              <a:cs typeface="Browallia New"/>
              <a:sym typeface="Browallia New"/>
            </a:endParaRPr>
          </a:p>
          <a:p>
            <a:pPr marL="457200" marR="0" lvl="0" indent="-457200" algn="l" rtl="0">
              <a:lnSpc>
                <a:spcPct val="107000"/>
              </a:lnSpc>
              <a:spcBef>
                <a:spcPts val="800"/>
              </a:spcBef>
              <a:spcAft>
                <a:spcPts val="0"/>
              </a:spcAft>
              <a:buClr>
                <a:schemeClr val="dk1"/>
              </a:buClr>
              <a:buSzPts val="2800"/>
              <a:buFont typeface="Arial"/>
              <a:buChar char="•"/>
            </a:pPr>
            <a:r>
              <a:rPr lang="en-US" sz="2800" dirty="0">
                <a:solidFill>
                  <a:schemeClr val="dk1"/>
                </a:solidFill>
                <a:latin typeface="Browallia New"/>
                <a:ea typeface="Browallia New"/>
                <a:cs typeface="Browallia New"/>
                <a:sym typeface="Browallia New"/>
              </a:rPr>
              <a:t>E</a:t>
            </a:r>
            <a:r>
              <a:rPr lang="en-US" sz="2800" b="0" i="0" u="none" strike="noStrike" cap="none" dirty="0">
                <a:solidFill>
                  <a:schemeClr val="dk1"/>
                </a:solidFill>
                <a:latin typeface="Browallia New"/>
                <a:ea typeface="Browallia New"/>
                <a:cs typeface="Browallia New"/>
                <a:sym typeface="Browallia New"/>
              </a:rPr>
              <a:t>nvironmental sustainability and its importance for current and future generations.</a:t>
            </a:r>
            <a:endParaRPr sz="2800" b="0" i="0" u="none" strike="noStrike" cap="none" dirty="0">
              <a:solidFill>
                <a:schemeClr val="dk1"/>
              </a:solidFill>
              <a:latin typeface="Browallia New"/>
              <a:ea typeface="Browallia New"/>
              <a:cs typeface="Browallia New"/>
              <a:sym typeface="Browallia New"/>
            </a:endParaRPr>
          </a:p>
          <a:p>
            <a:pPr marL="457200" marR="0" lvl="0" indent="-457200" algn="l" rtl="0">
              <a:lnSpc>
                <a:spcPct val="107000"/>
              </a:lnSpc>
              <a:spcBef>
                <a:spcPts val="800"/>
              </a:spcBef>
              <a:spcAft>
                <a:spcPts val="0"/>
              </a:spcAft>
              <a:buClr>
                <a:schemeClr val="dk1"/>
              </a:buClr>
              <a:buSzPts val="2800"/>
              <a:buFont typeface="Arial"/>
              <a:buChar char="•"/>
            </a:pPr>
            <a:r>
              <a:rPr lang="en-US" sz="2800" b="0" i="0" u="none" strike="noStrike" cap="none" dirty="0">
                <a:solidFill>
                  <a:schemeClr val="dk1"/>
                </a:solidFill>
                <a:latin typeface="Browallia New"/>
                <a:ea typeface="Browallia New"/>
                <a:cs typeface="Browallia New"/>
                <a:sym typeface="Browallia New"/>
              </a:rPr>
              <a:t>Briefly introduce the three pillars: environment, society, and economy.</a:t>
            </a:r>
            <a:endParaRPr sz="2800" b="0" i="0" u="none" strike="noStrike" cap="none" dirty="0">
              <a:solidFill>
                <a:schemeClr val="dk1"/>
              </a:solidFill>
              <a:latin typeface="Browallia New"/>
              <a:ea typeface="Browallia New"/>
              <a:cs typeface="Browallia New"/>
              <a:sym typeface="Browallia New"/>
            </a:endParaRPr>
          </a:p>
          <a:p>
            <a:pPr marL="457200" marR="0" lvl="0" indent="-457200" algn="l" rtl="0">
              <a:lnSpc>
                <a:spcPct val="107000"/>
              </a:lnSpc>
              <a:spcBef>
                <a:spcPts val="800"/>
              </a:spcBef>
              <a:spcAft>
                <a:spcPts val="0"/>
              </a:spcAft>
              <a:buClr>
                <a:schemeClr val="dk1"/>
              </a:buClr>
              <a:buSzPts val="2800"/>
              <a:buFont typeface="Arial"/>
              <a:buChar char="•"/>
            </a:pPr>
            <a:r>
              <a:rPr lang="en-US" sz="2800" dirty="0">
                <a:solidFill>
                  <a:schemeClr val="dk1"/>
                </a:solidFill>
                <a:latin typeface="Browallia New"/>
                <a:ea typeface="Browallia New"/>
                <a:cs typeface="Browallia New"/>
                <a:sym typeface="Browallia New"/>
              </a:rPr>
              <a:t>T</a:t>
            </a:r>
            <a:r>
              <a:rPr lang="en-US" sz="2800" b="0" i="0" u="none" strike="noStrike" cap="none" dirty="0">
                <a:solidFill>
                  <a:schemeClr val="dk1"/>
                </a:solidFill>
                <a:latin typeface="Browallia New"/>
                <a:ea typeface="Browallia New"/>
                <a:cs typeface="Browallia New"/>
                <a:sym typeface="Browallia New"/>
              </a:rPr>
              <a:t>he interconnectedness of clean air, clean water, healthy ecosystems, and climate change.</a:t>
            </a:r>
            <a:endParaRPr sz="2800" b="0" i="0" u="none" strike="noStrike" cap="none" dirty="0">
              <a:solidFill>
                <a:schemeClr val="dk1"/>
              </a:solidFill>
              <a:latin typeface="Browallia New"/>
              <a:ea typeface="Browallia New"/>
              <a:cs typeface="Browallia New"/>
              <a:sym typeface="Browallia New"/>
            </a:endParaRPr>
          </a:p>
        </p:txBody>
      </p:sp>
      <p:pic>
        <p:nvPicPr>
          <p:cNvPr id="3" name="รูปภาพ 2">
            <a:extLst>
              <a:ext uri="{FF2B5EF4-FFF2-40B4-BE49-F238E27FC236}">
                <a16:creationId xmlns:a16="http://schemas.microsoft.com/office/drawing/2014/main" id="{734B0261-B2B2-4A4E-B6CF-C0E945E1EAA7}"/>
              </a:ext>
            </a:extLst>
          </p:cNvPr>
          <p:cNvPicPr>
            <a:picLocks noChangeAspect="1"/>
          </p:cNvPicPr>
          <p:nvPr/>
        </p:nvPicPr>
        <p:blipFill>
          <a:blip r:embed="rId3"/>
          <a:stretch>
            <a:fillRect/>
          </a:stretch>
        </p:blipFill>
        <p:spPr>
          <a:xfrm>
            <a:off x="6746867" y="1058634"/>
            <a:ext cx="4740729" cy="4740729"/>
          </a:xfrm>
          <a:prstGeom prst="rect">
            <a:avLst/>
          </a:prstGeom>
        </p:spPr>
      </p:pic>
      <p:sp>
        <p:nvSpPr>
          <p:cNvPr id="2" name="ตัวแทนหมายเลขสไลด์ 1">
            <a:extLst>
              <a:ext uri="{FF2B5EF4-FFF2-40B4-BE49-F238E27FC236}">
                <a16:creationId xmlns:a16="http://schemas.microsoft.com/office/drawing/2014/main" id="{667F45EE-6629-45F8-B2ED-0A3B3AF3D67E}"/>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6"/>
          <p:cNvSpPr txBox="1"/>
          <p:nvPr/>
        </p:nvSpPr>
        <p:spPr>
          <a:xfrm>
            <a:off x="796413" y="1664596"/>
            <a:ext cx="10599173" cy="4754466"/>
          </a:xfrm>
          <a:prstGeom prst="rect">
            <a:avLst/>
          </a:prstGeom>
          <a:noFill/>
          <a:ln>
            <a:noFill/>
          </a:ln>
        </p:spPr>
        <p:txBody>
          <a:bodyPr spcFirstLastPara="1" wrap="square" lIns="91425" tIns="45700" rIns="91425" bIns="45700" anchor="t" anchorCtr="0">
            <a:spAutoFit/>
          </a:bodyPr>
          <a:lstStyle/>
          <a:p>
            <a:pPr marL="0" marR="0" lvl="0" indent="0" algn="l" rtl="0">
              <a:lnSpc>
                <a:spcPct val="107000"/>
              </a:lnSpc>
              <a:spcBef>
                <a:spcPts val="0"/>
              </a:spcBef>
              <a:spcAft>
                <a:spcPts val="0"/>
              </a:spcAft>
              <a:buNone/>
            </a:pPr>
            <a:r>
              <a:rPr lang="en-US" sz="2800" b="1" i="0" u="none" strike="noStrike" cap="none" dirty="0">
                <a:solidFill>
                  <a:schemeClr val="dk1"/>
                </a:solidFill>
                <a:latin typeface="Browallia New" panose="020B0604020202020204" pitchFamily="34" charset="-34"/>
                <a:ea typeface="Browallia New"/>
                <a:cs typeface="Browallia New" panose="020B0604020202020204" pitchFamily="34" charset="-34"/>
                <a:sym typeface="Browallia New"/>
              </a:rPr>
              <a:t>Clean Air </a:t>
            </a:r>
          </a:p>
          <a:p>
            <a:pPr marL="0" marR="0" lvl="0" indent="0" algn="l" rtl="0">
              <a:lnSpc>
                <a:spcPct val="107000"/>
              </a:lnSpc>
              <a:spcBef>
                <a:spcPts val="0"/>
              </a:spcBef>
              <a:spcAft>
                <a:spcPts val="0"/>
              </a:spcAft>
              <a:buNone/>
            </a:pPr>
            <a:endParaRPr lang="en-US" sz="2800" dirty="0">
              <a:latin typeface="Browallia New" panose="020B0604020202020204" pitchFamily="34" charset="-34"/>
              <a:cs typeface="Browallia New" panose="020B0604020202020204" pitchFamily="34" charset="-34"/>
            </a:endParaRPr>
          </a:p>
          <a:p>
            <a:pPr marL="0" marR="0" lvl="0" indent="0" algn="l" rtl="0">
              <a:lnSpc>
                <a:spcPct val="107000"/>
              </a:lnSpc>
              <a:spcBef>
                <a:spcPts val="0"/>
              </a:spcBef>
              <a:spcAft>
                <a:spcPts val="0"/>
              </a:spcAft>
              <a:buNone/>
            </a:pPr>
            <a:endParaRPr sz="2800" dirty="0">
              <a:latin typeface="Browallia New" panose="020B0604020202020204" pitchFamily="34" charset="-34"/>
              <a:cs typeface="Browallia New" panose="020B0604020202020204" pitchFamily="34" charset="-34"/>
            </a:endParaRPr>
          </a:p>
          <a:p>
            <a:pPr marL="457200" marR="0" lvl="0" indent="-431800" algn="l" rtl="0">
              <a:lnSpc>
                <a:spcPct val="107000"/>
              </a:lnSpc>
              <a:spcBef>
                <a:spcPts val="800"/>
              </a:spcBef>
              <a:spcAft>
                <a:spcPts val="0"/>
              </a:spcAft>
              <a:buClr>
                <a:schemeClr val="dk1"/>
              </a:buClr>
              <a:buSzPts val="2400"/>
              <a:buFont typeface="Arial"/>
              <a:buChar char="•"/>
            </a:pPr>
            <a:r>
              <a:rPr lang="en-US" sz="2800" b="1" i="0" u="none" strike="noStrike" cap="none" dirty="0">
                <a:solidFill>
                  <a:schemeClr val="dk1"/>
                </a:solidFill>
                <a:latin typeface="Browallia New" panose="020B0604020202020204" pitchFamily="34" charset="-34"/>
                <a:ea typeface="Browallia New"/>
                <a:cs typeface="Browallia New" panose="020B0604020202020204" pitchFamily="34" charset="-34"/>
                <a:sym typeface="Browallia New"/>
              </a:rPr>
              <a:t>Air Pollution Sources:</a:t>
            </a:r>
            <a:r>
              <a:rPr lang="en-US" sz="2800" b="0" i="0" u="none" strike="noStrike" cap="none" dirty="0">
                <a:solidFill>
                  <a:schemeClr val="dk1"/>
                </a:solidFill>
                <a:latin typeface="Browallia New" panose="020B0604020202020204" pitchFamily="34" charset="-34"/>
                <a:ea typeface="Browallia New"/>
                <a:cs typeface="Browallia New" panose="020B0604020202020204" pitchFamily="34" charset="-34"/>
                <a:sym typeface="Browallia New"/>
              </a:rPr>
              <a:t> Industrial emissions, transportation, agriculture, residential sources.</a:t>
            </a:r>
            <a:endParaRPr sz="2800" b="0" i="0" u="none" strike="noStrike" cap="none" dirty="0">
              <a:solidFill>
                <a:schemeClr val="dk1"/>
              </a:solidFill>
              <a:latin typeface="Browallia New" panose="020B0604020202020204" pitchFamily="34" charset="-34"/>
              <a:ea typeface="Browallia New"/>
              <a:cs typeface="Browallia New" panose="020B0604020202020204" pitchFamily="34" charset="-34"/>
              <a:sym typeface="Browallia New"/>
            </a:endParaRPr>
          </a:p>
          <a:p>
            <a:pPr marL="457200" marR="0" lvl="0" indent="-431800" algn="l" rtl="0">
              <a:lnSpc>
                <a:spcPct val="107000"/>
              </a:lnSpc>
              <a:spcBef>
                <a:spcPts val="800"/>
              </a:spcBef>
              <a:spcAft>
                <a:spcPts val="0"/>
              </a:spcAft>
              <a:buClr>
                <a:schemeClr val="dk1"/>
              </a:buClr>
              <a:buSzPts val="2400"/>
              <a:buFont typeface="Arial"/>
              <a:buChar char="•"/>
            </a:pPr>
            <a:r>
              <a:rPr lang="en-US" sz="2800" b="1" i="0" u="none" strike="noStrike" cap="none" dirty="0">
                <a:solidFill>
                  <a:schemeClr val="dk1"/>
                </a:solidFill>
                <a:latin typeface="Browallia New" panose="020B0604020202020204" pitchFamily="34" charset="-34"/>
                <a:ea typeface="Browallia New"/>
                <a:cs typeface="Browallia New" panose="020B0604020202020204" pitchFamily="34" charset="-34"/>
                <a:sym typeface="Browallia New"/>
              </a:rPr>
              <a:t>Health Impacts:</a:t>
            </a:r>
            <a:r>
              <a:rPr lang="en-US" sz="2800" b="0" i="0" u="none" strike="noStrike" cap="none" dirty="0">
                <a:solidFill>
                  <a:schemeClr val="dk1"/>
                </a:solidFill>
                <a:latin typeface="Browallia New" panose="020B0604020202020204" pitchFamily="34" charset="-34"/>
                <a:ea typeface="Browallia New"/>
                <a:cs typeface="Browallia New" panose="020B0604020202020204" pitchFamily="34" charset="-34"/>
                <a:sym typeface="Browallia New"/>
              </a:rPr>
              <a:t> Respiratory diseases, cardiovascular problems, cancer. </a:t>
            </a:r>
            <a:endParaRPr sz="2800" b="1" dirty="0">
              <a:solidFill>
                <a:schemeClr val="dk1"/>
              </a:solidFill>
              <a:latin typeface="Browallia New" panose="020B0604020202020204" pitchFamily="34" charset="-34"/>
              <a:ea typeface="Browallia New"/>
              <a:cs typeface="Browallia New" panose="020B0604020202020204" pitchFamily="34" charset="-34"/>
              <a:sym typeface="Browallia New"/>
            </a:endParaRPr>
          </a:p>
          <a:p>
            <a:pPr marL="457200" marR="0" lvl="0" indent="-431800" algn="l" rtl="0">
              <a:lnSpc>
                <a:spcPct val="107000"/>
              </a:lnSpc>
              <a:spcBef>
                <a:spcPts val="800"/>
              </a:spcBef>
              <a:spcAft>
                <a:spcPts val="0"/>
              </a:spcAft>
              <a:buClr>
                <a:schemeClr val="dk1"/>
              </a:buClr>
              <a:buSzPts val="2400"/>
              <a:buFont typeface="Arial"/>
              <a:buChar char="•"/>
            </a:pPr>
            <a:r>
              <a:rPr lang="en-US" sz="2800" b="1" i="0" u="none" strike="noStrike" cap="none" dirty="0">
                <a:solidFill>
                  <a:schemeClr val="dk1"/>
                </a:solidFill>
                <a:latin typeface="Browallia New" panose="020B0604020202020204" pitchFamily="34" charset="-34"/>
                <a:ea typeface="Browallia New"/>
                <a:cs typeface="Browallia New" panose="020B0604020202020204" pitchFamily="34" charset="-34"/>
                <a:sym typeface="Browallia New"/>
              </a:rPr>
              <a:t>Recent Research:</a:t>
            </a:r>
            <a:r>
              <a:rPr lang="en-US" sz="2800" b="0" i="0" u="none" strike="noStrike" cap="none" dirty="0">
                <a:solidFill>
                  <a:schemeClr val="dk1"/>
                </a:solidFill>
                <a:latin typeface="Browallia New" panose="020B0604020202020204" pitchFamily="34" charset="-34"/>
                <a:ea typeface="Browallia New"/>
                <a:cs typeface="Browallia New" panose="020B0604020202020204" pitchFamily="34" charset="-34"/>
                <a:sym typeface="Browallia New"/>
              </a:rPr>
              <a:t> Air quality monitoring technologies, innovative filtration systems, policy interventions, governance, and policy.</a:t>
            </a:r>
            <a:endParaRPr sz="2800" b="0" i="0" u="none" strike="noStrike" cap="none" dirty="0">
              <a:solidFill>
                <a:schemeClr val="dk1"/>
              </a:solidFill>
              <a:latin typeface="Browallia New" panose="020B0604020202020204" pitchFamily="34" charset="-34"/>
              <a:ea typeface="Browallia New"/>
              <a:cs typeface="Browallia New" panose="020B0604020202020204" pitchFamily="34" charset="-34"/>
              <a:sym typeface="Browallia New"/>
            </a:endParaRPr>
          </a:p>
          <a:p>
            <a:pPr marL="0" marR="0" lvl="1" indent="0" algn="l" rtl="0">
              <a:lnSpc>
                <a:spcPct val="107000"/>
              </a:lnSpc>
              <a:spcBef>
                <a:spcPts val="800"/>
              </a:spcBef>
              <a:spcAft>
                <a:spcPts val="0"/>
              </a:spcAft>
              <a:buNone/>
            </a:pPr>
            <a:endParaRPr sz="2800" b="1" i="0" u="none" strike="noStrike" cap="none" dirty="0">
              <a:solidFill>
                <a:schemeClr val="dk1"/>
              </a:solidFill>
              <a:latin typeface="Browallia New" panose="020B0604020202020204" pitchFamily="34" charset="-34"/>
              <a:ea typeface="Browallia New"/>
              <a:cs typeface="Browallia New" panose="020B0604020202020204" pitchFamily="34" charset="-34"/>
              <a:sym typeface="Browallia New"/>
            </a:endParaRPr>
          </a:p>
          <a:p>
            <a:pPr marL="0" marR="0" lvl="1" indent="0" algn="l" rtl="0">
              <a:lnSpc>
                <a:spcPct val="107000"/>
              </a:lnSpc>
              <a:spcBef>
                <a:spcPts val="800"/>
              </a:spcBef>
              <a:spcAft>
                <a:spcPts val="0"/>
              </a:spcAft>
              <a:buNone/>
            </a:pPr>
            <a:r>
              <a:rPr lang="en-US" sz="2800" b="1" i="0" u="none" strike="noStrike" cap="none" dirty="0">
                <a:solidFill>
                  <a:schemeClr val="dk1"/>
                </a:solidFill>
                <a:latin typeface="Browallia New" panose="020B0604020202020204" pitchFamily="34" charset="-34"/>
                <a:ea typeface="Browallia New"/>
                <a:cs typeface="Browallia New" panose="020B0604020202020204" pitchFamily="34" charset="-34"/>
                <a:sym typeface="Browallia New"/>
              </a:rPr>
              <a:t>Discussion Point:</a:t>
            </a:r>
            <a:r>
              <a:rPr lang="en-US" sz="2800" b="0" i="0" u="none" strike="noStrike" cap="none" dirty="0">
                <a:solidFill>
                  <a:schemeClr val="dk1"/>
                </a:solidFill>
                <a:latin typeface="Browallia New" panose="020B0604020202020204" pitchFamily="34" charset="-34"/>
                <a:ea typeface="Browallia New"/>
                <a:cs typeface="Browallia New" panose="020B0604020202020204" pitchFamily="34" charset="-34"/>
                <a:sym typeface="Browallia New"/>
              </a:rPr>
              <a:t> The role of technology and policy in achieving clean air goals.</a:t>
            </a:r>
            <a:endParaRPr sz="2800" b="0" i="0" u="none" strike="noStrike" cap="none" dirty="0">
              <a:solidFill>
                <a:schemeClr val="dk1"/>
              </a:solidFill>
              <a:latin typeface="Browallia New" panose="020B0604020202020204" pitchFamily="34" charset="-34"/>
              <a:ea typeface="Browallia New"/>
              <a:cs typeface="Browallia New" panose="020B0604020202020204" pitchFamily="34" charset="-34"/>
              <a:sym typeface="Browallia New"/>
            </a:endParaRPr>
          </a:p>
        </p:txBody>
      </p:sp>
      <p:pic>
        <p:nvPicPr>
          <p:cNvPr id="114" name="Google Shape;114;p6"/>
          <p:cNvPicPr preferRelativeResize="0"/>
          <p:nvPr/>
        </p:nvPicPr>
        <p:blipFill>
          <a:blip r:embed="rId3">
            <a:alphaModFix/>
          </a:blip>
          <a:stretch>
            <a:fillRect/>
          </a:stretch>
        </p:blipFill>
        <p:spPr>
          <a:xfrm>
            <a:off x="4922174" y="282338"/>
            <a:ext cx="2930688" cy="2764515"/>
          </a:xfrm>
          <a:prstGeom prst="rect">
            <a:avLst/>
          </a:prstGeom>
          <a:noFill/>
          <a:ln>
            <a:noFill/>
          </a:ln>
        </p:spPr>
      </p:pic>
      <p:pic>
        <p:nvPicPr>
          <p:cNvPr id="115" name="Google Shape;115;p6"/>
          <p:cNvPicPr preferRelativeResize="0"/>
          <p:nvPr/>
        </p:nvPicPr>
        <p:blipFill>
          <a:blip r:embed="rId4">
            <a:alphaModFix/>
          </a:blip>
          <a:stretch>
            <a:fillRect/>
          </a:stretch>
        </p:blipFill>
        <p:spPr>
          <a:xfrm>
            <a:off x="8158880" y="282338"/>
            <a:ext cx="2930688" cy="2764515"/>
          </a:xfrm>
          <a:prstGeom prst="rect">
            <a:avLst/>
          </a:prstGeom>
          <a:noFill/>
          <a:ln>
            <a:noFill/>
          </a:ln>
        </p:spPr>
      </p:pic>
      <p:sp>
        <p:nvSpPr>
          <p:cNvPr id="2" name="ตัวแทนหมายเลขสไลด์ 1">
            <a:extLst>
              <a:ext uri="{FF2B5EF4-FFF2-40B4-BE49-F238E27FC236}">
                <a16:creationId xmlns:a16="http://schemas.microsoft.com/office/drawing/2014/main" id="{59F78B1D-0518-407D-8F8B-B41B226DD1AD}"/>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a:extLst>
              <a:ext uri="{FF2B5EF4-FFF2-40B4-BE49-F238E27FC236}">
                <a16:creationId xmlns:a16="http://schemas.microsoft.com/office/drawing/2014/main" id="{36153FCE-F12B-4EB0-970F-689B0FC90E09}"/>
              </a:ext>
            </a:extLst>
          </p:cNvPr>
          <p:cNvSpPr>
            <a:spLocks noGrp="1"/>
          </p:cNvSpPr>
          <p:nvPr>
            <p:ph type="title"/>
          </p:nvPr>
        </p:nvSpPr>
        <p:spPr>
          <a:xfrm>
            <a:off x="468056" y="2869944"/>
            <a:ext cx="10515600" cy="2852737"/>
          </a:xfrm>
        </p:spPr>
        <p:txBody>
          <a:bodyPr>
            <a:normAutofit/>
          </a:bodyPr>
          <a:lstStyle/>
          <a:p>
            <a:r>
              <a:rPr lang="en-US" sz="3600" dirty="0" err="1">
                <a:solidFill>
                  <a:schemeClr val="tx1"/>
                </a:solidFill>
                <a:effectLst/>
                <a:latin typeface="BrowalliaUPC" panose="020B0604020202020204" pitchFamily="34" charset="-34"/>
                <a:ea typeface="Calibri" panose="020F0502020204030204" pitchFamily="34" charset="0"/>
                <a:cs typeface="BrowalliaUPC" panose="020B0604020202020204" pitchFamily="34" charset="-34"/>
              </a:rPr>
              <a:t>Grossberndt</a:t>
            </a:r>
            <a:r>
              <a:rPr lang="en-US" sz="3600" dirty="0">
                <a:solidFill>
                  <a:schemeClr val="tx1"/>
                </a:solidFill>
                <a:effectLst/>
                <a:latin typeface="BrowalliaUPC" panose="020B0604020202020204" pitchFamily="34" charset="-34"/>
                <a:ea typeface="Calibri" panose="020F0502020204030204" pitchFamily="34" charset="0"/>
                <a:cs typeface="BrowalliaUPC" panose="020B0604020202020204" pitchFamily="34" charset="-34"/>
              </a:rPr>
              <a:t>, S., </a:t>
            </a:r>
            <a:r>
              <a:rPr lang="en-US" sz="3600" dirty="0" err="1">
                <a:solidFill>
                  <a:schemeClr val="tx1"/>
                </a:solidFill>
                <a:effectLst/>
                <a:latin typeface="BrowalliaUPC" panose="020B0604020202020204" pitchFamily="34" charset="-34"/>
                <a:ea typeface="Calibri" panose="020F0502020204030204" pitchFamily="34" charset="0"/>
                <a:cs typeface="BrowalliaUPC" panose="020B0604020202020204" pitchFamily="34" charset="-34"/>
              </a:rPr>
              <a:t>Passani</a:t>
            </a:r>
            <a:r>
              <a:rPr lang="en-US" sz="3600" dirty="0">
                <a:solidFill>
                  <a:schemeClr val="tx1"/>
                </a:solidFill>
                <a:effectLst/>
                <a:latin typeface="BrowalliaUPC" panose="020B0604020202020204" pitchFamily="34" charset="-34"/>
                <a:ea typeface="Calibri" panose="020F0502020204030204" pitchFamily="34" charset="0"/>
                <a:cs typeface="BrowalliaUPC" panose="020B0604020202020204" pitchFamily="34" charset="-34"/>
              </a:rPr>
              <a:t>, A., Di </a:t>
            </a:r>
            <a:r>
              <a:rPr lang="en-US" sz="3600" dirty="0" err="1">
                <a:solidFill>
                  <a:schemeClr val="tx1"/>
                </a:solidFill>
                <a:effectLst/>
                <a:latin typeface="BrowalliaUPC" panose="020B0604020202020204" pitchFamily="34" charset="-34"/>
                <a:ea typeface="Calibri" panose="020F0502020204030204" pitchFamily="34" charset="0"/>
                <a:cs typeface="BrowalliaUPC" panose="020B0604020202020204" pitchFamily="34" charset="-34"/>
              </a:rPr>
              <a:t>Lisio</a:t>
            </a:r>
            <a:r>
              <a:rPr lang="en-US" sz="3600" dirty="0">
                <a:solidFill>
                  <a:schemeClr val="tx1"/>
                </a:solidFill>
                <a:effectLst/>
                <a:latin typeface="BrowalliaUPC" panose="020B0604020202020204" pitchFamily="34" charset="-34"/>
                <a:ea typeface="Calibri" panose="020F0502020204030204" pitchFamily="34" charset="0"/>
                <a:cs typeface="BrowalliaUPC" panose="020B0604020202020204" pitchFamily="34" charset="-34"/>
              </a:rPr>
              <a:t>, G., Janssen, A., &amp; Castell, N. (2021). Transformative potential and learning outcomes of air quality citizen science projects in high schools using low-cost sensors. </a:t>
            </a:r>
            <a:r>
              <a:rPr lang="en-US" sz="3600" i="1" dirty="0">
                <a:solidFill>
                  <a:schemeClr val="tx1"/>
                </a:solidFill>
                <a:effectLst/>
                <a:latin typeface="BrowalliaUPC" panose="020B0604020202020204" pitchFamily="34" charset="-34"/>
                <a:ea typeface="Calibri" panose="020F0502020204030204" pitchFamily="34" charset="0"/>
                <a:cs typeface="BrowalliaUPC" panose="020B0604020202020204" pitchFamily="34" charset="-34"/>
              </a:rPr>
              <a:t>Atmosphere</a:t>
            </a:r>
            <a:r>
              <a:rPr lang="en-US" sz="3600" dirty="0">
                <a:solidFill>
                  <a:schemeClr val="tx1"/>
                </a:solidFill>
                <a:effectLst/>
                <a:latin typeface="BrowalliaUPC" panose="020B0604020202020204" pitchFamily="34" charset="-34"/>
                <a:ea typeface="Calibri" panose="020F0502020204030204" pitchFamily="34" charset="0"/>
                <a:cs typeface="BrowalliaUPC" panose="020B0604020202020204" pitchFamily="34" charset="-34"/>
              </a:rPr>
              <a:t>, </a:t>
            </a:r>
            <a:r>
              <a:rPr lang="en-US" sz="3600" i="1" dirty="0">
                <a:solidFill>
                  <a:schemeClr val="tx1"/>
                </a:solidFill>
                <a:effectLst/>
                <a:latin typeface="BrowalliaUPC" panose="020B0604020202020204" pitchFamily="34" charset="-34"/>
                <a:ea typeface="Calibri" panose="020F0502020204030204" pitchFamily="34" charset="0"/>
                <a:cs typeface="BrowalliaUPC" panose="020B0604020202020204" pitchFamily="34" charset="-34"/>
              </a:rPr>
              <a:t>12</a:t>
            </a:r>
            <a:r>
              <a:rPr lang="en-US" sz="3600" dirty="0">
                <a:solidFill>
                  <a:schemeClr val="tx1"/>
                </a:solidFill>
                <a:effectLst/>
                <a:latin typeface="BrowalliaUPC" panose="020B0604020202020204" pitchFamily="34" charset="-34"/>
                <a:ea typeface="Calibri" panose="020F0502020204030204" pitchFamily="34" charset="0"/>
                <a:cs typeface="BrowalliaUPC" panose="020B0604020202020204" pitchFamily="34" charset="-34"/>
              </a:rPr>
              <a:t>(6), 736.</a:t>
            </a:r>
            <a:endParaRPr lang="th-TH" sz="9600" dirty="0">
              <a:solidFill>
                <a:schemeClr val="tx1"/>
              </a:solidFill>
              <a:latin typeface="BrowalliaUPC" panose="020B0604020202020204" pitchFamily="34" charset="-34"/>
              <a:cs typeface="BrowalliaUPC" panose="020B0604020202020204" pitchFamily="34" charset="-34"/>
            </a:endParaRPr>
          </a:p>
        </p:txBody>
      </p:sp>
      <p:sp>
        <p:nvSpPr>
          <p:cNvPr id="4" name="ตัวแทนหมายเลขสไลด์ 3">
            <a:extLst>
              <a:ext uri="{FF2B5EF4-FFF2-40B4-BE49-F238E27FC236}">
                <a16:creationId xmlns:a16="http://schemas.microsoft.com/office/drawing/2014/main" id="{B92DBB82-0B8F-47ED-84AA-BF002540F0C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28</a:t>
            </a:fld>
            <a:endParaRPr lang="en-US"/>
          </a:p>
        </p:txBody>
      </p:sp>
    </p:spTree>
    <p:extLst>
      <p:ext uri="{BB962C8B-B14F-4D97-AF65-F5344CB8AC3E}">
        <p14:creationId xmlns:p14="http://schemas.microsoft.com/office/powerpoint/2010/main" val="749475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ตัวแทนหมายเลขสไลด์ 1">
            <a:extLst>
              <a:ext uri="{FF2B5EF4-FFF2-40B4-BE49-F238E27FC236}">
                <a16:creationId xmlns:a16="http://schemas.microsoft.com/office/drawing/2014/main" id="{50BA1BF7-69EA-4E12-9BAD-3D11C5339B76}"/>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29</a:t>
            </a:fld>
            <a:endParaRPr lang="en-US"/>
          </a:p>
        </p:txBody>
      </p:sp>
      <p:graphicFrame>
        <p:nvGraphicFramePr>
          <p:cNvPr id="4" name="ตาราง 3">
            <a:extLst>
              <a:ext uri="{FF2B5EF4-FFF2-40B4-BE49-F238E27FC236}">
                <a16:creationId xmlns:a16="http://schemas.microsoft.com/office/drawing/2014/main" id="{2CF09A5A-23AE-4D5A-8A1E-506EF96CD5CF}"/>
              </a:ext>
            </a:extLst>
          </p:cNvPr>
          <p:cNvGraphicFramePr>
            <a:graphicFrameLocks noGrp="1"/>
          </p:cNvGraphicFramePr>
          <p:nvPr>
            <p:extLst>
              <p:ext uri="{D42A27DB-BD31-4B8C-83A1-F6EECF244321}">
                <p14:modId xmlns:p14="http://schemas.microsoft.com/office/powerpoint/2010/main" val="3140346380"/>
              </p:ext>
            </p:extLst>
          </p:nvPr>
        </p:nvGraphicFramePr>
        <p:xfrm>
          <a:off x="181897" y="403194"/>
          <a:ext cx="11828206" cy="5716332"/>
        </p:xfrm>
        <a:graphic>
          <a:graphicData uri="http://schemas.openxmlformats.org/drawingml/2006/table">
            <a:tbl>
              <a:tblPr>
                <a:tableStyleId>{CE93625C-0A46-4402-88F7-1623203B1420}</a:tableStyleId>
              </a:tblPr>
              <a:tblGrid>
                <a:gridCol w="1874968">
                  <a:extLst>
                    <a:ext uri="{9D8B030D-6E8A-4147-A177-3AD203B41FA5}">
                      <a16:colId xmlns:a16="http://schemas.microsoft.com/office/drawing/2014/main" val="914285849"/>
                    </a:ext>
                  </a:extLst>
                </a:gridCol>
                <a:gridCol w="9953238">
                  <a:extLst>
                    <a:ext uri="{9D8B030D-6E8A-4147-A177-3AD203B41FA5}">
                      <a16:colId xmlns:a16="http://schemas.microsoft.com/office/drawing/2014/main" val="1988578457"/>
                    </a:ext>
                  </a:extLst>
                </a:gridCol>
              </a:tblGrid>
              <a:tr h="72511">
                <a:tc>
                  <a:txBody>
                    <a:bodyPr/>
                    <a:lstStyle/>
                    <a:p>
                      <a:pPr algn="l" fontAlgn="b"/>
                      <a:r>
                        <a:rPr lang="en-US" sz="2200" u="none" strike="noStrike">
                          <a:effectLst/>
                          <a:latin typeface="BrowalliaUPC" panose="020B0604020202020204" pitchFamily="34" charset="-34"/>
                          <a:cs typeface="BrowalliaUPC" panose="020B0604020202020204" pitchFamily="34" charset="-34"/>
                        </a:rPr>
                        <a:t>Aspect</a:t>
                      </a:r>
                      <a:endParaRPr lang="en-US" sz="2200" b="0" i="0" u="none" strike="noStrike">
                        <a:solidFill>
                          <a:srgbClr val="000000"/>
                        </a:solidFill>
                        <a:effectLst/>
                        <a:latin typeface="BrowalliaUPC" panose="020B0604020202020204" pitchFamily="34" charset="-34"/>
                        <a:cs typeface="BrowalliaUPC" panose="020B0604020202020204" pitchFamily="34" charset="-34"/>
                      </a:endParaRPr>
                    </a:p>
                  </a:txBody>
                  <a:tcPr marL="2762" marR="2762" marT="2762" marB="0" anchor="b"/>
                </a:tc>
                <a:tc>
                  <a:txBody>
                    <a:bodyPr/>
                    <a:lstStyle/>
                    <a:p>
                      <a:pPr algn="l" fontAlgn="b"/>
                      <a:r>
                        <a:rPr lang="en-US" sz="2200" u="none" strike="noStrike">
                          <a:effectLst/>
                          <a:latin typeface="BrowalliaUPC" panose="020B0604020202020204" pitchFamily="34" charset="-34"/>
                          <a:cs typeface="BrowalliaUPC" panose="020B0604020202020204" pitchFamily="34" charset="-34"/>
                        </a:rPr>
                        <a:t>Description</a:t>
                      </a:r>
                      <a:endParaRPr lang="en-US" sz="2200" b="0" i="0" u="none" strike="noStrike">
                        <a:solidFill>
                          <a:srgbClr val="000000"/>
                        </a:solidFill>
                        <a:effectLst/>
                        <a:latin typeface="BrowalliaUPC" panose="020B0604020202020204" pitchFamily="34" charset="-34"/>
                        <a:cs typeface="BrowalliaUPC" panose="020B0604020202020204" pitchFamily="34" charset="-34"/>
                      </a:endParaRPr>
                    </a:p>
                  </a:txBody>
                  <a:tcPr marL="2762" marR="2762" marT="2762" marB="0" anchor="b"/>
                </a:tc>
                <a:extLst>
                  <a:ext uri="{0D108BD9-81ED-4DB2-BD59-A6C34878D82A}">
                    <a16:rowId xmlns:a16="http://schemas.microsoft.com/office/drawing/2014/main" val="3165508445"/>
                  </a:ext>
                </a:extLst>
              </a:tr>
              <a:tr h="389487">
                <a:tc>
                  <a:txBody>
                    <a:bodyPr/>
                    <a:lstStyle/>
                    <a:p>
                      <a:pPr algn="l" fontAlgn="b"/>
                      <a:r>
                        <a:rPr lang="en-US" sz="2200" u="none" strike="noStrike" dirty="0">
                          <a:effectLst/>
                          <a:latin typeface="BrowalliaUPC" panose="020B0604020202020204" pitchFamily="34" charset="-34"/>
                          <a:cs typeface="BrowalliaUPC" panose="020B0604020202020204" pitchFamily="34" charset="-34"/>
                        </a:rPr>
                        <a:t>Introduction/Pain Point</a:t>
                      </a:r>
                      <a:endParaRPr lang="en-US" sz="2200" b="0" i="0" u="none" strike="noStrike" dirty="0">
                        <a:solidFill>
                          <a:srgbClr val="000000"/>
                        </a:solidFill>
                        <a:effectLst/>
                        <a:latin typeface="BrowalliaUPC" panose="020B0604020202020204" pitchFamily="34" charset="-34"/>
                        <a:cs typeface="BrowalliaUPC" panose="020B0604020202020204" pitchFamily="34" charset="-34"/>
                      </a:endParaRPr>
                    </a:p>
                  </a:txBody>
                  <a:tcPr marL="2762" marR="2762" marT="2762" marB="0"/>
                </a:tc>
                <a:tc>
                  <a:txBody>
                    <a:bodyPr/>
                    <a:lstStyle/>
                    <a:p>
                      <a:pPr marL="342900" indent="-342900" algn="l" fontAlgn="b">
                        <a:buFont typeface="Arial" panose="020B0604020202020204" pitchFamily="34" charset="0"/>
                        <a:buChar char="•"/>
                      </a:pPr>
                      <a:r>
                        <a:rPr lang="en-US" sz="2200" u="none" strike="noStrike" dirty="0">
                          <a:effectLst/>
                          <a:latin typeface="BrowalliaUPC" panose="020B0604020202020204" pitchFamily="34" charset="-34"/>
                          <a:cs typeface="BrowalliaUPC" panose="020B0604020202020204" pitchFamily="34" charset="-34"/>
                        </a:rPr>
                        <a:t>Growing concern about air quality and its impact on health. Need for increased public awareness and engagement in air quality issues. Potential of citizen science to empower individuals and communities to monitor and address air pollution.</a:t>
                      </a:r>
                      <a:endParaRPr lang="en-US" sz="2200" b="0" i="0" u="none" strike="noStrike" dirty="0">
                        <a:solidFill>
                          <a:srgbClr val="000000"/>
                        </a:solidFill>
                        <a:effectLst/>
                        <a:latin typeface="BrowalliaUPC" panose="020B0604020202020204" pitchFamily="34" charset="-34"/>
                        <a:cs typeface="BrowalliaUPC" panose="020B0604020202020204" pitchFamily="34" charset="-34"/>
                      </a:endParaRPr>
                    </a:p>
                  </a:txBody>
                  <a:tcPr marL="2762" marR="2762" marT="2762" marB="0" anchor="b"/>
                </a:tc>
                <a:extLst>
                  <a:ext uri="{0D108BD9-81ED-4DB2-BD59-A6C34878D82A}">
                    <a16:rowId xmlns:a16="http://schemas.microsoft.com/office/drawing/2014/main" val="1305274292"/>
                  </a:ext>
                </a:extLst>
              </a:tr>
              <a:tr h="223748">
                <a:tc>
                  <a:txBody>
                    <a:bodyPr/>
                    <a:lstStyle/>
                    <a:p>
                      <a:pPr algn="l" fontAlgn="b"/>
                      <a:r>
                        <a:rPr lang="en-US" sz="2200" u="none" strike="noStrike" dirty="0">
                          <a:effectLst/>
                          <a:latin typeface="BrowalliaUPC" panose="020B0604020202020204" pitchFamily="34" charset="-34"/>
                          <a:cs typeface="BrowalliaUPC" panose="020B0604020202020204" pitchFamily="34" charset="-34"/>
                        </a:rPr>
                        <a:t>Gap in Knowledge</a:t>
                      </a:r>
                      <a:endParaRPr lang="en-US" sz="2200" b="0" i="0" u="none" strike="noStrike" dirty="0">
                        <a:solidFill>
                          <a:srgbClr val="000000"/>
                        </a:solidFill>
                        <a:effectLst/>
                        <a:latin typeface="BrowalliaUPC" panose="020B0604020202020204" pitchFamily="34" charset="-34"/>
                        <a:cs typeface="BrowalliaUPC" panose="020B0604020202020204" pitchFamily="34" charset="-34"/>
                      </a:endParaRPr>
                    </a:p>
                  </a:txBody>
                  <a:tcPr marL="2762" marR="2762" marT="2762" marB="0"/>
                </a:tc>
                <a:tc>
                  <a:txBody>
                    <a:bodyPr/>
                    <a:lstStyle/>
                    <a:p>
                      <a:pPr marL="342900" indent="-342900" algn="l" fontAlgn="b">
                        <a:buFont typeface="Arial" panose="020B0604020202020204" pitchFamily="34" charset="0"/>
                        <a:buChar char="•"/>
                      </a:pPr>
                      <a:r>
                        <a:rPr lang="en-US" sz="2200" u="none" strike="noStrike" dirty="0">
                          <a:effectLst/>
                          <a:latin typeface="BrowalliaUPC" panose="020B0604020202020204" pitchFamily="34" charset="-34"/>
                          <a:cs typeface="BrowalliaUPC" panose="020B0604020202020204" pitchFamily="34" charset="-34"/>
                        </a:rPr>
                        <a:t>Limited understanding of the transformative potential and learning outcomes of air quality citizen science projects, particularly in high school settings using low-cost sensors.</a:t>
                      </a:r>
                      <a:endParaRPr lang="en-US" sz="2200" b="0" i="0" u="none" strike="noStrike" dirty="0">
                        <a:solidFill>
                          <a:srgbClr val="000000"/>
                        </a:solidFill>
                        <a:effectLst/>
                        <a:latin typeface="BrowalliaUPC" panose="020B0604020202020204" pitchFamily="34" charset="-34"/>
                        <a:cs typeface="BrowalliaUPC" panose="020B0604020202020204" pitchFamily="34" charset="-34"/>
                      </a:endParaRPr>
                    </a:p>
                  </a:txBody>
                  <a:tcPr marL="2762" marR="2762" marT="2762" marB="0" anchor="b"/>
                </a:tc>
                <a:extLst>
                  <a:ext uri="{0D108BD9-81ED-4DB2-BD59-A6C34878D82A}">
                    <a16:rowId xmlns:a16="http://schemas.microsoft.com/office/drawing/2014/main" val="1132117789"/>
                  </a:ext>
                </a:extLst>
              </a:tr>
              <a:tr h="334240">
                <a:tc>
                  <a:txBody>
                    <a:bodyPr/>
                    <a:lstStyle/>
                    <a:p>
                      <a:pPr algn="l" fontAlgn="b"/>
                      <a:r>
                        <a:rPr lang="en-US" sz="2200" u="none" strike="noStrike" dirty="0">
                          <a:effectLst/>
                          <a:latin typeface="BrowalliaUPC" panose="020B0604020202020204" pitchFamily="34" charset="-34"/>
                          <a:cs typeface="BrowalliaUPC" panose="020B0604020202020204" pitchFamily="34" charset="-34"/>
                        </a:rPr>
                        <a:t>Objectives</a:t>
                      </a:r>
                      <a:endParaRPr lang="en-US" sz="2200" b="0" i="0" u="none" strike="noStrike" dirty="0">
                        <a:solidFill>
                          <a:srgbClr val="000000"/>
                        </a:solidFill>
                        <a:effectLst/>
                        <a:latin typeface="BrowalliaUPC" panose="020B0604020202020204" pitchFamily="34" charset="-34"/>
                        <a:cs typeface="BrowalliaUPC" panose="020B0604020202020204" pitchFamily="34" charset="-34"/>
                      </a:endParaRPr>
                    </a:p>
                  </a:txBody>
                  <a:tcPr marL="2762" marR="2762" marT="2762" marB="0"/>
                </a:tc>
                <a:tc>
                  <a:txBody>
                    <a:bodyPr/>
                    <a:lstStyle/>
                    <a:p>
                      <a:pPr marL="342900" indent="-342900" algn="l" fontAlgn="b">
                        <a:buFont typeface="Arial" panose="020B0604020202020204" pitchFamily="34" charset="0"/>
                        <a:buChar char="•"/>
                      </a:pPr>
                      <a:r>
                        <a:rPr lang="en-US" sz="2200" u="none" strike="noStrike" dirty="0">
                          <a:effectLst/>
                          <a:latin typeface="BrowalliaUPC" panose="020B0604020202020204" pitchFamily="34" charset="-34"/>
                          <a:cs typeface="BrowalliaUPC" panose="020B0604020202020204" pitchFamily="34" charset="-34"/>
                        </a:rPr>
                        <a:t>To assess the impact and transformative potential of air quality citizen science projects in high schools using low-cost sensors. </a:t>
                      </a:r>
                    </a:p>
                    <a:p>
                      <a:pPr marL="342900" indent="-342900" algn="l" fontAlgn="b">
                        <a:buFont typeface="Arial" panose="020B0604020202020204" pitchFamily="34" charset="0"/>
                        <a:buChar char="•"/>
                      </a:pPr>
                      <a:r>
                        <a:rPr lang="en-US" sz="2200" u="none" strike="noStrike" dirty="0">
                          <a:effectLst/>
                          <a:latin typeface="BrowalliaUPC" panose="020B0604020202020204" pitchFamily="34" charset="-34"/>
                          <a:cs typeface="BrowalliaUPC" panose="020B0604020202020204" pitchFamily="34" charset="-34"/>
                        </a:rPr>
                        <a:t>To investigate the learning outcomes of these projects on students' knowledge, attitudes, and behaviors related to air quality.</a:t>
                      </a:r>
                      <a:endParaRPr lang="en-US" sz="2200" b="0" i="0" u="none" strike="noStrike" dirty="0">
                        <a:solidFill>
                          <a:srgbClr val="000000"/>
                        </a:solidFill>
                        <a:effectLst/>
                        <a:latin typeface="BrowalliaUPC" panose="020B0604020202020204" pitchFamily="34" charset="-34"/>
                        <a:cs typeface="BrowalliaUPC" panose="020B0604020202020204" pitchFamily="34" charset="-34"/>
                      </a:endParaRPr>
                    </a:p>
                  </a:txBody>
                  <a:tcPr marL="2762" marR="2762" marT="2762" marB="0" anchor="b"/>
                </a:tc>
                <a:extLst>
                  <a:ext uri="{0D108BD9-81ED-4DB2-BD59-A6C34878D82A}">
                    <a16:rowId xmlns:a16="http://schemas.microsoft.com/office/drawing/2014/main" val="2542506531"/>
                  </a:ext>
                </a:extLst>
              </a:tr>
              <a:tr h="555225">
                <a:tc>
                  <a:txBody>
                    <a:bodyPr/>
                    <a:lstStyle/>
                    <a:p>
                      <a:pPr algn="l" fontAlgn="b"/>
                      <a:r>
                        <a:rPr lang="en-US" sz="2200" u="none" strike="noStrike" dirty="0">
                          <a:effectLst/>
                          <a:latin typeface="BrowalliaUPC" panose="020B0604020202020204" pitchFamily="34" charset="-34"/>
                          <a:cs typeface="BrowalliaUPC" panose="020B0604020202020204" pitchFamily="34" charset="-34"/>
                        </a:rPr>
                        <a:t>Research Questions</a:t>
                      </a:r>
                      <a:endParaRPr lang="en-US" sz="2200" b="0" i="0" u="none" strike="noStrike" dirty="0">
                        <a:solidFill>
                          <a:srgbClr val="000000"/>
                        </a:solidFill>
                        <a:effectLst/>
                        <a:latin typeface="BrowalliaUPC" panose="020B0604020202020204" pitchFamily="34" charset="-34"/>
                        <a:cs typeface="BrowalliaUPC" panose="020B0604020202020204" pitchFamily="34" charset="-34"/>
                      </a:endParaRPr>
                    </a:p>
                  </a:txBody>
                  <a:tcPr marL="2762" marR="2762" marT="2762" marB="0"/>
                </a:tc>
                <a:tc>
                  <a:txBody>
                    <a:bodyPr/>
                    <a:lstStyle/>
                    <a:p>
                      <a:pPr marL="342900" indent="-342900" algn="l" fontAlgn="b">
                        <a:buFont typeface="Arial" panose="020B0604020202020204" pitchFamily="34" charset="0"/>
                        <a:buChar char="•"/>
                      </a:pPr>
                      <a:r>
                        <a:rPr lang="en-US" sz="2200" u="none" strike="noStrike" dirty="0">
                          <a:effectLst/>
                          <a:latin typeface="BrowalliaUPC" panose="020B0604020202020204" pitchFamily="34" charset="-34"/>
                          <a:cs typeface="BrowalliaUPC" panose="020B0604020202020204" pitchFamily="34" charset="-34"/>
                        </a:rPr>
                        <a:t>What is the impact of air quality citizen science projects on high school students' learning and attitudes towards science and environmental issues?</a:t>
                      </a:r>
                    </a:p>
                    <a:p>
                      <a:pPr marL="342900" indent="-342900" algn="l" fontAlgn="b">
                        <a:buFont typeface="Arial" panose="020B0604020202020204" pitchFamily="34" charset="0"/>
                        <a:buChar char="•"/>
                      </a:pPr>
                      <a:r>
                        <a:rPr lang="en-US" sz="2200" u="none" strike="noStrike" dirty="0">
                          <a:effectLst/>
                          <a:latin typeface="BrowalliaUPC" panose="020B0604020202020204" pitchFamily="34" charset="-34"/>
                          <a:cs typeface="BrowalliaUPC" panose="020B0604020202020204" pitchFamily="34" charset="-34"/>
                        </a:rPr>
                        <a:t>How do these projects contribute to students' understanding of air quality and their engagement in pro-environmental behaviors?</a:t>
                      </a:r>
                    </a:p>
                  </a:txBody>
                  <a:tcPr marL="2762" marR="2762" marT="2762" marB="0" anchor="b"/>
                </a:tc>
                <a:extLst>
                  <a:ext uri="{0D108BD9-81ED-4DB2-BD59-A6C34878D82A}">
                    <a16:rowId xmlns:a16="http://schemas.microsoft.com/office/drawing/2014/main" val="2742159111"/>
                  </a:ext>
                </a:extLst>
              </a:tr>
              <a:tr h="0">
                <a:tc>
                  <a:txBody>
                    <a:bodyPr/>
                    <a:lstStyle/>
                    <a:p>
                      <a:pPr algn="l" fontAlgn="b"/>
                      <a:r>
                        <a:rPr lang="en-US" sz="2200" u="none" strike="noStrike" dirty="0">
                          <a:effectLst/>
                          <a:latin typeface="BrowalliaUPC" panose="020B0604020202020204" pitchFamily="34" charset="-34"/>
                          <a:cs typeface="BrowalliaUPC" panose="020B0604020202020204" pitchFamily="34" charset="-34"/>
                        </a:rPr>
                        <a:t>Concept Applied</a:t>
                      </a:r>
                      <a:endParaRPr lang="en-US" sz="2200" b="0" i="0" u="none" strike="noStrike" dirty="0">
                        <a:solidFill>
                          <a:srgbClr val="000000"/>
                        </a:solidFill>
                        <a:effectLst/>
                        <a:latin typeface="BrowalliaUPC" panose="020B0604020202020204" pitchFamily="34" charset="-34"/>
                        <a:cs typeface="BrowalliaUPC" panose="020B0604020202020204" pitchFamily="34" charset="-34"/>
                      </a:endParaRPr>
                    </a:p>
                  </a:txBody>
                  <a:tcPr marL="2762" marR="2762" marT="2762" marB="0"/>
                </a:tc>
                <a:tc>
                  <a:txBody>
                    <a:bodyPr/>
                    <a:lstStyle/>
                    <a:p>
                      <a:pPr marL="342900" indent="-342900" algn="l" fontAlgn="b">
                        <a:buFont typeface="Arial" panose="020B0604020202020204" pitchFamily="34" charset="0"/>
                        <a:buChar char="•"/>
                      </a:pPr>
                      <a:r>
                        <a:rPr lang="en-US" sz="2200" u="none" strike="noStrike" dirty="0">
                          <a:effectLst/>
                          <a:latin typeface="BrowalliaUPC" panose="020B0604020202020204" pitchFamily="34" charset="-34"/>
                          <a:cs typeface="BrowalliaUPC" panose="020B0604020202020204" pitchFamily="34" charset="-34"/>
                        </a:rPr>
                        <a:t>Citizen science approach: Engaging high school students in authentic scientific research using low-cost sensors. </a:t>
                      </a:r>
                    </a:p>
                    <a:p>
                      <a:pPr marL="342900" indent="-342900" algn="l" fontAlgn="b">
                        <a:buFont typeface="Arial" panose="020B0604020202020204" pitchFamily="34" charset="0"/>
                        <a:buChar char="•"/>
                      </a:pPr>
                      <a:r>
                        <a:rPr lang="en-US" sz="2200" u="none" strike="noStrike" dirty="0">
                          <a:effectLst/>
                          <a:latin typeface="BrowalliaUPC" panose="020B0604020202020204" pitchFamily="34" charset="-34"/>
                          <a:cs typeface="BrowalliaUPC" panose="020B0604020202020204" pitchFamily="34" charset="-34"/>
                        </a:rPr>
                        <a:t>Experiential learning: Providing students with hands-on experience in collecting, analyzing, and interpreting air quality data. </a:t>
                      </a:r>
                      <a:endParaRPr lang="en-US" sz="2200" b="0" i="0" u="none" strike="noStrike" dirty="0">
                        <a:solidFill>
                          <a:srgbClr val="000000"/>
                        </a:solidFill>
                        <a:effectLst/>
                        <a:latin typeface="BrowalliaUPC" panose="020B0604020202020204" pitchFamily="34" charset="-34"/>
                        <a:cs typeface="BrowalliaUPC" panose="020B0604020202020204" pitchFamily="34" charset="-34"/>
                      </a:endParaRPr>
                    </a:p>
                  </a:txBody>
                  <a:tcPr marL="2762" marR="2762" marT="2762" marB="0" anchor="b"/>
                </a:tc>
                <a:extLst>
                  <a:ext uri="{0D108BD9-81ED-4DB2-BD59-A6C34878D82A}">
                    <a16:rowId xmlns:a16="http://schemas.microsoft.com/office/drawing/2014/main" val="3035915937"/>
                  </a:ext>
                </a:extLst>
              </a:tr>
            </a:tbl>
          </a:graphicData>
        </a:graphic>
      </p:graphicFrame>
    </p:spTree>
    <p:extLst>
      <p:ext uri="{BB962C8B-B14F-4D97-AF65-F5344CB8AC3E}">
        <p14:creationId xmlns:p14="http://schemas.microsoft.com/office/powerpoint/2010/main" val="19008296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ตัวแทนหมายเลขสไลด์ 1">
            <a:extLst>
              <a:ext uri="{FF2B5EF4-FFF2-40B4-BE49-F238E27FC236}">
                <a16:creationId xmlns:a16="http://schemas.microsoft.com/office/drawing/2014/main" id="{50BA1BF7-69EA-4E12-9BAD-3D11C5339B76}"/>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30</a:t>
            </a:fld>
            <a:endParaRPr lang="en-US"/>
          </a:p>
        </p:txBody>
      </p:sp>
      <p:graphicFrame>
        <p:nvGraphicFramePr>
          <p:cNvPr id="4" name="ตาราง 3">
            <a:extLst>
              <a:ext uri="{FF2B5EF4-FFF2-40B4-BE49-F238E27FC236}">
                <a16:creationId xmlns:a16="http://schemas.microsoft.com/office/drawing/2014/main" id="{2CF09A5A-23AE-4D5A-8A1E-506EF96CD5CF}"/>
              </a:ext>
            </a:extLst>
          </p:cNvPr>
          <p:cNvGraphicFramePr>
            <a:graphicFrameLocks noGrp="1"/>
          </p:cNvGraphicFramePr>
          <p:nvPr>
            <p:extLst>
              <p:ext uri="{D42A27DB-BD31-4B8C-83A1-F6EECF244321}">
                <p14:modId xmlns:p14="http://schemas.microsoft.com/office/powerpoint/2010/main" val="380289201"/>
              </p:ext>
            </p:extLst>
          </p:nvPr>
        </p:nvGraphicFramePr>
        <p:xfrm>
          <a:off x="255639" y="861775"/>
          <a:ext cx="11680721" cy="5134450"/>
        </p:xfrm>
        <a:graphic>
          <a:graphicData uri="http://schemas.openxmlformats.org/drawingml/2006/table">
            <a:tbl>
              <a:tblPr>
                <a:tableStyleId>{CE93625C-0A46-4402-88F7-1623203B1420}</a:tableStyleId>
              </a:tblPr>
              <a:tblGrid>
                <a:gridCol w="1851589">
                  <a:extLst>
                    <a:ext uri="{9D8B030D-6E8A-4147-A177-3AD203B41FA5}">
                      <a16:colId xmlns:a16="http://schemas.microsoft.com/office/drawing/2014/main" val="914285849"/>
                    </a:ext>
                  </a:extLst>
                </a:gridCol>
                <a:gridCol w="9829132">
                  <a:extLst>
                    <a:ext uri="{9D8B030D-6E8A-4147-A177-3AD203B41FA5}">
                      <a16:colId xmlns:a16="http://schemas.microsoft.com/office/drawing/2014/main" val="1988578457"/>
                    </a:ext>
                  </a:extLst>
                </a:gridCol>
              </a:tblGrid>
              <a:tr h="72511">
                <a:tc>
                  <a:txBody>
                    <a:bodyPr/>
                    <a:lstStyle/>
                    <a:p>
                      <a:pPr algn="l" fontAlgn="b"/>
                      <a:r>
                        <a:rPr lang="en-US" sz="2400" u="none" strike="noStrike">
                          <a:effectLst/>
                          <a:latin typeface="BrowalliaUPC" panose="020B0604020202020204" pitchFamily="34" charset="-34"/>
                          <a:cs typeface="BrowalliaUPC" panose="020B0604020202020204" pitchFamily="34" charset="-34"/>
                        </a:rPr>
                        <a:t>Aspect</a:t>
                      </a:r>
                      <a:endParaRPr lang="en-US" sz="2400" b="0" i="0" u="none" strike="noStrike">
                        <a:solidFill>
                          <a:srgbClr val="000000"/>
                        </a:solidFill>
                        <a:effectLst/>
                        <a:latin typeface="BrowalliaUPC" panose="020B0604020202020204" pitchFamily="34" charset="-34"/>
                        <a:cs typeface="BrowalliaUPC" panose="020B0604020202020204" pitchFamily="34" charset="-34"/>
                      </a:endParaRPr>
                    </a:p>
                  </a:txBody>
                  <a:tcPr marL="2762" marR="2762" marT="2762" marB="0" anchor="b"/>
                </a:tc>
                <a:tc>
                  <a:txBody>
                    <a:bodyPr/>
                    <a:lstStyle/>
                    <a:p>
                      <a:pPr algn="l" fontAlgn="b"/>
                      <a:r>
                        <a:rPr lang="en-US" sz="2400" u="none" strike="noStrike">
                          <a:effectLst/>
                          <a:latin typeface="BrowalliaUPC" panose="020B0604020202020204" pitchFamily="34" charset="-34"/>
                          <a:cs typeface="BrowalliaUPC" panose="020B0604020202020204" pitchFamily="34" charset="-34"/>
                        </a:rPr>
                        <a:t>Description</a:t>
                      </a:r>
                      <a:endParaRPr lang="en-US" sz="2400" b="0" i="0" u="none" strike="noStrike">
                        <a:solidFill>
                          <a:srgbClr val="000000"/>
                        </a:solidFill>
                        <a:effectLst/>
                        <a:latin typeface="BrowalliaUPC" panose="020B0604020202020204" pitchFamily="34" charset="-34"/>
                        <a:cs typeface="BrowalliaUPC" panose="020B0604020202020204" pitchFamily="34" charset="-34"/>
                      </a:endParaRPr>
                    </a:p>
                  </a:txBody>
                  <a:tcPr marL="2762" marR="2762" marT="2762" marB="0" anchor="b"/>
                </a:tc>
                <a:extLst>
                  <a:ext uri="{0D108BD9-81ED-4DB2-BD59-A6C34878D82A}">
                    <a16:rowId xmlns:a16="http://schemas.microsoft.com/office/drawing/2014/main" val="3165508445"/>
                  </a:ext>
                </a:extLst>
              </a:tr>
              <a:tr h="499979">
                <a:tc>
                  <a:txBody>
                    <a:bodyPr/>
                    <a:lstStyle/>
                    <a:p>
                      <a:pPr algn="l" fontAlgn="b"/>
                      <a:r>
                        <a:rPr lang="en-US" sz="2400" u="none" strike="noStrike">
                          <a:effectLst/>
                          <a:latin typeface="BrowalliaUPC" panose="020B0604020202020204" pitchFamily="34" charset="-34"/>
                          <a:cs typeface="BrowalliaUPC" panose="020B0604020202020204" pitchFamily="34" charset="-34"/>
                        </a:rPr>
                        <a:t>Methodology</a:t>
                      </a:r>
                      <a:endParaRPr lang="en-US" sz="2400" b="0" i="0" u="none" strike="noStrike">
                        <a:solidFill>
                          <a:srgbClr val="000000"/>
                        </a:solidFill>
                        <a:effectLst/>
                        <a:latin typeface="BrowalliaUPC" panose="020B0604020202020204" pitchFamily="34" charset="-34"/>
                        <a:cs typeface="BrowalliaUPC" panose="020B0604020202020204" pitchFamily="34" charset="-34"/>
                      </a:endParaRPr>
                    </a:p>
                  </a:txBody>
                  <a:tcPr marL="2762" marR="2762" marT="2762" marB="0"/>
                </a:tc>
                <a:tc>
                  <a:txBody>
                    <a:bodyPr/>
                    <a:lstStyle/>
                    <a:p>
                      <a:pPr marL="342900" indent="-342900" algn="l" fontAlgn="b">
                        <a:buFont typeface="Arial" panose="020B0604020202020204" pitchFamily="34" charset="0"/>
                        <a:buChar char="•"/>
                      </a:pPr>
                      <a:r>
                        <a:rPr lang="en-US" sz="2400" u="none" strike="noStrike" dirty="0">
                          <a:effectLst/>
                          <a:latin typeface="BrowalliaUPC" panose="020B0604020202020204" pitchFamily="34" charset="-34"/>
                          <a:cs typeface="BrowalliaUPC" panose="020B0604020202020204" pitchFamily="34" charset="-34"/>
                        </a:rPr>
                        <a:t>Mixed-methods approach: Combining quantitative and qualitative data collection methods. </a:t>
                      </a:r>
                      <a:br>
                        <a:rPr lang="en-US" sz="2400" u="none" strike="noStrike" dirty="0">
                          <a:effectLst/>
                          <a:latin typeface="BrowalliaUPC" panose="020B0604020202020204" pitchFamily="34" charset="-34"/>
                          <a:cs typeface="BrowalliaUPC" panose="020B0604020202020204" pitchFamily="34" charset="-34"/>
                        </a:rPr>
                      </a:br>
                      <a:r>
                        <a:rPr lang="en-US" sz="2400" u="none" strike="noStrike" dirty="0">
                          <a:effectLst/>
                          <a:latin typeface="BrowalliaUPC" panose="020B0604020202020204" pitchFamily="34" charset="-34"/>
                          <a:cs typeface="BrowalliaUPC" panose="020B0604020202020204" pitchFamily="34" charset="-34"/>
                        </a:rPr>
                        <a:t>Pre- and post-project surveys to assess changes in students' knowledge, attitudes, and behaviors.</a:t>
                      </a:r>
                    </a:p>
                  </a:txBody>
                  <a:tcPr marL="2762" marR="2762" marT="2762" marB="0" anchor="b"/>
                </a:tc>
                <a:extLst>
                  <a:ext uri="{0D108BD9-81ED-4DB2-BD59-A6C34878D82A}">
                    <a16:rowId xmlns:a16="http://schemas.microsoft.com/office/drawing/2014/main" val="3270308136"/>
                  </a:ext>
                </a:extLst>
              </a:tr>
              <a:tr h="555225">
                <a:tc>
                  <a:txBody>
                    <a:bodyPr/>
                    <a:lstStyle/>
                    <a:p>
                      <a:pPr algn="l" fontAlgn="b"/>
                      <a:r>
                        <a:rPr lang="en-US" sz="2400" u="none" strike="noStrike">
                          <a:effectLst/>
                          <a:latin typeface="BrowalliaUPC" panose="020B0604020202020204" pitchFamily="34" charset="-34"/>
                          <a:cs typeface="BrowalliaUPC" panose="020B0604020202020204" pitchFamily="34" charset="-34"/>
                        </a:rPr>
                        <a:t>Findings</a:t>
                      </a:r>
                      <a:endParaRPr lang="en-US" sz="2400" b="0" i="0" u="none" strike="noStrike">
                        <a:solidFill>
                          <a:srgbClr val="000000"/>
                        </a:solidFill>
                        <a:effectLst/>
                        <a:latin typeface="BrowalliaUPC" panose="020B0604020202020204" pitchFamily="34" charset="-34"/>
                        <a:cs typeface="BrowalliaUPC" panose="020B0604020202020204" pitchFamily="34" charset="-34"/>
                      </a:endParaRPr>
                    </a:p>
                  </a:txBody>
                  <a:tcPr marL="2762" marR="2762" marT="2762" marB="0"/>
                </a:tc>
                <a:tc>
                  <a:txBody>
                    <a:bodyPr/>
                    <a:lstStyle/>
                    <a:p>
                      <a:pPr marL="0" indent="0" algn="l" fontAlgn="b">
                        <a:buFont typeface="Arial" panose="020B0604020202020204" pitchFamily="34" charset="0"/>
                        <a:buNone/>
                      </a:pPr>
                      <a:r>
                        <a:rPr lang="en-US" sz="2400" b="1" u="none" strike="noStrike" dirty="0">
                          <a:effectLst/>
                          <a:latin typeface="BrowalliaUPC" panose="020B0604020202020204" pitchFamily="34" charset="-34"/>
                          <a:cs typeface="BrowalliaUPC" panose="020B0604020202020204" pitchFamily="34" charset="-34"/>
                        </a:rPr>
                        <a:t>Positive learning outcomes: </a:t>
                      </a:r>
                      <a:r>
                        <a:rPr lang="en-US" sz="2400" u="none" strike="noStrike" dirty="0">
                          <a:effectLst/>
                          <a:latin typeface="BrowalliaUPC" panose="020B0604020202020204" pitchFamily="34" charset="-34"/>
                          <a:cs typeface="BrowalliaUPC" panose="020B0604020202020204" pitchFamily="34" charset="-34"/>
                        </a:rPr>
                        <a:t>Increased knowledge of air quality, improved scientific inquiry skills, and more pro-environmental attitudes. </a:t>
                      </a:r>
                    </a:p>
                    <a:p>
                      <a:pPr marL="0" indent="0" algn="l" fontAlgn="b">
                        <a:buFont typeface="Arial" panose="020B0604020202020204" pitchFamily="34" charset="0"/>
                        <a:buNone/>
                      </a:pPr>
                      <a:r>
                        <a:rPr lang="en-US" sz="2400" b="1" u="none" strike="noStrike" dirty="0">
                          <a:effectLst/>
                          <a:latin typeface="BrowalliaUPC" panose="020B0604020202020204" pitchFamily="34" charset="-34"/>
                          <a:cs typeface="BrowalliaUPC" panose="020B0604020202020204" pitchFamily="34" charset="-34"/>
                        </a:rPr>
                        <a:t>Transformative potential: </a:t>
                      </a:r>
                      <a:r>
                        <a:rPr lang="en-US" sz="2400" u="none" strike="noStrike" dirty="0">
                          <a:effectLst/>
                          <a:latin typeface="BrowalliaUPC" panose="020B0604020202020204" pitchFamily="34" charset="-34"/>
                          <a:cs typeface="BrowalliaUPC" panose="020B0604020202020204" pitchFamily="34" charset="-34"/>
                        </a:rPr>
                        <a:t>Students felt empowered to take action on air pollution in their communities.</a:t>
                      </a:r>
                    </a:p>
                    <a:p>
                      <a:pPr marL="0" indent="0" algn="l" fontAlgn="b">
                        <a:buFont typeface="Arial" panose="020B0604020202020204" pitchFamily="34" charset="0"/>
                        <a:buNone/>
                      </a:pPr>
                      <a:r>
                        <a:rPr lang="en-US" sz="2400" b="1" u="none" strike="noStrike" dirty="0">
                          <a:effectLst/>
                          <a:latin typeface="BrowalliaUPC" panose="020B0604020202020204" pitchFamily="34" charset="-34"/>
                          <a:cs typeface="BrowalliaUPC" panose="020B0604020202020204" pitchFamily="34" charset="-34"/>
                        </a:rPr>
                        <a:t>Limited behavioral change: </a:t>
                      </a:r>
                      <a:r>
                        <a:rPr lang="en-US" sz="2400" u="none" strike="noStrike" dirty="0">
                          <a:effectLst/>
                          <a:latin typeface="BrowalliaUPC" panose="020B0604020202020204" pitchFamily="34" charset="-34"/>
                          <a:cs typeface="BrowalliaUPC" panose="020B0604020202020204" pitchFamily="34" charset="-34"/>
                        </a:rPr>
                        <a:t>While students expressed intentions to change their behavior, there was limited evidence of actual changes.</a:t>
                      </a:r>
                      <a:endParaRPr lang="en-US" sz="2400" b="0" i="0" u="none" strike="noStrike" dirty="0">
                        <a:solidFill>
                          <a:srgbClr val="000000"/>
                        </a:solidFill>
                        <a:effectLst/>
                        <a:latin typeface="BrowalliaUPC" panose="020B0604020202020204" pitchFamily="34" charset="-34"/>
                        <a:cs typeface="BrowalliaUPC" panose="020B0604020202020204" pitchFamily="34" charset="-34"/>
                      </a:endParaRPr>
                    </a:p>
                  </a:txBody>
                  <a:tcPr marL="2762" marR="2762" marT="2762" marB="0" anchor="b"/>
                </a:tc>
                <a:extLst>
                  <a:ext uri="{0D108BD9-81ED-4DB2-BD59-A6C34878D82A}">
                    <a16:rowId xmlns:a16="http://schemas.microsoft.com/office/drawing/2014/main" val="753703707"/>
                  </a:ext>
                </a:extLst>
              </a:tr>
              <a:tr h="665718">
                <a:tc>
                  <a:txBody>
                    <a:bodyPr/>
                    <a:lstStyle/>
                    <a:p>
                      <a:pPr algn="l" fontAlgn="b"/>
                      <a:r>
                        <a:rPr lang="en-US" sz="2400" u="none" strike="noStrike">
                          <a:effectLst/>
                          <a:latin typeface="BrowalliaUPC" panose="020B0604020202020204" pitchFamily="34" charset="-34"/>
                          <a:cs typeface="BrowalliaUPC" panose="020B0604020202020204" pitchFamily="34" charset="-34"/>
                        </a:rPr>
                        <a:t>Discussion</a:t>
                      </a:r>
                      <a:endParaRPr lang="en-US" sz="2400" b="0" i="0" u="none" strike="noStrike">
                        <a:solidFill>
                          <a:srgbClr val="000000"/>
                        </a:solidFill>
                        <a:effectLst/>
                        <a:latin typeface="BrowalliaUPC" panose="020B0604020202020204" pitchFamily="34" charset="-34"/>
                        <a:cs typeface="BrowalliaUPC" panose="020B0604020202020204" pitchFamily="34" charset="-34"/>
                      </a:endParaRPr>
                    </a:p>
                  </a:txBody>
                  <a:tcPr marL="2762" marR="2762" marT="2762" marB="0"/>
                </a:tc>
                <a:tc>
                  <a:txBody>
                    <a:bodyPr/>
                    <a:lstStyle/>
                    <a:p>
                      <a:pPr marL="342900" indent="-342900" algn="l" fontAlgn="b">
                        <a:buFont typeface="Arial" panose="020B0604020202020204" pitchFamily="34" charset="0"/>
                        <a:buChar char="•"/>
                      </a:pPr>
                      <a:r>
                        <a:rPr lang="en-US" sz="2400" u="none" strike="noStrike" dirty="0">
                          <a:effectLst/>
                          <a:latin typeface="BrowalliaUPC" panose="020B0604020202020204" pitchFamily="34" charset="-34"/>
                          <a:cs typeface="BrowalliaUPC" panose="020B0604020202020204" pitchFamily="34" charset="-34"/>
                        </a:rPr>
                        <a:t>Air quality citizen science projects using low-cost sensors have the potential to enhance learning outcomes and promote pro-environmental attitudes among high school students.</a:t>
                      </a:r>
                    </a:p>
                    <a:p>
                      <a:pPr marL="342900" indent="-342900" algn="l" fontAlgn="b">
                        <a:buFont typeface="Arial" panose="020B0604020202020204" pitchFamily="34" charset="0"/>
                        <a:buChar char="•"/>
                      </a:pPr>
                      <a:r>
                        <a:rPr lang="en-US" sz="2400" u="none" strike="noStrike" dirty="0">
                          <a:effectLst/>
                          <a:latin typeface="BrowalliaUPC" panose="020B0604020202020204" pitchFamily="34" charset="-34"/>
                          <a:cs typeface="BrowalliaUPC" panose="020B0604020202020204" pitchFamily="34" charset="-34"/>
                        </a:rPr>
                        <a:t>Further research is needed to explore the long-term impacts of these projects and identify strategies to promote behavioral change.</a:t>
                      </a:r>
                      <a:endParaRPr lang="en-US" sz="2400" b="0" i="0" u="none" strike="noStrike" dirty="0">
                        <a:solidFill>
                          <a:srgbClr val="000000"/>
                        </a:solidFill>
                        <a:effectLst/>
                        <a:latin typeface="BrowalliaUPC" panose="020B0604020202020204" pitchFamily="34" charset="-34"/>
                        <a:cs typeface="BrowalliaUPC" panose="020B0604020202020204" pitchFamily="34" charset="-34"/>
                      </a:endParaRPr>
                    </a:p>
                  </a:txBody>
                  <a:tcPr marL="2762" marR="2762" marT="2762" marB="0" anchor="b"/>
                </a:tc>
                <a:extLst>
                  <a:ext uri="{0D108BD9-81ED-4DB2-BD59-A6C34878D82A}">
                    <a16:rowId xmlns:a16="http://schemas.microsoft.com/office/drawing/2014/main" val="4000752062"/>
                  </a:ext>
                </a:extLst>
              </a:tr>
              <a:tr h="555225">
                <a:tc>
                  <a:txBody>
                    <a:bodyPr/>
                    <a:lstStyle/>
                    <a:p>
                      <a:pPr algn="l" fontAlgn="b"/>
                      <a:r>
                        <a:rPr lang="en-US" sz="2400" u="none" strike="noStrike" dirty="0">
                          <a:effectLst/>
                          <a:latin typeface="BrowalliaUPC" panose="020B0604020202020204" pitchFamily="34" charset="-34"/>
                          <a:cs typeface="BrowalliaUPC" panose="020B0604020202020204" pitchFamily="34" charset="-34"/>
                        </a:rPr>
                        <a:t>Recommendations</a:t>
                      </a:r>
                      <a:endParaRPr lang="en-US" sz="2400" b="0" i="0" u="none" strike="noStrike" dirty="0">
                        <a:solidFill>
                          <a:srgbClr val="000000"/>
                        </a:solidFill>
                        <a:effectLst/>
                        <a:latin typeface="BrowalliaUPC" panose="020B0604020202020204" pitchFamily="34" charset="-34"/>
                        <a:cs typeface="BrowalliaUPC" panose="020B0604020202020204" pitchFamily="34" charset="-34"/>
                      </a:endParaRPr>
                    </a:p>
                  </a:txBody>
                  <a:tcPr marL="2762" marR="2762" marT="2762" marB="0"/>
                </a:tc>
                <a:tc>
                  <a:txBody>
                    <a:bodyPr/>
                    <a:lstStyle/>
                    <a:p>
                      <a:pPr marL="342900" indent="-342900" algn="l" fontAlgn="b">
                        <a:buFont typeface="Arial" panose="020B0604020202020204" pitchFamily="34" charset="0"/>
                        <a:buChar char="•"/>
                      </a:pPr>
                      <a:r>
                        <a:rPr lang="en-US" sz="2400" u="none" strike="noStrike" dirty="0">
                          <a:effectLst/>
                          <a:latin typeface="BrowalliaUPC" panose="020B0604020202020204" pitchFamily="34" charset="-34"/>
                          <a:cs typeface="BrowalliaUPC" panose="020B0604020202020204" pitchFamily="34" charset="-34"/>
                        </a:rPr>
                        <a:t>Integrate air quality citizen science projects into high school curricula to provide students with authentic learning experiences.</a:t>
                      </a:r>
                      <a:endParaRPr lang="en-US" sz="2400" b="0" i="0" u="none" strike="noStrike" dirty="0">
                        <a:solidFill>
                          <a:srgbClr val="000000"/>
                        </a:solidFill>
                        <a:effectLst/>
                        <a:latin typeface="BrowalliaUPC" panose="020B0604020202020204" pitchFamily="34" charset="-34"/>
                        <a:cs typeface="BrowalliaUPC" panose="020B0604020202020204" pitchFamily="34" charset="-34"/>
                      </a:endParaRPr>
                    </a:p>
                  </a:txBody>
                  <a:tcPr marL="2762" marR="2762" marT="2762" marB="0" anchor="b"/>
                </a:tc>
                <a:extLst>
                  <a:ext uri="{0D108BD9-81ED-4DB2-BD59-A6C34878D82A}">
                    <a16:rowId xmlns:a16="http://schemas.microsoft.com/office/drawing/2014/main" val="2499411734"/>
                  </a:ext>
                </a:extLst>
              </a:tr>
            </a:tbl>
          </a:graphicData>
        </a:graphic>
      </p:graphicFrame>
    </p:spTree>
    <p:extLst>
      <p:ext uri="{BB962C8B-B14F-4D97-AF65-F5344CB8AC3E}">
        <p14:creationId xmlns:p14="http://schemas.microsoft.com/office/powerpoint/2010/main" val="16914365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ตัวแทนหมายเลขสไลด์ 3">
            <a:extLst>
              <a:ext uri="{FF2B5EF4-FFF2-40B4-BE49-F238E27FC236}">
                <a16:creationId xmlns:a16="http://schemas.microsoft.com/office/drawing/2014/main" id="{D7F326C4-4315-4385-BFDF-EB42A0F30030}"/>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31</a:t>
            </a:fld>
            <a:endParaRPr lang="en-US"/>
          </a:p>
        </p:txBody>
      </p:sp>
      <p:sp>
        <p:nvSpPr>
          <p:cNvPr id="7" name="ชื่อเรื่อง 6">
            <a:extLst>
              <a:ext uri="{FF2B5EF4-FFF2-40B4-BE49-F238E27FC236}">
                <a16:creationId xmlns:a16="http://schemas.microsoft.com/office/drawing/2014/main" id="{1A24DACD-361C-4BB4-B1AB-09B65CBB211D}"/>
              </a:ext>
            </a:extLst>
          </p:cNvPr>
          <p:cNvSpPr txBox="1">
            <a:spLocks noGrp="1"/>
          </p:cNvSpPr>
          <p:nvPr>
            <p:ph type="title"/>
          </p:nvPr>
        </p:nvSpPr>
        <p:spPr>
          <a:xfrm>
            <a:off x="838200" y="3429000"/>
            <a:ext cx="10515600" cy="1775702"/>
          </a:xfrm>
          <a:prstGeom prst="rect">
            <a:avLst/>
          </a:prstGeom>
          <a:noFill/>
        </p:spPr>
        <p:txBody>
          <a:bodyPr wrap="square">
            <a:spAutoFit/>
          </a:bodyPr>
          <a:lstStyle/>
          <a:p>
            <a:pPr>
              <a:lnSpc>
                <a:spcPct val="107000"/>
              </a:lnSpc>
              <a:spcAft>
                <a:spcPts val="800"/>
              </a:spcAft>
            </a:pPr>
            <a:r>
              <a:rPr lang="en-US" sz="3200" dirty="0" err="1">
                <a:solidFill>
                  <a:schemeClr val="tx1"/>
                </a:solidFill>
                <a:effectLst/>
                <a:latin typeface="BrowalliaUPC" panose="020B0604020202020204" pitchFamily="34" charset="-34"/>
                <a:ea typeface="Calibri" panose="020F0502020204030204" pitchFamily="34" charset="0"/>
                <a:cs typeface="BrowalliaUPC" panose="020B0604020202020204" pitchFamily="34" charset="-34"/>
              </a:rPr>
              <a:t>Boso</a:t>
            </a:r>
            <a:r>
              <a:rPr lang="en-US" sz="3200" dirty="0">
                <a:solidFill>
                  <a:schemeClr val="tx1"/>
                </a:solidFill>
                <a:effectLst/>
                <a:latin typeface="BrowalliaUPC" panose="020B0604020202020204" pitchFamily="34" charset="-34"/>
                <a:ea typeface="Calibri" panose="020F0502020204030204" pitchFamily="34" charset="0"/>
                <a:cs typeface="BrowalliaUPC" panose="020B0604020202020204" pitchFamily="34" charset="-34"/>
              </a:rPr>
              <a:t>, À., Garrido, J., Sánchez-</a:t>
            </a:r>
            <a:r>
              <a:rPr lang="en-US" sz="3200" dirty="0" err="1">
                <a:solidFill>
                  <a:schemeClr val="tx1"/>
                </a:solidFill>
                <a:effectLst/>
                <a:latin typeface="BrowalliaUPC" panose="020B0604020202020204" pitchFamily="34" charset="-34"/>
                <a:ea typeface="Calibri" panose="020F0502020204030204" pitchFamily="34" charset="0"/>
                <a:cs typeface="BrowalliaUPC" panose="020B0604020202020204" pitchFamily="34" charset="-34"/>
              </a:rPr>
              <a:t>Galvis</a:t>
            </a:r>
            <a:r>
              <a:rPr lang="en-US" sz="3200" dirty="0">
                <a:solidFill>
                  <a:schemeClr val="tx1"/>
                </a:solidFill>
                <a:effectLst/>
                <a:latin typeface="BrowalliaUPC" panose="020B0604020202020204" pitchFamily="34" charset="-34"/>
                <a:ea typeface="Calibri" panose="020F0502020204030204" pitchFamily="34" charset="0"/>
                <a:cs typeface="BrowalliaUPC" panose="020B0604020202020204" pitchFamily="34" charset="-34"/>
              </a:rPr>
              <a:t>, L. K., Rodríguez, I., &amp; </a:t>
            </a:r>
            <a:r>
              <a:rPr lang="en-US" sz="3200" dirty="0" err="1">
                <a:solidFill>
                  <a:schemeClr val="tx1"/>
                </a:solidFill>
                <a:effectLst/>
                <a:latin typeface="BrowalliaUPC" panose="020B0604020202020204" pitchFamily="34" charset="-34"/>
                <a:ea typeface="Calibri" panose="020F0502020204030204" pitchFamily="34" charset="0"/>
                <a:cs typeface="BrowalliaUPC" panose="020B0604020202020204" pitchFamily="34" charset="-34"/>
              </a:rPr>
              <a:t>Vallejos</a:t>
            </a:r>
            <a:r>
              <a:rPr lang="en-US" sz="3200" dirty="0">
                <a:solidFill>
                  <a:schemeClr val="tx1"/>
                </a:solidFill>
                <a:effectLst/>
                <a:latin typeface="BrowalliaUPC" panose="020B0604020202020204" pitchFamily="34" charset="-34"/>
                <a:ea typeface="Calibri" panose="020F0502020204030204" pitchFamily="34" charset="0"/>
                <a:cs typeface="BrowalliaUPC" panose="020B0604020202020204" pitchFamily="34" charset="-34"/>
              </a:rPr>
              <a:t>-Romero, A. (2024). Exploring role-playing as a tool for involving citizens in air pollution mitigation urban policies. </a:t>
            </a:r>
            <a:r>
              <a:rPr lang="en-US" sz="3200" i="1" dirty="0">
                <a:solidFill>
                  <a:schemeClr val="tx1"/>
                </a:solidFill>
                <a:effectLst/>
                <a:latin typeface="BrowalliaUPC" panose="020B0604020202020204" pitchFamily="34" charset="-34"/>
                <a:ea typeface="Calibri" panose="020F0502020204030204" pitchFamily="34" charset="0"/>
                <a:cs typeface="BrowalliaUPC" panose="020B0604020202020204" pitchFamily="34" charset="-34"/>
              </a:rPr>
              <a:t>Humanities and Social Sciences Communications</a:t>
            </a:r>
            <a:r>
              <a:rPr lang="en-US" sz="3200" dirty="0">
                <a:solidFill>
                  <a:schemeClr val="tx1"/>
                </a:solidFill>
                <a:effectLst/>
                <a:latin typeface="BrowalliaUPC" panose="020B0604020202020204" pitchFamily="34" charset="-34"/>
                <a:ea typeface="Calibri" panose="020F0502020204030204" pitchFamily="34" charset="0"/>
                <a:cs typeface="BrowalliaUPC" panose="020B0604020202020204" pitchFamily="34" charset="-34"/>
              </a:rPr>
              <a:t>, </a:t>
            </a:r>
            <a:r>
              <a:rPr lang="en-US" sz="3200" i="1" dirty="0">
                <a:solidFill>
                  <a:schemeClr val="tx1"/>
                </a:solidFill>
                <a:effectLst/>
                <a:latin typeface="BrowalliaUPC" panose="020B0604020202020204" pitchFamily="34" charset="-34"/>
                <a:ea typeface="Calibri" panose="020F0502020204030204" pitchFamily="34" charset="0"/>
                <a:cs typeface="BrowalliaUPC" panose="020B0604020202020204" pitchFamily="34" charset="-34"/>
              </a:rPr>
              <a:t>11</a:t>
            </a:r>
            <a:r>
              <a:rPr lang="en-US" sz="3200" dirty="0">
                <a:solidFill>
                  <a:schemeClr val="tx1"/>
                </a:solidFill>
                <a:effectLst/>
                <a:latin typeface="BrowalliaUPC" panose="020B0604020202020204" pitchFamily="34" charset="-34"/>
                <a:ea typeface="Calibri" panose="020F0502020204030204" pitchFamily="34" charset="0"/>
                <a:cs typeface="BrowalliaUPC" panose="020B0604020202020204" pitchFamily="34" charset="-34"/>
              </a:rPr>
              <a:t>(1), 1-11.</a:t>
            </a:r>
          </a:p>
        </p:txBody>
      </p:sp>
    </p:spTree>
    <p:extLst>
      <p:ext uri="{BB962C8B-B14F-4D97-AF65-F5344CB8AC3E}">
        <p14:creationId xmlns:p14="http://schemas.microsoft.com/office/powerpoint/2010/main" val="21928092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ตัวแทนหมายเลขสไลด์ 1">
            <a:extLst>
              <a:ext uri="{FF2B5EF4-FFF2-40B4-BE49-F238E27FC236}">
                <a16:creationId xmlns:a16="http://schemas.microsoft.com/office/drawing/2014/main" id="{38C0F330-E5C8-46F7-8D2F-5A4B3F315AF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32</a:t>
            </a:fld>
            <a:endParaRPr lang="en-US"/>
          </a:p>
        </p:txBody>
      </p:sp>
      <p:graphicFrame>
        <p:nvGraphicFramePr>
          <p:cNvPr id="5" name="ตาราง 4">
            <a:extLst>
              <a:ext uri="{FF2B5EF4-FFF2-40B4-BE49-F238E27FC236}">
                <a16:creationId xmlns:a16="http://schemas.microsoft.com/office/drawing/2014/main" id="{37976622-CFCB-40CC-BA11-9E1E2F9A3820}"/>
              </a:ext>
            </a:extLst>
          </p:cNvPr>
          <p:cNvGraphicFramePr>
            <a:graphicFrameLocks noGrp="1"/>
          </p:cNvGraphicFramePr>
          <p:nvPr>
            <p:extLst>
              <p:ext uri="{D42A27DB-BD31-4B8C-83A1-F6EECF244321}">
                <p14:modId xmlns:p14="http://schemas.microsoft.com/office/powerpoint/2010/main" val="1428898778"/>
              </p:ext>
            </p:extLst>
          </p:nvPr>
        </p:nvGraphicFramePr>
        <p:xfrm>
          <a:off x="93407" y="804925"/>
          <a:ext cx="12005186" cy="4840287"/>
        </p:xfrm>
        <a:graphic>
          <a:graphicData uri="http://schemas.openxmlformats.org/drawingml/2006/table">
            <a:tbl>
              <a:tblPr>
                <a:tableStyleId>{E8B1032C-EA38-4F05-BA0D-38AFFFC7BED3}</a:tableStyleId>
              </a:tblPr>
              <a:tblGrid>
                <a:gridCol w="1859683">
                  <a:extLst>
                    <a:ext uri="{9D8B030D-6E8A-4147-A177-3AD203B41FA5}">
                      <a16:colId xmlns:a16="http://schemas.microsoft.com/office/drawing/2014/main" val="2938643835"/>
                    </a:ext>
                  </a:extLst>
                </a:gridCol>
                <a:gridCol w="10145503">
                  <a:extLst>
                    <a:ext uri="{9D8B030D-6E8A-4147-A177-3AD203B41FA5}">
                      <a16:colId xmlns:a16="http://schemas.microsoft.com/office/drawing/2014/main" val="2676695016"/>
                    </a:ext>
                  </a:extLst>
                </a:gridCol>
              </a:tblGrid>
              <a:tr h="416131">
                <a:tc>
                  <a:txBody>
                    <a:bodyPr/>
                    <a:lstStyle/>
                    <a:p>
                      <a:pPr algn="l" fontAlgn="t"/>
                      <a:r>
                        <a:rPr lang="en-US" sz="2400" u="none" strike="noStrike" dirty="0">
                          <a:effectLst/>
                          <a:latin typeface="BrowalliaUPC" panose="020B0604020202020204" pitchFamily="34" charset="-34"/>
                          <a:cs typeface="BrowalliaUPC" panose="020B0604020202020204" pitchFamily="34" charset="-34"/>
                        </a:rPr>
                        <a:t>Aspect</a:t>
                      </a:r>
                      <a:endParaRPr lang="en-US" sz="2400" b="0" i="0" u="none" strike="noStrike" dirty="0">
                        <a:solidFill>
                          <a:srgbClr val="000000"/>
                        </a:solidFill>
                        <a:effectLst/>
                        <a:latin typeface="BrowalliaUPC" panose="020B0604020202020204" pitchFamily="34" charset="-34"/>
                        <a:cs typeface="BrowalliaUPC" panose="020B0604020202020204" pitchFamily="34" charset="-34"/>
                      </a:endParaRPr>
                    </a:p>
                  </a:txBody>
                  <a:tcPr marL="3013" marR="3013" marT="3013" marB="0"/>
                </a:tc>
                <a:tc>
                  <a:txBody>
                    <a:bodyPr/>
                    <a:lstStyle/>
                    <a:p>
                      <a:pPr algn="l" fontAlgn="t"/>
                      <a:r>
                        <a:rPr lang="en-US" sz="2400" u="none" strike="noStrike" dirty="0">
                          <a:effectLst/>
                          <a:latin typeface="BrowalliaUPC" panose="020B0604020202020204" pitchFamily="34" charset="-34"/>
                          <a:cs typeface="BrowalliaUPC" panose="020B0604020202020204" pitchFamily="34" charset="-34"/>
                        </a:rPr>
                        <a:t>Description</a:t>
                      </a:r>
                      <a:endParaRPr lang="en-US" sz="2400" b="0" i="0" u="none" strike="noStrike" dirty="0">
                        <a:solidFill>
                          <a:srgbClr val="000000"/>
                        </a:solidFill>
                        <a:effectLst/>
                        <a:latin typeface="BrowalliaUPC" panose="020B0604020202020204" pitchFamily="34" charset="-34"/>
                        <a:cs typeface="BrowalliaUPC" panose="020B0604020202020204" pitchFamily="34" charset="-34"/>
                      </a:endParaRPr>
                    </a:p>
                  </a:txBody>
                  <a:tcPr marL="3013" marR="3013" marT="3013" marB="0"/>
                </a:tc>
                <a:extLst>
                  <a:ext uri="{0D108BD9-81ED-4DB2-BD59-A6C34878D82A}">
                    <a16:rowId xmlns:a16="http://schemas.microsoft.com/office/drawing/2014/main" val="852184984"/>
                  </a:ext>
                </a:extLst>
              </a:tr>
              <a:tr h="984261">
                <a:tc>
                  <a:txBody>
                    <a:bodyPr/>
                    <a:lstStyle/>
                    <a:p>
                      <a:pPr algn="l" fontAlgn="t"/>
                      <a:r>
                        <a:rPr lang="en-US" sz="2400" u="none" strike="noStrike">
                          <a:effectLst/>
                          <a:latin typeface="BrowalliaUPC" panose="020B0604020202020204" pitchFamily="34" charset="-34"/>
                          <a:cs typeface="BrowalliaUPC" panose="020B0604020202020204" pitchFamily="34" charset="-34"/>
                        </a:rPr>
                        <a:t>1. Intro, Pain Point, Gap</a:t>
                      </a:r>
                      <a:endParaRPr lang="en-US" sz="2400" b="0" i="0" u="none" strike="noStrike">
                        <a:solidFill>
                          <a:srgbClr val="000000"/>
                        </a:solidFill>
                        <a:effectLst/>
                        <a:latin typeface="BrowalliaUPC" panose="020B0604020202020204" pitchFamily="34" charset="-34"/>
                        <a:cs typeface="BrowalliaUPC" panose="020B0604020202020204" pitchFamily="34" charset="-34"/>
                      </a:endParaRPr>
                    </a:p>
                  </a:txBody>
                  <a:tcPr marL="3013" marR="3013" marT="3013" marB="0"/>
                </a:tc>
                <a:tc>
                  <a:txBody>
                    <a:bodyPr/>
                    <a:lstStyle/>
                    <a:p>
                      <a:pPr marL="342900" indent="-342900" algn="l" fontAlgn="t">
                        <a:buFont typeface="Arial" panose="020B0604020202020204" pitchFamily="34" charset="0"/>
                        <a:buChar char="•"/>
                      </a:pPr>
                      <a:r>
                        <a:rPr lang="en-US" sz="2400" b="1" u="none" strike="noStrike" dirty="0">
                          <a:effectLst/>
                          <a:latin typeface="BrowalliaUPC" panose="020B0604020202020204" pitchFamily="34" charset="-34"/>
                          <a:cs typeface="BrowalliaUPC" panose="020B0604020202020204" pitchFamily="34" charset="-34"/>
                        </a:rPr>
                        <a:t>Intro: </a:t>
                      </a:r>
                      <a:r>
                        <a:rPr lang="en-US" sz="2400" u="none" strike="noStrike" dirty="0">
                          <a:effectLst/>
                          <a:latin typeface="BrowalliaUPC" panose="020B0604020202020204" pitchFamily="34" charset="-34"/>
                          <a:cs typeface="BrowalliaUPC" panose="020B0604020202020204" pitchFamily="34" charset="-34"/>
                        </a:rPr>
                        <a:t>Explores the use of role-playing as a tool to involve citizens in the design and implementation of urban air pollution mitigation policies.</a:t>
                      </a:r>
                      <a:br>
                        <a:rPr lang="en-US" sz="2400" u="none" strike="noStrike" dirty="0">
                          <a:effectLst/>
                          <a:latin typeface="BrowalliaUPC" panose="020B0604020202020204" pitchFamily="34" charset="-34"/>
                          <a:cs typeface="BrowalliaUPC" panose="020B0604020202020204" pitchFamily="34" charset="-34"/>
                        </a:rPr>
                      </a:br>
                      <a:r>
                        <a:rPr lang="en-US" sz="2400" b="1" u="none" strike="noStrike" dirty="0">
                          <a:effectLst/>
                          <a:latin typeface="BrowalliaUPC" panose="020B0604020202020204" pitchFamily="34" charset="-34"/>
                          <a:cs typeface="BrowalliaUPC" panose="020B0604020202020204" pitchFamily="34" charset="-34"/>
                        </a:rPr>
                        <a:t>Pain Point:  </a:t>
                      </a:r>
                      <a:r>
                        <a:rPr lang="en-US" sz="2400" u="none" strike="noStrike" dirty="0">
                          <a:effectLst/>
                          <a:latin typeface="BrowalliaUPC" panose="020B0604020202020204" pitchFamily="34" charset="-34"/>
                          <a:cs typeface="BrowalliaUPC" panose="020B0604020202020204" pitchFamily="34" charset="-34"/>
                        </a:rPr>
                        <a:t>Traditional top-down approaches to environmental policymaking often lack citizen input, leading to policies that may not be effective or accepted by the public. </a:t>
                      </a:r>
                      <a:br>
                        <a:rPr lang="en-US" sz="2400" u="none" strike="noStrike" dirty="0">
                          <a:effectLst/>
                          <a:latin typeface="BrowalliaUPC" panose="020B0604020202020204" pitchFamily="34" charset="-34"/>
                          <a:cs typeface="BrowalliaUPC" panose="020B0604020202020204" pitchFamily="34" charset="-34"/>
                        </a:rPr>
                      </a:br>
                      <a:r>
                        <a:rPr lang="en-US" sz="2400" b="1" u="none" strike="noStrike" dirty="0">
                          <a:effectLst/>
                          <a:latin typeface="BrowalliaUPC" panose="020B0604020202020204" pitchFamily="34" charset="-34"/>
                          <a:cs typeface="BrowalliaUPC" panose="020B0604020202020204" pitchFamily="34" charset="-34"/>
                        </a:rPr>
                        <a:t>Gap:  </a:t>
                      </a:r>
                      <a:r>
                        <a:rPr lang="en-US" sz="2400" u="none" strike="noStrike" dirty="0">
                          <a:effectLst/>
                          <a:latin typeface="BrowalliaUPC" panose="020B0604020202020204" pitchFamily="34" charset="-34"/>
                          <a:cs typeface="BrowalliaUPC" panose="020B0604020202020204" pitchFamily="34" charset="-34"/>
                        </a:rPr>
                        <a:t>Need for innovative methods to engage citizens in a meaningful way and incorporate their knowledge and preferences into air quality management.</a:t>
                      </a:r>
                      <a:endParaRPr lang="en-US" sz="2400" b="0" i="0" u="none" strike="noStrike" dirty="0">
                        <a:solidFill>
                          <a:srgbClr val="000000"/>
                        </a:solidFill>
                        <a:effectLst/>
                        <a:latin typeface="BrowalliaUPC" panose="020B0604020202020204" pitchFamily="34" charset="-34"/>
                        <a:cs typeface="BrowalliaUPC" panose="020B0604020202020204" pitchFamily="34" charset="-34"/>
                      </a:endParaRPr>
                    </a:p>
                  </a:txBody>
                  <a:tcPr marL="3013" marR="3013" marT="3013" marB="0"/>
                </a:tc>
                <a:extLst>
                  <a:ext uri="{0D108BD9-81ED-4DB2-BD59-A6C34878D82A}">
                    <a16:rowId xmlns:a16="http://schemas.microsoft.com/office/drawing/2014/main" val="3473963397"/>
                  </a:ext>
                </a:extLst>
              </a:tr>
              <a:tr h="656174">
                <a:tc>
                  <a:txBody>
                    <a:bodyPr/>
                    <a:lstStyle/>
                    <a:p>
                      <a:pPr algn="l" fontAlgn="t"/>
                      <a:r>
                        <a:rPr lang="en-US" sz="2400" u="none" strike="noStrike">
                          <a:effectLst/>
                          <a:latin typeface="BrowalliaUPC" panose="020B0604020202020204" pitchFamily="34" charset="-34"/>
                          <a:cs typeface="BrowalliaUPC" panose="020B0604020202020204" pitchFamily="34" charset="-34"/>
                        </a:rPr>
                        <a:t>2. Objectives</a:t>
                      </a:r>
                      <a:endParaRPr lang="en-US" sz="2400" b="0" i="0" u="none" strike="noStrike">
                        <a:solidFill>
                          <a:srgbClr val="000000"/>
                        </a:solidFill>
                        <a:effectLst/>
                        <a:latin typeface="BrowalliaUPC" panose="020B0604020202020204" pitchFamily="34" charset="-34"/>
                        <a:cs typeface="BrowalliaUPC" panose="020B0604020202020204" pitchFamily="34" charset="-34"/>
                      </a:endParaRPr>
                    </a:p>
                  </a:txBody>
                  <a:tcPr marL="3013" marR="3013" marT="3013" marB="0"/>
                </a:tc>
                <a:tc>
                  <a:txBody>
                    <a:bodyPr/>
                    <a:lstStyle/>
                    <a:p>
                      <a:pPr marL="342900" indent="-342900" algn="l" fontAlgn="t">
                        <a:buFont typeface="Arial" panose="020B0604020202020204" pitchFamily="34" charset="0"/>
                        <a:buChar char="•"/>
                      </a:pPr>
                      <a:r>
                        <a:rPr lang="en-US" sz="2400" u="none" strike="noStrike" dirty="0">
                          <a:effectLst/>
                          <a:latin typeface="BrowalliaUPC" panose="020B0604020202020204" pitchFamily="34" charset="-34"/>
                          <a:cs typeface="BrowalliaUPC" panose="020B0604020202020204" pitchFamily="34" charset="-34"/>
                        </a:rPr>
                        <a:t>Assess the potential of role-playing to enhance citizen participation in air pollution mitigation policies. </a:t>
                      </a:r>
                    </a:p>
                    <a:p>
                      <a:pPr marL="342900" indent="-342900" algn="l" fontAlgn="t">
                        <a:buFont typeface="Arial" panose="020B0604020202020204" pitchFamily="34" charset="0"/>
                        <a:buChar char="•"/>
                      </a:pPr>
                      <a:r>
                        <a:rPr lang="en-US" sz="2400" u="none" strike="noStrike" dirty="0">
                          <a:effectLst/>
                          <a:latin typeface="BrowalliaUPC" panose="020B0604020202020204" pitchFamily="34" charset="-34"/>
                          <a:cs typeface="BrowalliaUPC" panose="020B0604020202020204" pitchFamily="34" charset="-34"/>
                        </a:rPr>
                        <a:t>Evaluate how role-playing influences citizens' perceptions of air pollution problems and potential solutions. </a:t>
                      </a:r>
                      <a:endParaRPr lang="en-US" sz="2400" b="0" i="0" u="none" strike="noStrike" dirty="0">
                        <a:solidFill>
                          <a:srgbClr val="000000"/>
                        </a:solidFill>
                        <a:effectLst/>
                        <a:latin typeface="BrowalliaUPC" panose="020B0604020202020204" pitchFamily="34" charset="-34"/>
                        <a:cs typeface="BrowalliaUPC" panose="020B0604020202020204" pitchFamily="34" charset="-34"/>
                      </a:endParaRPr>
                    </a:p>
                  </a:txBody>
                  <a:tcPr marL="3013" marR="3013" marT="3013" marB="0"/>
                </a:tc>
                <a:extLst>
                  <a:ext uri="{0D108BD9-81ED-4DB2-BD59-A6C34878D82A}">
                    <a16:rowId xmlns:a16="http://schemas.microsoft.com/office/drawing/2014/main" val="1697144437"/>
                  </a:ext>
                </a:extLst>
              </a:tr>
              <a:tr h="328088">
                <a:tc>
                  <a:txBody>
                    <a:bodyPr/>
                    <a:lstStyle/>
                    <a:p>
                      <a:pPr algn="l" fontAlgn="t"/>
                      <a:r>
                        <a:rPr lang="en-US" sz="2400" u="none" strike="noStrike">
                          <a:effectLst/>
                          <a:latin typeface="BrowalliaUPC" panose="020B0604020202020204" pitchFamily="34" charset="-34"/>
                          <a:cs typeface="BrowalliaUPC" panose="020B0604020202020204" pitchFamily="34" charset="-34"/>
                        </a:rPr>
                        <a:t>3. Research Question</a:t>
                      </a:r>
                      <a:endParaRPr lang="en-US" sz="2400" b="0" i="0" u="none" strike="noStrike">
                        <a:solidFill>
                          <a:srgbClr val="000000"/>
                        </a:solidFill>
                        <a:effectLst/>
                        <a:latin typeface="BrowalliaUPC" panose="020B0604020202020204" pitchFamily="34" charset="-34"/>
                        <a:cs typeface="BrowalliaUPC" panose="020B0604020202020204" pitchFamily="34" charset="-34"/>
                      </a:endParaRPr>
                    </a:p>
                  </a:txBody>
                  <a:tcPr marL="3013" marR="3013" marT="3013" marB="0"/>
                </a:tc>
                <a:tc>
                  <a:txBody>
                    <a:bodyPr/>
                    <a:lstStyle/>
                    <a:p>
                      <a:pPr marL="342900" indent="-342900" algn="l" fontAlgn="t">
                        <a:buFont typeface="Arial" panose="020B0604020202020204" pitchFamily="34" charset="0"/>
                        <a:buChar char="•"/>
                      </a:pPr>
                      <a:r>
                        <a:rPr lang="en-US" sz="2400" u="none" strike="noStrike" dirty="0">
                          <a:effectLst/>
                          <a:latin typeface="BrowalliaUPC" panose="020B0604020202020204" pitchFamily="34" charset="-34"/>
                          <a:cs typeface="BrowalliaUPC" panose="020B0604020202020204" pitchFamily="34" charset="-34"/>
                        </a:rPr>
                        <a:t>How can role-playing be used as a tool to effectively involve citizens in the development and implementation of urban air pollution mitigation policies?</a:t>
                      </a:r>
                      <a:endParaRPr lang="en-US" sz="2400" b="0" i="0" u="none" strike="noStrike" dirty="0">
                        <a:solidFill>
                          <a:srgbClr val="000000"/>
                        </a:solidFill>
                        <a:effectLst/>
                        <a:latin typeface="BrowalliaUPC" panose="020B0604020202020204" pitchFamily="34" charset="-34"/>
                        <a:cs typeface="BrowalliaUPC" panose="020B0604020202020204" pitchFamily="34" charset="-34"/>
                      </a:endParaRPr>
                    </a:p>
                  </a:txBody>
                  <a:tcPr marL="3013" marR="3013" marT="3013" marB="0"/>
                </a:tc>
                <a:extLst>
                  <a:ext uri="{0D108BD9-81ED-4DB2-BD59-A6C34878D82A}">
                    <a16:rowId xmlns:a16="http://schemas.microsoft.com/office/drawing/2014/main" val="3746233350"/>
                  </a:ext>
                </a:extLst>
              </a:tr>
              <a:tr h="757517">
                <a:tc>
                  <a:txBody>
                    <a:bodyPr/>
                    <a:lstStyle/>
                    <a:p>
                      <a:pPr algn="l" fontAlgn="t"/>
                      <a:r>
                        <a:rPr lang="en-US" sz="2400" u="none" strike="noStrike" dirty="0">
                          <a:effectLst/>
                          <a:latin typeface="BrowalliaUPC" panose="020B0604020202020204" pitchFamily="34" charset="-34"/>
                          <a:cs typeface="BrowalliaUPC" panose="020B0604020202020204" pitchFamily="34" charset="-34"/>
                        </a:rPr>
                        <a:t>4. Concept Applied</a:t>
                      </a:r>
                      <a:endParaRPr lang="en-US" sz="2400" b="0" i="0" u="none" strike="noStrike" dirty="0">
                        <a:solidFill>
                          <a:srgbClr val="000000"/>
                        </a:solidFill>
                        <a:effectLst/>
                        <a:latin typeface="BrowalliaUPC" panose="020B0604020202020204" pitchFamily="34" charset="-34"/>
                        <a:cs typeface="BrowalliaUPC" panose="020B0604020202020204" pitchFamily="34" charset="-34"/>
                      </a:endParaRPr>
                    </a:p>
                  </a:txBody>
                  <a:tcPr marL="3013" marR="3013" marT="3013" marB="0"/>
                </a:tc>
                <a:tc>
                  <a:txBody>
                    <a:bodyPr/>
                    <a:lstStyle/>
                    <a:p>
                      <a:pPr marL="342900" indent="-342900" algn="l" fontAlgn="t">
                        <a:buFont typeface="Arial" panose="020B0604020202020204" pitchFamily="34" charset="0"/>
                        <a:buChar char="•"/>
                      </a:pPr>
                      <a:r>
                        <a:rPr lang="en-US" sz="2400" u="none" strike="noStrike" dirty="0">
                          <a:effectLst/>
                          <a:latin typeface="BrowalliaUPC" panose="020B0604020202020204" pitchFamily="34" charset="-34"/>
                          <a:cs typeface="BrowalliaUPC" panose="020B0604020202020204" pitchFamily="34" charset="-34"/>
                        </a:rPr>
                        <a:t>Citizen participation:  Involving the public in decision-making processes that affect their lives. </a:t>
                      </a:r>
                    </a:p>
                    <a:p>
                      <a:pPr marL="342900" indent="-342900" algn="l" fontAlgn="t">
                        <a:buFont typeface="Arial" panose="020B0604020202020204" pitchFamily="34" charset="0"/>
                        <a:buChar char="•"/>
                      </a:pPr>
                      <a:r>
                        <a:rPr lang="en-US" sz="2400" u="none" strike="noStrike" dirty="0">
                          <a:effectLst/>
                          <a:latin typeface="BrowalliaUPC" panose="020B0604020202020204" pitchFamily="34" charset="-34"/>
                          <a:cs typeface="BrowalliaUPC" panose="020B0604020202020204" pitchFamily="34" charset="-34"/>
                        </a:rPr>
                        <a:t>Role-playing: A simulation technique where participants assume roles and interact to explore different</a:t>
                      </a:r>
                      <a:endParaRPr lang="en-US" sz="2400" b="0" i="0" u="none" strike="noStrike" dirty="0">
                        <a:solidFill>
                          <a:srgbClr val="000000"/>
                        </a:solidFill>
                        <a:effectLst/>
                        <a:latin typeface="BrowalliaUPC" panose="020B0604020202020204" pitchFamily="34" charset="-34"/>
                        <a:cs typeface="BrowalliaUPC" panose="020B0604020202020204" pitchFamily="34" charset="-34"/>
                      </a:endParaRPr>
                    </a:p>
                  </a:txBody>
                  <a:tcPr marL="3013" marR="3013" marT="3013" marB="0"/>
                </a:tc>
                <a:extLst>
                  <a:ext uri="{0D108BD9-81ED-4DB2-BD59-A6C34878D82A}">
                    <a16:rowId xmlns:a16="http://schemas.microsoft.com/office/drawing/2014/main" val="673417063"/>
                  </a:ext>
                </a:extLst>
              </a:tr>
            </a:tbl>
          </a:graphicData>
        </a:graphic>
      </p:graphicFrame>
    </p:spTree>
    <p:extLst>
      <p:ext uri="{BB962C8B-B14F-4D97-AF65-F5344CB8AC3E}">
        <p14:creationId xmlns:p14="http://schemas.microsoft.com/office/powerpoint/2010/main" val="30398837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ตัวแทนหมายเลขสไลด์ 1">
            <a:extLst>
              <a:ext uri="{FF2B5EF4-FFF2-40B4-BE49-F238E27FC236}">
                <a16:creationId xmlns:a16="http://schemas.microsoft.com/office/drawing/2014/main" id="{38C0F330-E5C8-46F7-8D2F-5A4B3F315AF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33</a:t>
            </a:fld>
            <a:endParaRPr lang="en-US"/>
          </a:p>
        </p:txBody>
      </p:sp>
      <p:graphicFrame>
        <p:nvGraphicFramePr>
          <p:cNvPr id="5" name="ตาราง 4">
            <a:extLst>
              <a:ext uri="{FF2B5EF4-FFF2-40B4-BE49-F238E27FC236}">
                <a16:creationId xmlns:a16="http://schemas.microsoft.com/office/drawing/2014/main" id="{37976622-CFCB-40CC-BA11-9E1E2F9A3820}"/>
              </a:ext>
            </a:extLst>
          </p:cNvPr>
          <p:cNvGraphicFramePr>
            <a:graphicFrameLocks noGrp="1"/>
          </p:cNvGraphicFramePr>
          <p:nvPr>
            <p:extLst>
              <p:ext uri="{D42A27DB-BD31-4B8C-83A1-F6EECF244321}">
                <p14:modId xmlns:p14="http://schemas.microsoft.com/office/powerpoint/2010/main" val="3977165568"/>
              </p:ext>
            </p:extLst>
          </p:nvPr>
        </p:nvGraphicFramePr>
        <p:xfrm>
          <a:off x="39331" y="336090"/>
          <a:ext cx="12123173" cy="6050105"/>
        </p:xfrm>
        <a:graphic>
          <a:graphicData uri="http://schemas.openxmlformats.org/drawingml/2006/table">
            <a:tbl>
              <a:tblPr>
                <a:tableStyleId>{E8B1032C-EA38-4F05-BA0D-38AFFFC7BED3}</a:tableStyleId>
              </a:tblPr>
              <a:tblGrid>
                <a:gridCol w="1981200">
                  <a:extLst>
                    <a:ext uri="{9D8B030D-6E8A-4147-A177-3AD203B41FA5}">
                      <a16:colId xmlns:a16="http://schemas.microsoft.com/office/drawing/2014/main" val="2938643835"/>
                    </a:ext>
                  </a:extLst>
                </a:gridCol>
                <a:gridCol w="10141973">
                  <a:extLst>
                    <a:ext uri="{9D8B030D-6E8A-4147-A177-3AD203B41FA5}">
                      <a16:colId xmlns:a16="http://schemas.microsoft.com/office/drawing/2014/main" val="2676695016"/>
                    </a:ext>
                  </a:extLst>
                </a:gridCol>
              </a:tblGrid>
              <a:tr h="164044">
                <a:tc>
                  <a:txBody>
                    <a:bodyPr/>
                    <a:lstStyle/>
                    <a:p>
                      <a:pPr algn="l" fontAlgn="t"/>
                      <a:r>
                        <a:rPr lang="en-US" sz="2200" u="none" strike="noStrike">
                          <a:effectLst/>
                          <a:latin typeface="BrowalliaUPC" panose="020B0604020202020204" pitchFamily="34" charset="-34"/>
                          <a:cs typeface="BrowalliaUPC" panose="020B0604020202020204" pitchFamily="34" charset="-34"/>
                        </a:rPr>
                        <a:t>Aspect</a:t>
                      </a:r>
                      <a:endParaRPr lang="en-US" sz="2200" b="0" i="0" u="none" strike="noStrike">
                        <a:solidFill>
                          <a:srgbClr val="000000"/>
                        </a:solidFill>
                        <a:effectLst/>
                        <a:latin typeface="BrowalliaUPC" panose="020B0604020202020204" pitchFamily="34" charset="-34"/>
                        <a:cs typeface="BrowalliaUPC" panose="020B0604020202020204" pitchFamily="34" charset="-34"/>
                      </a:endParaRPr>
                    </a:p>
                  </a:txBody>
                  <a:tcPr marL="3013" marR="3013" marT="3013" marB="0"/>
                </a:tc>
                <a:tc>
                  <a:txBody>
                    <a:bodyPr/>
                    <a:lstStyle/>
                    <a:p>
                      <a:pPr algn="l" fontAlgn="t"/>
                      <a:r>
                        <a:rPr lang="en-US" sz="2200" u="none" strike="noStrike" dirty="0">
                          <a:effectLst/>
                          <a:latin typeface="BrowalliaUPC" panose="020B0604020202020204" pitchFamily="34" charset="-34"/>
                          <a:cs typeface="BrowalliaUPC" panose="020B0604020202020204" pitchFamily="34" charset="-34"/>
                        </a:rPr>
                        <a:t>Description</a:t>
                      </a:r>
                      <a:endParaRPr lang="en-US" sz="2200" b="0" i="0" u="none" strike="noStrike" dirty="0">
                        <a:solidFill>
                          <a:srgbClr val="000000"/>
                        </a:solidFill>
                        <a:effectLst/>
                        <a:latin typeface="BrowalliaUPC" panose="020B0604020202020204" pitchFamily="34" charset="-34"/>
                        <a:cs typeface="BrowalliaUPC" panose="020B0604020202020204" pitchFamily="34" charset="-34"/>
                      </a:endParaRPr>
                    </a:p>
                  </a:txBody>
                  <a:tcPr marL="3013" marR="3013" marT="3013" marB="0"/>
                </a:tc>
                <a:extLst>
                  <a:ext uri="{0D108BD9-81ED-4DB2-BD59-A6C34878D82A}">
                    <a16:rowId xmlns:a16="http://schemas.microsoft.com/office/drawing/2014/main" val="852184984"/>
                  </a:ext>
                </a:extLst>
              </a:tr>
              <a:tr h="656174">
                <a:tc>
                  <a:txBody>
                    <a:bodyPr/>
                    <a:lstStyle/>
                    <a:p>
                      <a:pPr algn="l" fontAlgn="t"/>
                      <a:r>
                        <a:rPr lang="en-US" sz="2200" u="none" strike="noStrike">
                          <a:effectLst/>
                          <a:latin typeface="BrowalliaUPC" panose="020B0604020202020204" pitchFamily="34" charset="-34"/>
                          <a:cs typeface="BrowalliaUPC" panose="020B0604020202020204" pitchFamily="34" charset="-34"/>
                        </a:rPr>
                        <a:t>5. Methodology</a:t>
                      </a:r>
                      <a:endParaRPr lang="en-US" sz="2200" b="0" i="0" u="none" strike="noStrike">
                        <a:solidFill>
                          <a:srgbClr val="000000"/>
                        </a:solidFill>
                        <a:effectLst/>
                        <a:latin typeface="BrowalliaUPC" panose="020B0604020202020204" pitchFamily="34" charset="-34"/>
                        <a:cs typeface="BrowalliaUPC" panose="020B0604020202020204" pitchFamily="34" charset="-34"/>
                      </a:endParaRPr>
                    </a:p>
                  </a:txBody>
                  <a:tcPr marL="3013" marR="3013" marT="3013" marB="0"/>
                </a:tc>
                <a:tc>
                  <a:txBody>
                    <a:bodyPr/>
                    <a:lstStyle/>
                    <a:p>
                      <a:pPr marL="0" indent="0" algn="l" fontAlgn="t">
                        <a:buFont typeface="Arial" panose="020B0604020202020204" pitchFamily="34" charset="0"/>
                        <a:buNone/>
                      </a:pPr>
                      <a:r>
                        <a:rPr lang="en-US" sz="2200" b="1" u="none" strike="noStrike" dirty="0">
                          <a:effectLst/>
                          <a:latin typeface="BrowalliaUPC" panose="020B0604020202020204" pitchFamily="34" charset="-34"/>
                          <a:cs typeface="BrowalliaUPC" panose="020B0604020202020204" pitchFamily="34" charset="-34"/>
                        </a:rPr>
                        <a:t>Qualitative research:  </a:t>
                      </a:r>
                      <a:r>
                        <a:rPr lang="en-US" sz="2200" u="none" strike="noStrike" dirty="0">
                          <a:effectLst/>
                          <a:latin typeface="BrowalliaUPC" panose="020B0604020202020204" pitchFamily="34" charset="-34"/>
                          <a:cs typeface="BrowalliaUPC" panose="020B0604020202020204" pitchFamily="34" charset="-34"/>
                        </a:rPr>
                        <a:t>Uses role-playing workshops with citizens in six mid-sized cities in southern Chile. </a:t>
                      </a:r>
                      <a:br>
                        <a:rPr lang="en-US" sz="2200" u="none" strike="noStrike" dirty="0">
                          <a:effectLst/>
                          <a:latin typeface="BrowalliaUPC" panose="020B0604020202020204" pitchFamily="34" charset="-34"/>
                          <a:cs typeface="BrowalliaUPC" panose="020B0604020202020204" pitchFamily="34" charset="-34"/>
                        </a:rPr>
                      </a:br>
                      <a:r>
                        <a:rPr lang="en-US" sz="2200" b="1" u="none" strike="noStrike" dirty="0">
                          <a:effectLst/>
                          <a:latin typeface="BrowalliaUPC" panose="020B0604020202020204" pitchFamily="34" charset="-34"/>
                          <a:cs typeface="BrowalliaUPC" panose="020B0604020202020204" pitchFamily="34" charset="-34"/>
                        </a:rPr>
                        <a:t>Data collection:  </a:t>
                      </a:r>
                      <a:r>
                        <a:rPr lang="en-US" sz="2200" u="none" strike="noStrike" dirty="0">
                          <a:effectLst/>
                          <a:latin typeface="BrowalliaUPC" panose="020B0604020202020204" pitchFamily="34" charset="-34"/>
                          <a:cs typeface="BrowalliaUPC" panose="020B0604020202020204" pitchFamily="34" charset="-34"/>
                        </a:rPr>
                        <a:t>Observations of role-playing sessions, analysis of policy documents, and semi-structured interviews with participants.</a:t>
                      </a:r>
                      <a:br>
                        <a:rPr lang="en-US" sz="2200" u="none" strike="noStrike" dirty="0">
                          <a:effectLst/>
                          <a:latin typeface="BrowalliaUPC" panose="020B0604020202020204" pitchFamily="34" charset="-34"/>
                          <a:cs typeface="BrowalliaUPC" panose="020B0604020202020204" pitchFamily="34" charset="-34"/>
                        </a:rPr>
                      </a:br>
                      <a:r>
                        <a:rPr lang="en-US" sz="2200" b="1" u="none" strike="noStrike" dirty="0">
                          <a:effectLst/>
                          <a:latin typeface="BrowalliaUPC" panose="020B0604020202020204" pitchFamily="34" charset="-34"/>
                          <a:cs typeface="BrowalliaUPC" panose="020B0604020202020204" pitchFamily="34" charset="-34"/>
                        </a:rPr>
                        <a:t>Data analysis:  </a:t>
                      </a:r>
                      <a:r>
                        <a:rPr lang="en-US" sz="2200" u="none" strike="noStrike" dirty="0">
                          <a:effectLst/>
                          <a:latin typeface="BrowalliaUPC" panose="020B0604020202020204" pitchFamily="34" charset="-34"/>
                          <a:cs typeface="BrowalliaUPC" panose="020B0604020202020204" pitchFamily="34" charset="-34"/>
                        </a:rPr>
                        <a:t>Thematic analysis of qualitative data to identify key themes and patterns.</a:t>
                      </a:r>
                      <a:endParaRPr lang="en-US" sz="2200" b="0" i="0" u="none" strike="noStrike" dirty="0">
                        <a:solidFill>
                          <a:srgbClr val="000000"/>
                        </a:solidFill>
                        <a:effectLst/>
                        <a:latin typeface="BrowalliaUPC" panose="020B0604020202020204" pitchFamily="34" charset="-34"/>
                        <a:cs typeface="BrowalliaUPC" panose="020B0604020202020204" pitchFamily="34" charset="-34"/>
                      </a:endParaRPr>
                    </a:p>
                  </a:txBody>
                  <a:tcPr marL="3013" marR="3013" marT="3013" marB="0"/>
                </a:tc>
                <a:extLst>
                  <a:ext uri="{0D108BD9-81ED-4DB2-BD59-A6C34878D82A}">
                    <a16:rowId xmlns:a16="http://schemas.microsoft.com/office/drawing/2014/main" val="935115852"/>
                  </a:ext>
                </a:extLst>
              </a:tr>
              <a:tr h="820217">
                <a:tc>
                  <a:txBody>
                    <a:bodyPr/>
                    <a:lstStyle/>
                    <a:p>
                      <a:pPr algn="l" fontAlgn="t"/>
                      <a:r>
                        <a:rPr lang="en-US" sz="2200" u="none" strike="noStrike">
                          <a:effectLst/>
                          <a:latin typeface="BrowalliaUPC" panose="020B0604020202020204" pitchFamily="34" charset="-34"/>
                          <a:cs typeface="BrowalliaUPC" panose="020B0604020202020204" pitchFamily="34" charset="-34"/>
                        </a:rPr>
                        <a:t>6. Findings</a:t>
                      </a:r>
                      <a:endParaRPr lang="en-US" sz="2200" b="0" i="0" u="none" strike="noStrike">
                        <a:solidFill>
                          <a:srgbClr val="000000"/>
                        </a:solidFill>
                        <a:effectLst/>
                        <a:latin typeface="BrowalliaUPC" panose="020B0604020202020204" pitchFamily="34" charset="-34"/>
                        <a:cs typeface="BrowalliaUPC" panose="020B0604020202020204" pitchFamily="34" charset="-34"/>
                      </a:endParaRPr>
                    </a:p>
                  </a:txBody>
                  <a:tcPr marL="3013" marR="3013" marT="3013" marB="0"/>
                </a:tc>
                <a:tc>
                  <a:txBody>
                    <a:bodyPr/>
                    <a:lstStyle/>
                    <a:p>
                      <a:pPr marL="342900" indent="-342900" algn="l" fontAlgn="t">
                        <a:buFont typeface="Arial" panose="020B0604020202020204" pitchFamily="34" charset="0"/>
                        <a:buChar char="•"/>
                      </a:pPr>
                      <a:r>
                        <a:rPr lang="en-US" sz="2200" u="none" strike="noStrike" dirty="0">
                          <a:effectLst/>
                          <a:latin typeface="BrowalliaUPC" panose="020B0604020202020204" pitchFamily="34" charset="-34"/>
                          <a:cs typeface="BrowalliaUPC" panose="020B0604020202020204" pitchFamily="34" charset="-34"/>
                        </a:rPr>
                        <a:t>Role-playing can effectively engage citizens in discussing air pollution issues and potential solutions. </a:t>
                      </a:r>
                    </a:p>
                    <a:p>
                      <a:pPr marL="342900" indent="-342900" algn="l" fontAlgn="t">
                        <a:buFont typeface="Arial" panose="020B0604020202020204" pitchFamily="34" charset="0"/>
                        <a:buChar char="•"/>
                      </a:pPr>
                      <a:r>
                        <a:rPr lang="en-US" sz="2200" u="none" strike="noStrike" dirty="0">
                          <a:effectLst/>
                          <a:latin typeface="BrowalliaUPC" panose="020B0604020202020204" pitchFamily="34" charset="-34"/>
                          <a:cs typeface="BrowalliaUPC" panose="020B0604020202020204" pitchFamily="34" charset="-34"/>
                        </a:rPr>
                        <a:t>Participants gained a deeper understanding of the complexity of air pollution and the trade-offs involved in policymaking. </a:t>
                      </a:r>
                    </a:p>
                    <a:p>
                      <a:pPr marL="342900" indent="-342900" algn="l" fontAlgn="t">
                        <a:buFont typeface="Arial" panose="020B0604020202020204" pitchFamily="34" charset="0"/>
                        <a:buChar char="•"/>
                      </a:pPr>
                      <a:r>
                        <a:rPr lang="en-US" sz="2200" u="none" strike="noStrike" dirty="0">
                          <a:effectLst/>
                          <a:latin typeface="BrowalliaUPC" panose="020B0604020202020204" pitchFamily="34" charset="-34"/>
                          <a:cs typeface="BrowalliaUPC" panose="020B0604020202020204" pitchFamily="34" charset="-34"/>
                        </a:rPr>
                        <a:t>Role-playing fostered empathy and collaboration among participants with diverse perspectives. The process generated creative and context-specific policy ideas.</a:t>
                      </a:r>
                      <a:endParaRPr lang="en-US" sz="2200" b="0" i="0" u="none" strike="noStrike" dirty="0">
                        <a:solidFill>
                          <a:srgbClr val="000000"/>
                        </a:solidFill>
                        <a:effectLst/>
                        <a:latin typeface="BrowalliaUPC" panose="020B0604020202020204" pitchFamily="34" charset="-34"/>
                        <a:cs typeface="BrowalliaUPC" panose="020B0604020202020204" pitchFamily="34" charset="-34"/>
                      </a:endParaRPr>
                    </a:p>
                  </a:txBody>
                  <a:tcPr marL="3013" marR="3013" marT="3013" marB="0"/>
                </a:tc>
                <a:extLst>
                  <a:ext uri="{0D108BD9-81ED-4DB2-BD59-A6C34878D82A}">
                    <a16:rowId xmlns:a16="http://schemas.microsoft.com/office/drawing/2014/main" val="2864116600"/>
                  </a:ext>
                </a:extLst>
              </a:tr>
              <a:tr h="820217">
                <a:tc>
                  <a:txBody>
                    <a:bodyPr/>
                    <a:lstStyle/>
                    <a:p>
                      <a:pPr algn="l" fontAlgn="t"/>
                      <a:r>
                        <a:rPr lang="en-US" sz="2200" u="none" strike="noStrike">
                          <a:effectLst/>
                          <a:latin typeface="BrowalliaUPC" panose="020B0604020202020204" pitchFamily="34" charset="-34"/>
                          <a:cs typeface="BrowalliaUPC" panose="020B0604020202020204" pitchFamily="34" charset="-34"/>
                        </a:rPr>
                        <a:t>7. Discussion</a:t>
                      </a:r>
                      <a:endParaRPr lang="en-US" sz="2200" b="0" i="0" u="none" strike="noStrike">
                        <a:solidFill>
                          <a:srgbClr val="000000"/>
                        </a:solidFill>
                        <a:effectLst/>
                        <a:latin typeface="BrowalliaUPC" panose="020B0604020202020204" pitchFamily="34" charset="-34"/>
                        <a:cs typeface="BrowalliaUPC" panose="020B0604020202020204" pitchFamily="34" charset="-34"/>
                      </a:endParaRPr>
                    </a:p>
                  </a:txBody>
                  <a:tcPr marL="3013" marR="3013" marT="3013" marB="0"/>
                </a:tc>
                <a:tc>
                  <a:txBody>
                    <a:bodyPr/>
                    <a:lstStyle/>
                    <a:p>
                      <a:pPr marL="342900" indent="-342900" algn="l" fontAlgn="t">
                        <a:buFont typeface="Arial" panose="020B0604020202020204" pitchFamily="34" charset="0"/>
                        <a:buChar char="•"/>
                      </a:pPr>
                      <a:r>
                        <a:rPr lang="en-US" sz="2200" u="none" strike="noStrike" dirty="0">
                          <a:effectLst/>
                          <a:latin typeface="BrowalliaUPC" panose="020B0604020202020204" pitchFamily="34" charset="-34"/>
                          <a:cs typeface="BrowalliaUPC" panose="020B0604020202020204" pitchFamily="34" charset="-34"/>
                        </a:rPr>
                        <a:t>Role-playing can be a valuable tool for bridging the gap between citizens and policymakers in environmental governance. </a:t>
                      </a:r>
                    </a:p>
                    <a:p>
                      <a:pPr marL="342900" indent="-342900" algn="l" fontAlgn="t">
                        <a:buFont typeface="Arial" panose="020B0604020202020204" pitchFamily="34" charset="0"/>
                        <a:buChar char="•"/>
                      </a:pPr>
                      <a:r>
                        <a:rPr lang="en-US" sz="2200" u="none" strike="noStrike" dirty="0">
                          <a:effectLst/>
                          <a:latin typeface="BrowalliaUPC" panose="020B0604020202020204" pitchFamily="34" charset="-34"/>
                          <a:cs typeface="BrowalliaUPC" panose="020B0604020202020204" pitchFamily="34" charset="-34"/>
                        </a:rPr>
                        <a:t>The approach allows citizens to actively contribute to policy design and implementation, enhancing the legitimacy and effectiveness of policies. </a:t>
                      </a:r>
                    </a:p>
                    <a:p>
                      <a:pPr marL="342900" indent="-342900" algn="l" fontAlgn="t">
                        <a:buFont typeface="Arial" panose="020B0604020202020204" pitchFamily="34" charset="0"/>
                        <a:buChar char="•"/>
                      </a:pPr>
                      <a:r>
                        <a:rPr lang="en-US" sz="2200" u="none" strike="noStrike" dirty="0">
                          <a:effectLst/>
                          <a:latin typeface="BrowalliaUPC" panose="020B0604020202020204" pitchFamily="34" charset="-34"/>
                          <a:cs typeface="BrowalliaUPC" panose="020B0604020202020204" pitchFamily="34" charset="-34"/>
                        </a:rPr>
                        <a:t>Role-playing can promote social learning, build trust, and empower communities to address environmental challenges.</a:t>
                      </a:r>
                      <a:endParaRPr lang="en-US" sz="2200" b="0" i="0" u="none" strike="noStrike" dirty="0">
                        <a:solidFill>
                          <a:srgbClr val="000000"/>
                        </a:solidFill>
                        <a:effectLst/>
                        <a:latin typeface="BrowalliaUPC" panose="020B0604020202020204" pitchFamily="34" charset="-34"/>
                        <a:cs typeface="BrowalliaUPC" panose="020B0604020202020204" pitchFamily="34" charset="-34"/>
                      </a:endParaRPr>
                    </a:p>
                  </a:txBody>
                  <a:tcPr marL="3013" marR="3013" marT="3013" marB="0"/>
                </a:tc>
                <a:extLst>
                  <a:ext uri="{0D108BD9-81ED-4DB2-BD59-A6C34878D82A}">
                    <a16:rowId xmlns:a16="http://schemas.microsoft.com/office/drawing/2014/main" val="920102750"/>
                  </a:ext>
                </a:extLst>
              </a:tr>
              <a:tr h="820217">
                <a:tc>
                  <a:txBody>
                    <a:bodyPr/>
                    <a:lstStyle/>
                    <a:p>
                      <a:pPr algn="l" fontAlgn="t"/>
                      <a:r>
                        <a:rPr lang="en-US" sz="2200" u="none" strike="noStrike">
                          <a:effectLst/>
                          <a:latin typeface="BrowalliaUPC" panose="020B0604020202020204" pitchFamily="34" charset="-34"/>
                          <a:cs typeface="BrowalliaUPC" panose="020B0604020202020204" pitchFamily="34" charset="-34"/>
                        </a:rPr>
                        <a:t>8. Recommendations</a:t>
                      </a:r>
                      <a:endParaRPr lang="en-US" sz="2200" b="0" i="0" u="none" strike="noStrike">
                        <a:solidFill>
                          <a:srgbClr val="000000"/>
                        </a:solidFill>
                        <a:effectLst/>
                        <a:latin typeface="BrowalliaUPC" panose="020B0604020202020204" pitchFamily="34" charset="-34"/>
                        <a:cs typeface="BrowalliaUPC" panose="020B0604020202020204" pitchFamily="34" charset="-34"/>
                      </a:endParaRPr>
                    </a:p>
                  </a:txBody>
                  <a:tcPr marL="3013" marR="3013" marT="3013" marB="0"/>
                </a:tc>
                <a:tc>
                  <a:txBody>
                    <a:bodyPr/>
                    <a:lstStyle/>
                    <a:p>
                      <a:pPr marL="342900" indent="-342900" algn="l" fontAlgn="t">
                        <a:buFont typeface="Arial" panose="020B0604020202020204" pitchFamily="34" charset="0"/>
                        <a:buChar char="•"/>
                      </a:pPr>
                      <a:r>
                        <a:rPr lang="en-US" sz="2200" u="none" strike="noStrike" dirty="0">
                          <a:effectLst/>
                          <a:latin typeface="BrowalliaUPC" panose="020B0604020202020204" pitchFamily="34" charset="-34"/>
                          <a:cs typeface="BrowalliaUPC" panose="020B0604020202020204" pitchFamily="34" charset="-34"/>
                        </a:rPr>
                        <a:t>Integrate role-playing into urban air pollution mitigation planning processes. </a:t>
                      </a:r>
                    </a:p>
                    <a:p>
                      <a:pPr marL="342900" indent="-342900" algn="l" fontAlgn="t">
                        <a:buFont typeface="Arial" panose="020B0604020202020204" pitchFamily="34" charset="0"/>
                        <a:buChar char="•"/>
                      </a:pPr>
                      <a:r>
                        <a:rPr lang="en-US" sz="2200" u="none" strike="noStrike" dirty="0">
                          <a:effectLst/>
                          <a:latin typeface="BrowalliaUPC" panose="020B0604020202020204" pitchFamily="34" charset="-34"/>
                          <a:cs typeface="BrowalliaUPC" panose="020B0604020202020204" pitchFamily="34" charset="-34"/>
                        </a:rPr>
                        <a:t>Adapt the role-playing approach to different contexts and scales. </a:t>
                      </a:r>
                    </a:p>
                    <a:p>
                      <a:pPr marL="342900" indent="-342900" algn="l" fontAlgn="t">
                        <a:buFont typeface="Arial" panose="020B0604020202020204" pitchFamily="34" charset="0"/>
                        <a:buChar char="•"/>
                      </a:pPr>
                      <a:r>
                        <a:rPr lang="en-US" sz="2200" u="none" strike="noStrike" dirty="0">
                          <a:effectLst/>
                          <a:latin typeface="BrowalliaUPC" panose="020B0604020202020204" pitchFamily="34" charset="-34"/>
                          <a:cs typeface="BrowalliaUPC" panose="020B0604020202020204" pitchFamily="34" charset="-34"/>
                        </a:rPr>
                        <a:t>Combine role-playing with other participatory methods to create a comprehensive citizen engagement strategy. </a:t>
                      </a:r>
                    </a:p>
                  </a:txBody>
                  <a:tcPr marL="3013" marR="3013" marT="3013" marB="0"/>
                </a:tc>
                <a:extLst>
                  <a:ext uri="{0D108BD9-81ED-4DB2-BD59-A6C34878D82A}">
                    <a16:rowId xmlns:a16="http://schemas.microsoft.com/office/drawing/2014/main" val="3132657595"/>
                  </a:ext>
                </a:extLst>
              </a:tr>
            </a:tbl>
          </a:graphicData>
        </a:graphic>
      </p:graphicFrame>
    </p:spTree>
    <p:extLst>
      <p:ext uri="{BB962C8B-B14F-4D97-AF65-F5344CB8AC3E}">
        <p14:creationId xmlns:p14="http://schemas.microsoft.com/office/powerpoint/2010/main" val="198696275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ตาราง 1">
            <a:extLst>
              <a:ext uri="{FF2B5EF4-FFF2-40B4-BE49-F238E27FC236}">
                <a16:creationId xmlns:a16="http://schemas.microsoft.com/office/drawing/2014/main" id="{86A95031-60FA-4908-BB99-110094FF3A18}"/>
              </a:ext>
            </a:extLst>
          </p:cNvPr>
          <p:cNvGraphicFramePr>
            <a:graphicFrameLocks noGrp="1"/>
          </p:cNvGraphicFramePr>
          <p:nvPr>
            <p:extLst>
              <p:ext uri="{D42A27DB-BD31-4B8C-83A1-F6EECF244321}">
                <p14:modId xmlns:p14="http://schemas.microsoft.com/office/powerpoint/2010/main" val="2414978597"/>
              </p:ext>
            </p:extLst>
          </p:nvPr>
        </p:nvGraphicFramePr>
        <p:xfrm>
          <a:off x="179438" y="898182"/>
          <a:ext cx="11833123" cy="5871328"/>
        </p:xfrm>
        <a:graphic>
          <a:graphicData uri="http://schemas.openxmlformats.org/drawingml/2006/table">
            <a:tbl>
              <a:tblPr>
                <a:tableStyleId>{CE93625C-0A46-4402-88F7-1623203B1420}</a:tableStyleId>
              </a:tblPr>
              <a:tblGrid>
                <a:gridCol w="2390731">
                  <a:extLst>
                    <a:ext uri="{9D8B030D-6E8A-4147-A177-3AD203B41FA5}">
                      <a16:colId xmlns:a16="http://schemas.microsoft.com/office/drawing/2014/main" val="1468616756"/>
                    </a:ext>
                  </a:extLst>
                </a:gridCol>
                <a:gridCol w="9442392">
                  <a:extLst>
                    <a:ext uri="{9D8B030D-6E8A-4147-A177-3AD203B41FA5}">
                      <a16:colId xmlns:a16="http://schemas.microsoft.com/office/drawing/2014/main" val="2497674557"/>
                    </a:ext>
                  </a:extLst>
                </a:gridCol>
              </a:tblGrid>
              <a:tr h="177312">
                <a:tc>
                  <a:txBody>
                    <a:bodyPr/>
                    <a:lstStyle/>
                    <a:p>
                      <a:pPr algn="ctr" fontAlgn="b"/>
                      <a:r>
                        <a:rPr lang="en-US" sz="2400" b="1" u="none" strike="noStrike" dirty="0">
                          <a:effectLst/>
                          <a:latin typeface="BrowalliaUPC" panose="020B0604020202020204" pitchFamily="34" charset="-34"/>
                          <a:cs typeface="BrowalliaUPC" panose="020B0604020202020204" pitchFamily="34" charset="-34"/>
                        </a:rPr>
                        <a:t>Aspect</a:t>
                      </a:r>
                      <a:endParaRPr lang="en-US" sz="2400" b="1" i="0" u="none" strike="noStrike" dirty="0">
                        <a:solidFill>
                          <a:srgbClr val="2E2E2E"/>
                        </a:solidFill>
                        <a:effectLst/>
                        <a:latin typeface="BrowalliaUPC" panose="020B0604020202020204" pitchFamily="34" charset="-34"/>
                        <a:cs typeface="BrowalliaUPC" panose="020B0604020202020204" pitchFamily="34" charset="-34"/>
                      </a:endParaRPr>
                    </a:p>
                  </a:txBody>
                  <a:tcPr marL="4792" marR="4792" marT="4792" marB="0" anchor="b"/>
                </a:tc>
                <a:tc>
                  <a:txBody>
                    <a:bodyPr/>
                    <a:lstStyle/>
                    <a:p>
                      <a:pPr algn="ctr" fontAlgn="b"/>
                      <a:r>
                        <a:rPr lang="en-US" sz="2400" b="1" u="none" strike="noStrike" dirty="0">
                          <a:effectLst/>
                          <a:latin typeface="BrowalliaUPC" panose="020B0604020202020204" pitchFamily="34" charset="-34"/>
                          <a:cs typeface="BrowalliaUPC" panose="020B0604020202020204" pitchFamily="34" charset="-34"/>
                        </a:rPr>
                        <a:t>Key Points</a:t>
                      </a:r>
                      <a:endParaRPr lang="en-US" sz="2400" b="1" i="0" u="none" strike="noStrike" dirty="0">
                        <a:solidFill>
                          <a:srgbClr val="2E2E2E"/>
                        </a:solidFill>
                        <a:effectLst/>
                        <a:latin typeface="BrowalliaUPC" panose="020B0604020202020204" pitchFamily="34" charset="-34"/>
                        <a:cs typeface="BrowalliaUPC" panose="020B0604020202020204" pitchFamily="34" charset="-34"/>
                      </a:endParaRPr>
                    </a:p>
                  </a:txBody>
                  <a:tcPr marL="4792" marR="4792" marT="4792" marB="0" anchor="b"/>
                </a:tc>
                <a:extLst>
                  <a:ext uri="{0D108BD9-81ED-4DB2-BD59-A6C34878D82A}">
                    <a16:rowId xmlns:a16="http://schemas.microsoft.com/office/drawing/2014/main" val="1339163984"/>
                  </a:ext>
                </a:extLst>
              </a:tr>
              <a:tr h="1153448">
                <a:tc>
                  <a:txBody>
                    <a:bodyPr/>
                    <a:lstStyle/>
                    <a:p>
                      <a:pPr algn="l" fontAlgn="t"/>
                      <a:r>
                        <a:rPr lang="en-US" sz="2400" b="1" u="none" strike="noStrike" dirty="0">
                          <a:effectLst/>
                          <a:latin typeface="BrowalliaUPC" panose="020B0604020202020204" pitchFamily="34" charset="-34"/>
                          <a:cs typeface="BrowalliaUPC" panose="020B0604020202020204" pitchFamily="34" charset="-34"/>
                        </a:rPr>
                        <a:t>Air Quality Control</a:t>
                      </a:r>
                      <a:endParaRPr lang="en-US" sz="2400" b="1" i="0" u="none" strike="noStrike" dirty="0">
                        <a:solidFill>
                          <a:srgbClr val="2E2E2E"/>
                        </a:solidFill>
                        <a:effectLst/>
                        <a:latin typeface="BrowalliaUPC" panose="020B0604020202020204" pitchFamily="34" charset="-34"/>
                        <a:cs typeface="BrowalliaUPC" panose="020B0604020202020204" pitchFamily="34" charset="-34"/>
                      </a:endParaRPr>
                    </a:p>
                  </a:txBody>
                  <a:tcPr marL="4792" marR="4792" marT="4792" marB="0"/>
                </a:tc>
                <a:tc>
                  <a:txBody>
                    <a:bodyPr/>
                    <a:lstStyle/>
                    <a:p>
                      <a:pPr algn="l" fontAlgn="t"/>
                      <a:r>
                        <a:rPr lang="en-US" sz="2400" b="1" u="none" strike="noStrike" dirty="0">
                          <a:effectLst/>
                          <a:latin typeface="BrowalliaUPC" panose="020B0604020202020204" pitchFamily="34" charset="-34"/>
                          <a:cs typeface="BrowalliaUPC" panose="020B0604020202020204" pitchFamily="34" charset="-34"/>
                        </a:rPr>
                        <a:t>Collaborative Governance: </a:t>
                      </a:r>
                      <a:r>
                        <a:rPr lang="en-US" sz="2400" u="none" strike="noStrike" dirty="0">
                          <a:effectLst/>
                          <a:latin typeface="BrowalliaUPC" panose="020B0604020202020204" pitchFamily="34" charset="-34"/>
                          <a:cs typeface="BrowalliaUPC" panose="020B0604020202020204" pitchFamily="34" charset="-34"/>
                        </a:rPr>
                        <a:t>Effective air quality control often involves collaborative governance, which has shown positive impacts on reducing pollutants. </a:t>
                      </a:r>
                      <a:r>
                        <a:rPr lang="en-US" sz="2400" b="1" u="none" strike="noStrike" dirty="0">
                          <a:effectLst/>
                          <a:latin typeface="BrowalliaUPC" panose="020B0604020202020204" pitchFamily="34" charset="-34"/>
                          <a:cs typeface="BrowalliaUPC" panose="020B0604020202020204" pitchFamily="34" charset="-34"/>
                        </a:rPr>
                        <a:t>Monitoring and Data Dissemination</a:t>
                      </a:r>
                      <a:r>
                        <a:rPr lang="en-US" sz="2400" u="none" strike="noStrike" dirty="0">
                          <a:effectLst/>
                          <a:latin typeface="BrowalliaUPC" panose="020B0604020202020204" pitchFamily="34" charset="-34"/>
                          <a:cs typeface="BrowalliaUPC" panose="020B0604020202020204" pitchFamily="34" charset="-34"/>
                        </a:rPr>
                        <a:t>: Comprehensive air quality monitoring and public access to data are essential for understanding and managing air quality. </a:t>
                      </a:r>
                      <a:endParaRPr lang="en-US" sz="2400" b="0" i="0" u="none" strike="noStrike" dirty="0">
                        <a:solidFill>
                          <a:srgbClr val="2E2E2E"/>
                        </a:solidFill>
                        <a:effectLst/>
                        <a:latin typeface="BrowalliaUPC" panose="020B0604020202020204" pitchFamily="34" charset="-34"/>
                        <a:cs typeface="BrowalliaUPC" panose="020B0604020202020204" pitchFamily="34" charset="-34"/>
                      </a:endParaRPr>
                    </a:p>
                  </a:txBody>
                  <a:tcPr marL="4792" marR="4792" marT="4792" marB="0"/>
                </a:tc>
                <a:extLst>
                  <a:ext uri="{0D108BD9-81ED-4DB2-BD59-A6C34878D82A}">
                    <a16:rowId xmlns:a16="http://schemas.microsoft.com/office/drawing/2014/main" val="3823434566"/>
                  </a:ext>
                </a:extLst>
              </a:tr>
              <a:tr h="1255562">
                <a:tc>
                  <a:txBody>
                    <a:bodyPr/>
                    <a:lstStyle/>
                    <a:p>
                      <a:pPr algn="l" fontAlgn="t"/>
                      <a:r>
                        <a:rPr lang="en-US" sz="2400" b="1" u="none" strike="noStrike" dirty="0">
                          <a:effectLst/>
                          <a:latin typeface="BrowalliaUPC" panose="020B0604020202020204" pitchFamily="34" charset="-34"/>
                          <a:cs typeface="BrowalliaUPC" panose="020B0604020202020204" pitchFamily="34" charset="-34"/>
                        </a:rPr>
                        <a:t>Policy</a:t>
                      </a:r>
                      <a:endParaRPr lang="en-US" sz="2400" b="1" i="0" u="none" strike="noStrike" dirty="0">
                        <a:solidFill>
                          <a:srgbClr val="2E2E2E"/>
                        </a:solidFill>
                        <a:effectLst/>
                        <a:latin typeface="BrowalliaUPC" panose="020B0604020202020204" pitchFamily="34" charset="-34"/>
                        <a:cs typeface="BrowalliaUPC" panose="020B0604020202020204" pitchFamily="34" charset="-34"/>
                      </a:endParaRPr>
                    </a:p>
                  </a:txBody>
                  <a:tcPr marL="4792" marR="4792" marT="4792" marB="0"/>
                </a:tc>
                <a:tc>
                  <a:txBody>
                    <a:bodyPr/>
                    <a:lstStyle/>
                    <a:p>
                      <a:pPr algn="l" fontAlgn="t"/>
                      <a:r>
                        <a:rPr lang="en-US" sz="2400" b="1" u="none" strike="noStrike" dirty="0">
                          <a:effectLst/>
                          <a:latin typeface="BrowalliaUPC" panose="020B0604020202020204" pitchFamily="34" charset="-34"/>
                          <a:cs typeface="BrowalliaUPC" panose="020B0604020202020204" pitchFamily="34" charset="-34"/>
                        </a:rPr>
                        <a:t>Integrated Policy Approaches: </a:t>
                      </a:r>
                      <a:r>
                        <a:rPr lang="en-US" sz="2400" u="none" strike="noStrike" dirty="0">
                          <a:effectLst/>
                          <a:latin typeface="BrowalliaUPC" panose="020B0604020202020204" pitchFamily="34" charset="-34"/>
                          <a:cs typeface="BrowalliaUPC" panose="020B0604020202020204" pitchFamily="34" charset="-34"/>
                        </a:rPr>
                        <a:t>Policies should integrate air quality and climate change considerations to maximize benefits and avoid unintended consequences. </a:t>
                      </a:r>
                      <a:r>
                        <a:rPr lang="en-US" sz="2400" b="1" u="none" strike="noStrike" dirty="0">
                          <a:effectLst/>
                          <a:latin typeface="BrowalliaUPC" panose="020B0604020202020204" pitchFamily="34" charset="-34"/>
                          <a:cs typeface="BrowalliaUPC" panose="020B0604020202020204" pitchFamily="34" charset="-34"/>
                        </a:rPr>
                        <a:t>Governance Frameworks: </a:t>
                      </a:r>
                      <a:r>
                        <a:rPr lang="en-US" sz="2400" u="none" strike="noStrike" dirty="0">
                          <a:effectLst/>
                          <a:latin typeface="BrowalliaUPC" panose="020B0604020202020204" pitchFamily="34" charset="-34"/>
                          <a:cs typeface="BrowalliaUPC" panose="020B0604020202020204" pitchFamily="34" charset="-34"/>
                        </a:rPr>
                        <a:t>Strong governance frameworks, including corruption control and regulatory quality, are vital for effective air pollution management. </a:t>
                      </a:r>
                      <a:r>
                        <a:rPr lang="en-US" sz="2400" b="1" u="none" strike="noStrike" dirty="0">
                          <a:effectLst/>
                          <a:latin typeface="BrowalliaUPC" panose="020B0604020202020204" pitchFamily="34" charset="-34"/>
                          <a:cs typeface="BrowalliaUPC" panose="020B0604020202020204" pitchFamily="34" charset="-34"/>
                        </a:rPr>
                        <a:t>Ecological Compensation: </a:t>
                      </a:r>
                      <a:r>
                        <a:rPr lang="en-US" sz="2400" u="none" strike="noStrike" dirty="0">
                          <a:effectLst/>
                          <a:latin typeface="BrowalliaUPC" panose="020B0604020202020204" pitchFamily="34" charset="-34"/>
                          <a:cs typeface="BrowalliaUPC" panose="020B0604020202020204" pitchFamily="34" charset="-34"/>
                        </a:rPr>
                        <a:t>Policies like ecological compensation can incentivize local governments to improve air quality by linking financial rewards to environmental performance. </a:t>
                      </a:r>
                      <a:endParaRPr lang="en-US" sz="2400" b="0" i="0" u="none" strike="noStrike" dirty="0">
                        <a:solidFill>
                          <a:srgbClr val="2E2E2E"/>
                        </a:solidFill>
                        <a:effectLst/>
                        <a:latin typeface="BrowalliaUPC" panose="020B0604020202020204" pitchFamily="34" charset="-34"/>
                        <a:cs typeface="BrowalliaUPC" panose="020B0604020202020204" pitchFamily="34" charset="-34"/>
                      </a:endParaRPr>
                    </a:p>
                  </a:txBody>
                  <a:tcPr marL="4792" marR="4792" marT="4792" marB="0"/>
                </a:tc>
                <a:extLst>
                  <a:ext uri="{0D108BD9-81ED-4DB2-BD59-A6C34878D82A}">
                    <a16:rowId xmlns:a16="http://schemas.microsoft.com/office/drawing/2014/main" val="3697123102"/>
                  </a:ext>
                </a:extLst>
              </a:tr>
              <a:tr h="1456836">
                <a:tc>
                  <a:txBody>
                    <a:bodyPr/>
                    <a:lstStyle/>
                    <a:p>
                      <a:pPr algn="l" fontAlgn="t"/>
                      <a:r>
                        <a:rPr lang="en-US" sz="2400" b="1" u="none" strike="noStrike" dirty="0">
                          <a:effectLst/>
                          <a:latin typeface="BrowalliaUPC" panose="020B0604020202020204" pitchFamily="34" charset="-34"/>
                          <a:cs typeface="BrowalliaUPC" panose="020B0604020202020204" pitchFamily="34" charset="-34"/>
                        </a:rPr>
                        <a:t>Governance</a:t>
                      </a:r>
                      <a:endParaRPr lang="en-US" sz="2400" b="1" i="0" u="none" strike="noStrike" dirty="0">
                        <a:solidFill>
                          <a:srgbClr val="2E2E2E"/>
                        </a:solidFill>
                        <a:effectLst/>
                        <a:latin typeface="BrowalliaUPC" panose="020B0604020202020204" pitchFamily="34" charset="-34"/>
                        <a:cs typeface="BrowalliaUPC" panose="020B0604020202020204" pitchFamily="34" charset="-34"/>
                      </a:endParaRPr>
                    </a:p>
                  </a:txBody>
                  <a:tcPr marL="4792" marR="4792" marT="4792" marB="0"/>
                </a:tc>
                <a:tc>
                  <a:txBody>
                    <a:bodyPr/>
                    <a:lstStyle/>
                    <a:p>
                      <a:pPr algn="l" fontAlgn="t"/>
                      <a:r>
                        <a:rPr lang="en-US" sz="2400" b="1" u="none" strike="noStrike" dirty="0">
                          <a:effectLst/>
                          <a:latin typeface="BrowalliaUPC" panose="020B0604020202020204" pitchFamily="34" charset="-34"/>
                          <a:cs typeface="BrowalliaUPC" panose="020B0604020202020204" pitchFamily="34" charset="-34"/>
                        </a:rPr>
                        <a:t>Collaborative and Multi-level Governance: </a:t>
                      </a:r>
                      <a:r>
                        <a:rPr lang="en-US" sz="2400" u="none" strike="noStrike" dirty="0">
                          <a:effectLst/>
                          <a:latin typeface="BrowalliaUPC" panose="020B0604020202020204" pitchFamily="34" charset="-34"/>
                          <a:cs typeface="BrowalliaUPC" panose="020B0604020202020204" pitchFamily="34" charset="-34"/>
                        </a:rPr>
                        <a:t>Effective governance involves collaboration across different levels of government and sectors, as seen in the EU's integrated approach to sustainability. </a:t>
                      </a:r>
                      <a:r>
                        <a:rPr lang="en-US" sz="2400" b="1" u="none" strike="noStrike" dirty="0">
                          <a:effectLst/>
                          <a:latin typeface="BrowalliaUPC" panose="020B0604020202020204" pitchFamily="34" charset="-34"/>
                          <a:cs typeface="BrowalliaUPC" panose="020B0604020202020204" pitchFamily="34" charset="-34"/>
                        </a:rPr>
                        <a:t>Local and Regional Coordination:</a:t>
                      </a:r>
                      <a:r>
                        <a:rPr lang="en-US" sz="2400" u="none" strike="noStrike" dirty="0">
                          <a:effectLst/>
                          <a:latin typeface="BrowalliaUPC" panose="020B0604020202020204" pitchFamily="34" charset="-34"/>
                          <a:cs typeface="BrowalliaUPC" panose="020B0604020202020204" pitchFamily="34" charset="-34"/>
                        </a:rPr>
                        <a:t> Local and regional coordination mechanisms are necessary for effective air quality management, as demonstrated in various case studies. </a:t>
                      </a:r>
                      <a:r>
                        <a:rPr lang="en-US" sz="2400" b="1" u="none" strike="noStrike" dirty="0">
                          <a:effectLst/>
                          <a:latin typeface="BrowalliaUPC" panose="020B0604020202020204" pitchFamily="34" charset="-34"/>
                          <a:cs typeface="BrowalliaUPC" panose="020B0604020202020204" pitchFamily="34" charset="-34"/>
                        </a:rPr>
                        <a:t>Public Participation and Awareness: </a:t>
                      </a:r>
                      <a:r>
                        <a:rPr lang="en-US" sz="2400" u="none" strike="noStrike" dirty="0">
                          <a:effectLst/>
                          <a:latin typeface="BrowalliaUPC" panose="020B0604020202020204" pitchFamily="34" charset="-34"/>
                          <a:cs typeface="BrowalliaUPC" panose="020B0604020202020204" pitchFamily="34" charset="-34"/>
                        </a:rPr>
                        <a:t>Engaging the public and raising awareness about air quality issues are critical for the success of environmental policies. </a:t>
                      </a:r>
                      <a:endParaRPr lang="en-US" sz="2400" b="0" i="0" u="none" strike="noStrike" dirty="0">
                        <a:solidFill>
                          <a:srgbClr val="2E2E2E"/>
                        </a:solidFill>
                        <a:effectLst/>
                        <a:latin typeface="BrowalliaUPC" panose="020B0604020202020204" pitchFamily="34" charset="-34"/>
                        <a:cs typeface="BrowalliaUPC" panose="020B0604020202020204" pitchFamily="34" charset="-34"/>
                      </a:endParaRPr>
                    </a:p>
                  </a:txBody>
                  <a:tcPr marL="4792" marR="4792" marT="4792" marB="0"/>
                </a:tc>
                <a:extLst>
                  <a:ext uri="{0D108BD9-81ED-4DB2-BD59-A6C34878D82A}">
                    <a16:rowId xmlns:a16="http://schemas.microsoft.com/office/drawing/2014/main" val="549471245"/>
                  </a:ext>
                </a:extLst>
              </a:tr>
            </a:tbl>
          </a:graphicData>
        </a:graphic>
      </p:graphicFrame>
      <p:sp>
        <p:nvSpPr>
          <p:cNvPr id="3" name="ตัวแทนหมายเลขสไลด์ 2">
            <a:extLst>
              <a:ext uri="{FF2B5EF4-FFF2-40B4-BE49-F238E27FC236}">
                <a16:creationId xmlns:a16="http://schemas.microsoft.com/office/drawing/2014/main" id="{691ABEA8-6319-442F-86AB-2C2B574E07CB}"/>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34</a:t>
            </a:fld>
            <a:endParaRPr lang="en-US"/>
          </a:p>
        </p:txBody>
      </p:sp>
      <p:sp>
        <p:nvSpPr>
          <p:cNvPr id="5" name="กล่องข้อความ 4">
            <a:extLst>
              <a:ext uri="{FF2B5EF4-FFF2-40B4-BE49-F238E27FC236}">
                <a16:creationId xmlns:a16="http://schemas.microsoft.com/office/drawing/2014/main" id="{0670E0B3-455C-4CEB-97BC-1F8B6DD9D579}"/>
              </a:ext>
            </a:extLst>
          </p:cNvPr>
          <p:cNvSpPr txBox="1"/>
          <p:nvPr/>
        </p:nvSpPr>
        <p:spPr>
          <a:xfrm>
            <a:off x="285134" y="278731"/>
            <a:ext cx="6096000" cy="461665"/>
          </a:xfrm>
          <a:prstGeom prst="rect">
            <a:avLst/>
          </a:prstGeom>
          <a:noFill/>
        </p:spPr>
        <p:txBody>
          <a:bodyPr wrap="square">
            <a:spAutoFit/>
          </a:bodyPr>
          <a:lstStyle/>
          <a:p>
            <a:pPr fontAlgn="b"/>
            <a:r>
              <a:rPr lang="en-US" sz="2400" b="1" u="none" strike="noStrike" dirty="0">
                <a:effectLst/>
                <a:latin typeface="BrowalliaUPC" panose="020B0604020202020204" pitchFamily="34" charset="-34"/>
                <a:cs typeface="BrowalliaUPC" panose="020B0604020202020204" pitchFamily="34" charset="-34"/>
              </a:rPr>
              <a:t>Aspect and key points from other research</a:t>
            </a:r>
            <a:endParaRPr lang="en-US" sz="2400" b="1" i="0" u="none" strike="noStrike" dirty="0">
              <a:solidFill>
                <a:srgbClr val="2E2E2E"/>
              </a:solidFill>
              <a:effectLst/>
              <a:latin typeface="BrowalliaUPC" panose="020B0604020202020204" pitchFamily="34" charset="-34"/>
              <a:cs typeface="BrowalliaUPC" panose="020B0604020202020204" pitchFamily="34" charset="-34"/>
            </a:endParaRPr>
          </a:p>
        </p:txBody>
      </p:sp>
    </p:spTree>
    <p:extLst>
      <p:ext uri="{BB962C8B-B14F-4D97-AF65-F5344CB8AC3E}">
        <p14:creationId xmlns:p14="http://schemas.microsoft.com/office/powerpoint/2010/main" val="6744682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กล่องข้อความ 2">
            <a:extLst>
              <a:ext uri="{FF2B5EF4-FFF2-40B4-BE49-F238E27FC236}">
                <a16:creationId xmlns:a16="http://schemas.microsoft.com/office/drawing/2014/main" id="{734E3F91-183C-4690-BBE1-3771430D8D08}"/>
              </a:ext>
            </a:extLst>
          </p:cNvPr>
          <p:cNvSpPr txBox="1"/>
          <p:nvPr/>
        </p:nvSpPr>
        <p:spPr>
          <a:xfrm>
            <a:off x="206477" y="551289"/>
            <a:ext cx="11779046" cy="5509200"/>
          </a:xfrm>
          <a:prstGeom prst="rect">
            <a:avLst/>
          </a:prstGeom>
          <a:noFill/>
        </p:spPr>
        <p:txBody>
          <a:bodyPr wrap="square">
            <a:spAutoFit/>
          </a:bodyPr>
          <a:lstStyle/>
          <a:p>
            <a:pPr marL="461963" marR="0" indent="-461963"/>
            <a:r>
              <a:rPr lang="en-US" sz="1600" b="1" dirty="0">
                <a:latin typeface="Browallia New" panose="020B0604020202020204" pitchFamily="34" charset="-34"/>
                <a:cs typeface="Browallia New" panose="020B0604020202020204" pitchFamily="34" charset="-34"/>
              </a:rPr>
              <a:t>Reference</a:t>
            </a:r>
          </a:p>
          <a:p>
            <a:pPr marL="461963" marR="0" indent="-461963"/>
            <a:endParaRPr lang="en-US" sz="1600" dirty="0">
              <a:latin typeface="Browallia New" panose="020B0604020202020204" pitchFamily="34" charset="-34"/>
              <a:cs typeface="Browallia New" panose="020B0604020202020204" pitchFamily="34" charset="-34"/>
            </a:endParaRPr>
          </a:p>
          <a:p>
            <a:pPr marL="461963" marR="0" indent="-461963"/>
            <a:r>
              <a:rPr lang="en-US" sz="1600" dirty="0">
                <a:latin typeface="Browallia New" panose="020B0604020202020204" pitchFamily="34" charset="-34"/>
                <a:cs typeface="Browallia New" panose="020B0604020202020204" pitchFamily="34" charset="-34"/>
              </a:rPr>
              <a:t>Atkinson, R., &amp; </a:t>
            </a:r>
            <a:r>
              <a:rPr lang="en-US" sz="1600" dirty="0" err="1">
                <a:latin typeface="Browallia New" panose="020B0604020202020204" pitchFamily="34" charset="-34"/>
                <a:cs typeface="Browallia New" panose="020B0604020202020204" pitchFamily="34" charset="-34"/>
              </a:rPr>
              <a:t>Klausen</a:t>
            </a:r>
            <a:r>
              <a:rPr lang="en-US" sz="1600" dirty="0">
                <a:latin typeface="Browallia New" panose="020B0604020202020204" pitchFamily="34" charset="-34"/>
                <a:cs typeface="Browallia New" panose="020B0604020202020204" pitchFamily="34" charset="-34"/>
              </a:rPr>
              <a:t>, J. E. (2011). Understanding sustainability policy: Governance, knowledge and the search for integration [Article]. </a:t>
            </a:r>
            <a:r>
              <a:rPr lang="en-US" sz="1600" i="1" dirty="0">
                <a:latin typeface="Browallia New" panose="020B0604020202020204" pitchFamily="34" charset="-34"/>
                <a:cs typeface="Browallia New" panose="020B0604020202020204" pitchFamily="34" charset="-34"/>
              </a:rPr>
              <a:t>Journal of Environmental Policy and Planning, 13(3), 231-251. https://doi.org/10.1080/1523908X.2011.578403 </a:t>
            </a:r>
          </a:p>
          <a:p>
            <a:pPr marL="461963" marR="0" indent="-461963"/>
            <a:r>
              <a:rPr lang="en-US" sz="1600" dirty="0">
                <a:latin typeface="Browallia New" panose="020B0604020202020204" pitchFamily="34" charset="-34"/>
                <a:cs typeface="Browallia New" panose="020B0604020202020204" pitchFamily="34" charset="-34"/>
              </a:rPr>
              <a:t>Carmichael, L., &amp; Lambert, C. (2011). Governance, knowledge and sustainability: The implementation of EU directives on air quality in Southampton [Review]. </a:t>
            </a:r>
            <a:r>
              <a:rPr lang="en-US" sz="1600" i="1" dirty="0">
                <a:latin typeface="Browallia New" panose="020B0604020202020204" pitchFamily="34" charset="-34"/>
                <a:cs typeface="Browallia New" panose="020B0604020202020204" pitchFamily="34" charset="-34"/>
              </a:rPr>
              <a:t>Local Environment, 16(2), 181-191. https://doi.org/10.1080/13549839.2011.562490 </a:t>
            </a:r>
          </a:p>
          <a:p>
            <a:pPr marL="461963" marR="0" indent="-461963"/>
            <a:r>
              <a:rPr lang="en-US" sz="1600" dirty="0">
                <a:latin typeface="Browallia New" panose="020B0604020202020204" pitchFamily="34" charset="-34"/>
                <a:cs typeface="Browallia New" panose="020B0604020202020204" pitchFamily="34" charset="-34"/>
              </a:rPr>
              <a:t>Chang, D., Zhang, Z., Song, H., Wu, J., Wang, X., &amp; Dong, Z. (2024). “Icing on the cake” or “fuel delivered in the snow”? Evidence from China on ecological compensation for air pollution control [Article]. </a:t>
            </a:r>
            <a:r>
              <a:rPr lang="en-US" sz="1600" i="1" dirty="0">
                <a:latin typeface="Browallia New" panose="020B0604020202020204" pitchFamily="34" charset="-34"/>
                <a:cs typeface="Browallia New" panose="020B0604020202020204" pitchFamily="34" charset="-34"/>
              </a:rPr>
              <a:t>Environmental Impact Assessment Review, 109, Article 107620. https://doi.org/10.1016/j.eiar.2024.107620 </a:t>
            </a:r>
          </a:p>
          <a:p>
            <a:pPr marL="461963" marR="0" indent="-461963"/>
            <a:r>
              <a:rPr lang="en-US" sz="1600" dirty="0">
                <a:latin typeface="Browallia New" panose="020B0604020202020204" pitchFamily="34" charset="-34"/>
                <a:cs typeface="Browallia New" panose="020B0604020202020204" pitchFamily="34" charset="-34"/>
              </a:rPr>
              <a:t>Harish, S. (2021). Air Quality Management in India at the Crossroads [Review]. </a:t>
            </a:r>
            <a:r>
              <a:rPr lang="en-US" sz="1600" i="1" dirty="0">
                <a:latin typeface="Browallia New" panose="020B0604020202020204" pitchFamily="34" charset="-34"/>
                <a:cs typeface="Browallia New" panose="020B0604020202020204" pitchFamily="34" charset="-34"/>
              </a:rPr>
              <a:t>Economic and Political Weekly, 56(52), 38-45. https://www.scopus.com/inward/record.uri?eid=2-s2.0-85127365395&amp;partnerID=40&amp;md5=4516cd6f4eeb3839dfe04727c1677097 </a:t>
            </a:r>
          </a:p>
          <a:p>
            <a:pPr marL="461963" marR="0" indent="-461963"/>
            <a:r>
              <a:rPr lang="en-US" sz="1600" dirty="0" err="1">
                <a:latin typeface="Browallia New" panose="020B0604020202020204" pitchFamily="34" charset="-34"/>
                <a:cs typeface="Browallia New" panose="020B0604020202020204" pitchFamily="34" charset="-34"/>
              </a:rPr>
              <a:t>Isley</a:t>
            </a:r>
            <a:r>
              <a:rPr lang="en-US" sz="1600" dirty="0">
                <a:latin typeface="Browallia New" panose="020B0604020202020204" pitchFamily="34" charset="-34"/>
                <a:cs typeface="Browallia New" panose="020B0604020202020204" pitchFamily="34" charset="-34"/>
              </a:rPr>
              <a:t>, C. F., &amp; Taylor, M. P. (2018). Air quality management in the Pacific Islands: A review of past performance and implications for future directions [Review]. </a:t>
            </a:r>
            <a:r>
              <a:rPr lang="en-US" sz="1600" i="1" dirty="0">
                <a:latin typeface="Browallia New" panose="020B0604020202020204" pitchFamily="34" charset="-34"/>
                <a:cs typeface="Browallia New" panose="020B0604020202020204" pitchFamily="34" charset="-34"/>
              </a:rPr>
              <a:t>Environmental Science and Policy, 84, 26-33. https://doi.org/10.1016/j.envsci.2018.02.013 </a:t>
            </a:r>
          </a:p>
          <a:p>
            <a:pPr marL="461963" marR="0" indent="-461963"/>
            <a:r>
              <a:rPr lang="en-US" sz="1600" dirty="0">
                <a:latin typeface="Browallia New" panose="020B0604020202020204" pitchFamily="34" charset="-34"/>
                <a:cs typeface="Browallia New" panose="020B0604020202020204" pitchFamily="34" charset="-34"/>
              </a:rPr>
              <a:t>Melamed, M. L., Schmale, J., &amp; von </a:t>
            </a:r>
            <a:r>
              <a:rPr lang="en-US" sz="1600" dirty="0" err="1">
                <a:latin typeface="Browallia New" panose="020B0604020202020204" pitchFamily="34" charset="-34"/>
                <a:cs typeface="Browallia New" panose="020B0604020202020204" pitchFamily="34" charset="-34"/>
              </a:rPr>
              <a:t>Schneidemesser</a:t>
            </a:r>
            <a:r>
              <a:rPr lang="en-US" sz="1600" dirty="0">
                <a:latin typeface="Browallia New" panose="020B0604020202020204" pitchFamily="34" charset="-34"/>
                <a:cs typeface="Browallia New" panose="020B0604020202020204" pitchFamily="34" charset="-34"/>
              </a:rPr>
              <a:t>, E. (2016). Sustainable policy—key considerations for air quality and climate change [Review]. </a:t>
            </a:r>
            <a:r>
              <a:rPr lang="en-US" sz="1600" i="1" dirty="0">
                <a:latin typeface="Browallia New" panose="020B0604020202020204" pitchFamily="34" charset="-34"/>
                <a:cs typeface="Browallia New" panose="020B0604020202020204" pitchFamily="34" charset="-34"/>
              </a:rPr>
              <a:t>Current Opinion in Environmental Sustainability, 23, 85-91. https://doi.org/10.1016/j.cosust.2016.12.003 </a:t>
            </a:r>
          </a:p>
          <a:p>
            <a:pPr marL="461963" marR="0" indent="-461963"/>
            <a:r>
              <a:rPr lang="en-US" sz="1600" dirty="0">
                <a:latin typeface="Browallia New" panose="020B0604020202020204" pitchFamily="34" charset="-34"/>
                <a:cs typeface="Browallia New" panose="020B0604020202020204" pitchFamily="34" charset="-34"/>
              </a:rPr>
              <a:t>Tayebi, M., </a:t>
            </a:r>
            <a:r>
              <a:rPr lang="en-US" sz="1600" dirty="0" err="1">
                <a:latin typeface="Browallia New" panose="020B0604020202020204" pitchFamily="34" charset="-34"/>
                <a:cs typeface="Browallia New" panose="020B0604020202020204" pitchFamily="34" charset="-34"/>
              </a:rPr>
              <a:t>Bemani</a:t>
            </a:r>
            <a:r>
              <a:rPr lang="en-US" sz="1600" dirty="0">
                <a:latin typeface="Browallia New" panose="020B0604020202020204" pitchFamily="34" charset="-34"/>
                <a:cs typeface="Browallia New" panose="020B0604020202020204" pitchFamily="34" charset="-34"/>
              </a:rPr>
              <a:t>, A., </a:t>
            </a:r>
            <a:r>
              <a:rPr lang="en-US" sz="1600" dirty="0" err="1">
                <a:latin typeface="Browallia New" panose="020B0604020202020204" pitchFamily="34" charset="-34"/>
                <a:cs typeface="Browallia New" panose="020B0604020202020204" pitchFamily="34" charset="-34"/>
              </a:rPr>
              <a:t>Fetanat</a:t>
            </a:r>
            <a:r>
              <a:rPr lang="en-US" sz="1600" dirty="0">
                <a:latin typeface="Browallia New" panose="020B0604020202020204" pitchFamily="34" charset="-34"/>
                <a:cs typeface="Browallia New" panose="020B0604020202020204" pitchFamily="34" charset="-34"/>
              </a:rPr>
              <a:t>, A., &amp; </a:t>
            </a:r>
            <a:r>
              <a:rPr lang="en-US" sz="1600" dirty="0" err="1">
                <a:latin typeface="Browallia New" panose="020B0604020202020204" pitchFamily="34" charset="-34"/>
                <a:cs typeface="Browallia New" panose="020B0604020202020204" pitchFamily="34" charset="-34"/>
              </a:rPr>
              <a:t>Fehresti</a:t>
            </a:r>
            <a:r>
              <a:rPr lang="en-US" sz="1600" dirty="0">
                <a:latin typeface="Browallia New" panose="020B0604020202020204" pitchFamily="34" charset="-34"/>
                <a:cs typeface="Browallia New" panose="020B0604020202020204" pitchFamily="34" charset="-34"/>
              </a:rPr>
              <a:t>-Sani, M. (2022). A decision support system for sustainability prioritization of air pollution control technologies in energy and carbon management: Oil &amp; gas industry of Iran [Article]. </a:t>
            </a:r>
            <a:r>
              <a:rPr lang="en-US" sz="1600" i="1" dirty="0">
                <a:latin typeface="Browallia New" panose="020B0604020202020204" pitchFamily="34" charset="-34"/>
                <a:cs typeface="Browallia New" panose="020B0604020202020204" pitchFamily="34" charset="-34"/>
              </a:rPr>
              <a:t>Journal of Natural Gas Science and Engineering, 99, Article 104416. https://doi.org/10.1016/j.jngse.2022.104416 </a:t>
            </a:r>
          </a:p>
          <a:p>
            <a:pPr marL="461963" marR="0" indent="-461963"/>
            <a:r>
              <a:rPr lang="en-US" sz="1600" dirty="0">
                <a:latin typeface="Browallia New" panose="020B0604020202020204" pitchFamily="34" charset="-34"/>
                <a:cs typeface="Browallia New" panose="020B0604020202020204" pitchFamily="34" charset="-34"/>
              </a:rPr>
              <a:t>Varghese, K., &amp; Mohan, M. P. R. (2017). Air quality data dissemination; Legal and policy challenges [Review]. </a:t>
            </a:r>
            <a:r>
              <a:rPr lang="en-US" sz="1600" i="1" dirty="0">
                <a:latin typeface="Browallia New" panose="020B0604020202020204" pitchFamily="34" charset="-34"/>
                <a:cs typeface="Browallia New" panose="020B0604020202020204" pitchFamily="34" charset="-34"/>
              </a:rPr>
              <a:t>Economic and Political Weekly, 52(41), 25-27. https://www.scopus.com/inward/record.uri?eid=2-s2.0-85031108367&amp;partnerID=40&amp;md5=774fc65268112344cbddc14fefcbd20b </a:t>
            </a:r>
          </a:p>
          <a:p>
            <a:pPr marL="461963" marR="0" indent="-461963"/>
            <a:r>
              <a:rPr lang="en-US" sz="1600" dirty="0">
                <a:latin typeface="Browallia New" panose="020B0604020202020204" pitchFamily="34" charset="-34"/>
                <a:cs typeface="Browallia New" panose="020B0604020202020204" pitchFamily="34" charset="-34"/>
              </a:rPr>
              <a:t>Wang, Y., </a:t>
            </a:r>
            <a:r>
              <a:rPr lang="en-US" sz="1600" dirty="0" err="1">
                <a:latin typeface="Browallia New" panose="020B0604020202020204" pitchFamily="34" charset="-34"/>
                <a:cs typeface="Browallia New" panose="020B0604020202020204" pitchFamily="34" charset="-34"/>
              </a:rPr>
              <a:t>Antohi</a:t>
            </a:r>
            <a:r>
              <a:rPr lang="en-US" sz="1600" dirty="0">
                <a:latin typeface="Browallia New" panose="020B0604020202020204" pitchFamily="34" charset="-34"/>
                <a:cs typeface="Browallia New" panose="020B0604020202020204" pitchFamily="34" charset="-34"/>
              </a:rPr>
              <a:t>, V. M., </a:t>
            </a:r>
            <a:r>
              <a:rPr lang="en-US" sz="1600" dirty="0" err="1">
                <a:latin typeface="Browallia New" panose="020B0604020202020204" pitchFamily="34" charset="-34"/>
                <a:cs typeface="Browallia New" panose="020B0604020202020204" pitchFamily="34" charset="-34"/>
              </a:rPr>
              <a:t>Fortea</a:t>
            </a:r>
            <a:r>
              <a:rPr lang="en-US" sz="1600" dirty="0">
                <a:latin typeface="Browallia New" panose="020B0604020202020204" pitchFamily="34" charset="-34"/>
                <a:cs typeface="Browallia New" panose="020B0604020202020204" pitchFamily="34" charset="-34"/>
              </a:rPr>
              <a:t>, C., </a:t>
            </a:r>
            <a:r>
              <a:rPr lang="en-US" sz="1600" dirty="0" err="1">
                <a:latin typeface="Browallia New" panose="020B0604020202020204" pitchFamily="34" charset="-34"/>
                <a:cs typeface="Browallia New" panose="020B0604020202020204" pitchFamily="34" charset="-34"/>
              </a:rPr>
              <a:t>Zlati</a:t>
            </a:r>
            <a:r>
              <a:rPr lang="en-US" sz="1600" dirty="0">
                <a:latin typeface="Browallia New" panose="020B0604020202020204" pitchFamily="34" charset="-34"/>
                <a:cs typeface="Browallia New" panose="020B0604020202020204" pitchFamily="34" charset="-34"/>
              </a:rPr>
              <a:t>, M. L., Mohammad, R. A., </a:t>
            </a:r>
            <a:r>
              <a:rPr lang="en-US" sz="1600" dirty="0" err="1">
                <a:latin typeface="Browallia New" panose="020B0604020202020204" pitchFamily="34" charset="-34"/>
                <a:cs typeface="Browallia New" panose="020B0604020202020204" pitchFamily="34" charset="-34"/>
              </a:rPr>
              <a:t>Abdelkhair</a:t>
            </a:r>
            <a:r>
              <a:rPr lang="en-US" sz="1600" dirty="0">
                <a:latin typeface="Browallia New" panose="020B0604020202020204" pitchFamily="34" charset="-34"/>
                <a:cs typeface="Browallia New" panose="020B0604020202020204" pitchFamily="34" charset="-34"/>
              </a:rPr>
              <a:t>, F. Y. F., &amp; Ahmad, W. (2024). Shadow Economy and Environmental Sustainability in Global Developing Countries: Do Governance Indicators Play a Role? [Article]. </a:t>
            </a:r>
            <a:r>
              <a:rPr lang="en-US" sz="1600" i="1" dirty="0">
                <a:latin typeface="Browallia New" panose="020B0604020202020204" pitchFamily="34" charset="-34"/>
                <a:cs typeface="Browallia New" panose="020B0604020202020204" pitchFamily="34" charset="-34"/>
              </a:rPr>
              <a:t>Sustainability (Switzerland), 16(22), Article 9852. https://doi.org/10.3390/su16229852 </a:t>
            </a:r>
          </a:p>
          <a:p>
            <a:pPr marL="461963" marR="0" indent="-461963"/>
            <a:r>
              <a:rPr lang="en-US" sz="1600" dirty="0">
                <a:latin typeface="Browallia New" panose="020B0604020202020204" pitchFamily="34" charset="-34"/>
                <a:cs typeface="Browallia New" panose="020B0604020202020204" pitchFamily="34" charset="-34"/>
              </a:rPr>
              <a:t>Xu, M., &amp; Wu, J. (2020). Can Chinese-style environmental collaboration improve the air quality? A quasi-natural experimental study across Chinese cities [Article]. </a:t>
            </a:r>
            <a:r>
              <a:rPr lang="en-US" sz="1600" i="1" dirty="0">
                <a:latin typeface="Browallia New" panose="020B0604020202020204" pitchFamily="34" charset="-34"/>
                <a:cs typeface="Browallia New" panose="020B0604020202020204" pitchFamily="34" charset="-34"/>
              </a:rPr>
              <a:t>Environmental Impact Assessment Review, 85, Article 106466. https://doi.org/10.1016/j.eiar.2020.106466 </a:t>
            </a:r>
          </a:p>
        </p:txBody>
      </p:sp>
      <p:sp>
        <p:nvSpPr>
          <p:cNvPr id="2" name="ตัวแทนหมายเลขสไลด์ 1">
            <a:extLst>
              <a:ext uri="{FF2B5EF4-FFF2-40B4-BE49-F238E27FC236}">
                <a16:creationId xmlns:a16="http://schemas.microsoft.com/office/drawing/2014/main" id="{C6A827C8-3081-4F39-B2CD-B5595FD1F052}"/>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35</a:t>
            </a:fld>
            <a:endParaRPr lang="en-US"/>
          </a:p>
        </p:txBody>
      </p:sp>
    </p:spTree>
    <p:extLst>
      <p:ext uri="{BB962C8B-B14F-4D97-AF65-F5344CB8AC3E}">
        <p14:creationId xmlns:p14="http://schemas.microsoft.com/office/powerpoint/2010/main" val="424373502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7"/>
          <p:cNvSpPr txBox="1"/>
          <p:nvPr/>
        </p:nvSpPr>
        <p:spPr>
          <a:xfrm>
            <a:off x="3682883" y="1162800"/>
            <a:ext cx="8139300" cy="4754466"/>
          </a:xfrm>
          <a:prstGeom prst="rect">
            <a:avLst/>
          </a:prstGeom>
          <a:noFill/>
          <a:ln>
            <a:noFill/>
          </a:ln>
        </p:spPr>
        <p:txBody>
          <a:bodyPr spcFirstLastPara="1" wrap="square" lIns="91425" tIns="45700" rIns="91425" bIns="45700" anchor="t" anchorCtr="0">
            <a:spAutoFit/>
          </a:bodyPr>
          <a:lstStyle/>
          <a:p>
            <a:pPr marL="0" marR="0" lvl="0" indent="0" algn="l" rtl="0">
              <a:lnSpc>
                <a:spcPct val="107000"/>
              </a:lnSpc>
              <a:spcBef>
                <a:spcPts val="0"/>
              </a:spcBef>
              <a:spcAft>
                <a:spcPts val="0"/>
              </a:spcAft>
              <a:buNone/>
            </a:pPr>
            <a:r>
              <a:rPr lang="en-US" sz="2800" b="1" i="0" u="none" strike="noStrike" cap="none" dirty="0">
                <a:solidFill>
                  <a:schemeClr val="dk1"/>
                </a:solidFill>
                <a:latin typeface="Browallia New"/>
                <a:ea typeface="Browallia New"/>
                <a:cs typeface="Browallia New"/>
                <a:sym typeface="Browallia New"/>
              </a:rPr>
              <a:t>Clean Water </a:t>
            </a:r>
            <a:endParaRPr sz="2800" dirty="0"/>
          </a:p>
          <a:p>
            <a:pPr marL="457200" marR="0" lvl="0" indent="-431800" algn="l" rtl="0">
              <a:lnSpc>
                <a:spcPct val="107000"/>
              </a:lnSpc>
              <a:spcBef>
                <a:spcPts val="800"/>
              </a:spcBef>
              <a:spcAft>
                <a:spcPts val="0"/>
              </a:spcAft>
              <a:buClr>
                <a:schemeClr val="dk1"/>
              </a:buClr>
              <a:buSzPts val="2400"/>
              <a:buFont typeface="Arial"/>
              <a:buChar char="•"/>
            </a:pPr>
            <a:r>
              <a:rPr lang="en-US" sz="2800" b="1" i="0" u="none" strike="noStrike" cap="none" dirty="0">
                <a:solidFill>
                  <a:schemeClr val="dk1"/>
                </a:solidFill>
                <a:latin typeface="Browallia New"/>
                <a:ea typeface="Browallia New"/>
                <a:cs typeface="Browallia New"/>
                <a:sym typeface="Browallia New"/>
              </a:rPr>
              <a:t>Water Scarcity and Pollution:</a:t>
            </a:r>
            <a:r>
              <a:rPr lang="en-US" sz="2800" b="0" i="0" u="none" strike="noStrike" cap="none" dirty="0">
                <a:solidFill>
                  <a:schemeClr val="dk1"/>
                </a:solidFill>
                <a:latin typeface="Browallia New"/>
                <a:ea typeface="Browallia New"/>
                <a:cs typeface="Browallia New"/>
                <a:sym typeface="Browallia New"/>
              </a:rPr>
              <a:t> Depleting groundwater, industrial and agricultural runoff, plastic pollution. </a:t>
            </a:r>
            <a:endParaRPr sz="2800" b="1" dirty="0">
              <a:solidFill>
                <a:schemeClr val="dk1"/>
              </a:solidFill>
              <a:latin typeface="Browallia New"/>
              <a:ea typeface="Browallia New"/>
              <a:cs typeface="Browallia New"/>
              <a:sym typeface="Browallia New"/>
            </a:endParaRPr>
          </a:p>
          <a:p>
            <a:pPr marL="457200" marR="0" lvl="0" indent="-431800" algn="l" rtl="0">
              <a:lnSpc>
                <a:spcPct val="107000"/>
              </a:lnSpc>
              <a:spcBef>
                <a:spcPts val="800"/>
              </a:spcBef>
              <a:spcAft>
                <a:spcPts val="0"/>
              </a:spcAft>
              <a:buClr>
                <a:schemeClr val="dk1"/>
              </a:buClr>
              <a:buSzPts val="2400"/>
              <a:buFont typeface="Arial"/>
              <a:buChar char="•"/>
            </a:pPr>
            <a:r>
              <a:rPr lang="en-US" sz="2800" b="1" i="0" u="none" strike="noStrike" cap="none" dirty="0">
                <a:solidFill>
                  <a:schemeClr val="dk1"/>
                </a:solidFill>
                <a:latin typeface="Browallia New"/>
                <a:ea typeface="Browallia New"/>
                <a:cs typeface="Browallia New"/>
                <a:sym typeface="Browallia New"/>
              </a:rPr>
              <a:t>Impacts on Human Health and Ecosystems:</a:t>
            </a:r>
            <a:r>
              <a:rPr lang="en-US" sz="2800" b="0" i="0" u="none" strike="noStrike" cap="none" dirty="0">
                <a:solidFill>
                  <a:schemeClr val="dk1"/>
                </a:solidFill>
                <a:latin typeface="Browallia New"/>
                <a:ea typeface="Browallia New"/>
                <a:cs typeface="Browallia New"/>
                <a:sym typeface="Browallia New"/>
              </a:rPr>
              <a:t> Waterborne diseases, threats to aquatic biodiversity, food security.</a:t>
            </a:r>
            <a:endParaRPr sz="2800" b="0" i="0" u="none" strike="noStrike" cap="none" dirty="0">
              <a:solidFill>
                <a:schemeClr val="dk1"/>
              </a:solidFill>
              <a:latin typeface="Browallia New"/>
              <a:ea typeface="Browallia New"/>
              <a:cs typeface="Browallia New"/>
              <a:sym typeface="Browallia New"/>
            </a:endParaRPr>
          </a:p>
          <a:p>
            <a:pPr marL="457200" marR="0" lvl="0" indent="-431800" algn="l" rtl="0">
              <a:lnSpc>
                <a:spcPct val="107000"/>
              </a:lnSpc>
              <a:spcBef>
                <a:spcPts val="800"/>
              </a:spcBef>
              <a:spcAft>
                <a:spcPts val="0"/>
              </a:spcAft>
              <a:buClr>
                <a:schemeClr val="dk1"/>
              </a:buClr>
              <a:buSzPts val="2400"/>
              <a:buFont typeface="Arial"/>
              <a:buChar char="•"/>
            </a:pPr>
            <a:r>
              <a:rPr lang="en-US" sz="2800" b="1" i="0" u="none" strike="noStrike" cap="none" dirty="0">
                <a:solidFill>
                  <a:schemeClr val="dk1"/>
                </a:solidFill>
                <a:latin typeface="Browallia New"/>
                <a:ea typeface="Browallia New"/>
                <a:cs typeface="Browallia New"/>
                <a:sym typeface="Browallia New"/>
              </a:rPr>
              <a:t>Recent Research:</a:t>
            </a:r>
            <a:r>
              <a:rPr lang="en-US" sz="2800" b="0" i="0" u="none" strike="noStrike" cap="none" dirty="0">
                <a:solidFill>
                  <a:schemeClr val="dk1"/>
                </a:solidFill>
                <a:latin typeface="Browallia New"/>
                <a:ea typeface="Browallia New"/>
                <a:cs typeface="Browallia New"/>
                <a:sym typeface="Browallia New"/>
              </a:rPr>
              <a:t> Wastewater treatment, sustainable water management practices. </a:t>
            </a:r>
            <a:endParaRPr lang="en-US" sz="2800" b="1" dirty="0">
              <a:solidFill>
                <a:schemeClr val="dk1"/>
              </a:solidFill>
              <a:latin typeface="Browallia New"/>
              <a:ea typeface="Browallia New"/>
              <a:cs typeface="Browallia New"/>
              <a:sym typeface="Browallia New"/>
            </a:endParaRPr>
          </a:p>
          <a:p>
            <a:pPr marL="0" marR="0" lvl="0" indent="0" algn="l" rtl="0">
              <a:lnSpc>
                <a:spcPct val="107000"/>
              </a:lnSpc>
              <a:spcBef>
                <a:spcPts val="800"/>
              </a:spcBef>
              <a:spcAft>
                <a:spcPts val="0"/>
              </a:spcAft>
              <a:buNone/>
            </a:pPr>
            <a:endParaRPr lang="en-US" sz="2800" b="1" dirty="0">
              <a:solidFill>
                <a:schemeClr val="dk1"/>
              </a:solidFill>
              <a:latin typeface="Browallia New"/>
              <a:ea typeface="Browallia New"/>
              <a:cs typeface="Browallia New"/>
              <a:sym typeface="Browallia New"/>
            </a:endParaRPr>
          </a:p>
          <a:p>
            <a:pPr marL="0" marR="0" lvl="0" indent="0" algn="l" rtl="0">
              <a:lnSpc>
                <a:spcPct val="107000"/>
              </a:lnSpc>
              <a:spcBef>
                <a:spcPts val="800"/>
              </a:spcBef>
              <a:spcAft>
                <a:spcPts val="0"/>
              </a:spcAft>
              <a:buNone/>
            </a:pPr>
            <a:r>
              <a:rPr lang="en-US" sz="2800" b="1" i="0" u="none" strike="noStrike" cap="none" dirty="0">
                <a:solidFill>
                  <a:schemeClr val="dk1"/>
                </a:solidFill>
                <a:latin typeface="Browallia New"/>
                <a:ea typeface="Browallia New"/>
                <a:cs typeface="Browallia New"/>
                <a:sym typeface="Browallia New"/>
              </a:rPr>
              <a:t>Discussion Point:</a:t>
            </a:r>
            <a:r>
              <a:rPr lang="en-US" sz="2800" b="0" i="0" u="none" strike="noStrike" cap="none" dirty="0">
                <a:solidFill>
                  <a:schemeClr val="dk1"/>
                </a:solidFill>
                <a:latin typeface="Browallia New"/>
                <a:ea typeface="Browallia New"/>
                <a:cs typeface="Browallia New"/>
                <a:sym typeface="Browallia New"/>
              </a:rPr>
              <a:t> The link between water security and social equity.</a:t>
            </a:r>
            <a:endParaRPr sz="2800" b="0" i="0" u="none" strike="noStrike" cap="none" dirty="0">
              <a:solidFill>
                <a:schemeClr val="dk1"/>
              </a:solidFill>
              <a:latin typeface="Browallia New"/>
              <a:ea typeface="Browallia New"/>
              <a:cs typeface="Browallia New"/>
              <a:sym typeface="Browallia New"/>
            </a:endParaRPr>
          </a:p>
        </p:txBody>
      </p:sp>
      <p:pic>
        <p:nvPicPr>
          <p:cNvPr id="121" name="Google Shape;121;p7"/>
          <p:cNvPicPr preferRelativeResize="0"/>
          <p:nvPr/>
        </p:nvPicPr>
        <p:blipFill>
          <a:blip r:embed="rId3">
            <a:alphaModFix/>
          </a:blip>
          <a:stretch>
            <a:fillRect/>
          </a:stretch>
        </p:blipFill>
        <p:spPr>
          <a:xfrm>
            <a:off x="152400" y="75525"/>
            <a:ext cx="3368250" cy="3104050"/>
          </a:xfrm>
          <a:prstGeom prst="rect">
            <a:avLst/>
          </a:prstGeom>
          <a:noFill/>
          <a:ln>
            <a:noFill/>
          </a:ln>
        </p:spPr>
      </p:pic>
      <p:pic>
        <p:nvPicPr>
          <p:cNvPr id="122" name="Google Shape;122;p7"/>
          <p:cNvPicPr preferRelativeResize="0"/>
          <p:nvPr/>
        </p:nvPicPr>
        <p:blipFill>
          <a:blip r:embed="rId4">
            <a:alphaModFix/>
          </a:blip>
          <a:stretch>
            <a:fillRect/>
          </a:stretch>
        </p:blipFill>
        <p:spPr>
          <a:xfrm>
            <a:off x="152400" y="3331975"/>
            <a:ext cx="3368250" cy="3368250"/>
          </a:xfrm>
          <a:prstGeom prst="rect">
            <a:avLst/>
          </a:prstGeom>
          <a:noFill/>
          <a:ln>
            <a:noFill/>
          </a:ln>
        </p:spPr>
      </p:pic>
      <p:sp>
        <p:nvSpPr>
          <p:cNvPr id="2" name="ตัวแทนหมายเลขสไลด์ 1">
            <a:extLst>
              <a:ext uri="{FF2B5EF4-FFF2-40B4-BE49-F238E27FC236}">
                <a16:creationId xmlns:a16="http://schemas.microsoft.com/office/drawing/2014/main" id="{0606961D-3048-49A0-8A5C-3D65F9013276}"/>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ตัวแทนหมายเลขสไลด์ 1">
            <a:extLst>
              <a:ext uri="{FF2B5EF4-FFF2-40B4-BE49-F238E27FC236}">
                <a16:creationId xmlns:a16="http://schemas.microsoft.com/office/drawing/2014/main" id="{DD8FBBD4-EC03-4729-A619-8089FB932627}"/>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37</a:t>
            </a:fld>
            <a:endParaRPr lang="en-US"/>
          </a:p>
        </p:txBody>
      </p:sp>
      <p:sp>
        <p:nvSpPr>
          <p:cNvPr id="4" name="กล่องข้อความ 3">
            <a:extLst>
              <a:ext uri="{FF2B5EF4-FFF2-40B4-BE49-F238E27FC236}">
                <a16:creationId xmlns:a16="http://schemas.microsoft.com/office/drawing/2014/main" id="{2368A6E2-F05F-4E75-94BC-79D78D25BB42}"/>
              </a:ext>
            </a:extLst>
          </p:cNvPr>
          <p:cNvSpPr txBox="1"/>
          <p:nvPr/>
        </p:nvSpPr>
        <p:spPr>
          <a:xfrm>
            <a:off x="530942" y="3307499"/>
            <a:ext cx="10822858" cy="1754326"/>
          </a:xfrm>
          <a:prstGeom prst="rect">
            <a:avLst/>
          </a:prstGeom>
          <a:noFill/>
        </p:spPr>
        <p:txBody>
          <a:bodyPr wrap="square">
            <a:spAutoFit/>
          </a:bodyPr>
          <a:lstStyle/>
          <a:p>
            <a:r>
              <a:rPr lang="en-US" sz="3600" b="0" i="0" dirty="0" err="1">
                <a:solidFill>
                  <a:srgbClr val="222222"/>
                </a:solidFill>
                <a:effectLst/>
                <a:latin typeface="Browallia New" panose="020B0604020202020204" pitchFamily="34" charset="-34"/>
                <a:cs typeface="Browallia New" panose="020B0604020202020204" pitchFamily="34" charset="-34"/>
              </a:rPr>
              <a:t>Zlati</a:t>
            </a:r>
            <a:r>
              <a:rPr lang="en-US" sz="3600" b="0" i="0" dirty="0">
                <a:solidFill>
                  <a:srgbClr val="222222"/>
                </a:solidFill>
                <a:effectLst/>
                <a:latin typeface="Browallia New" panose="020B0604020202020204" pitchFamily="34" charset="-34"/>
                <a:cs typeface="Browallia New" panose="020B0604020202020204" pitchFamily="34" charset="-34"/>
              </a:rPr>
              <a:t>, M. L., </a:t>
            </a:r>
            <a:r>
              <a:rPr lang="en-US" sz="3600" b="0" i="0" dirty="0" err="1">
                <a:solidFill>
                  <a:srgbClr val="222222"/>
                </a:solidFill>
                <a:effectLst/>
                <a:latin typeface="Browallia New" panose="020B0604020202020204" pitchFamily="34" charset="-34"/>
                <a:cs typeface="Browallia New" panose="020B0604020202020204" pitchFamily="34" charset="-34"/>
              </a:rPr>
              <a:t>Antohi</a:t>
            </a:r>
            <a:r>
              <a:rPr lang="en-US" sz="3600" b="0" i="0" dirty="0">
                <a:solidFill>
                  <a:srgbClr val="222222"/>
                </a:solidFill>
                <a:effectLst/>
                <a:latin typeface="Browallia New" panose="020B0604020202020204" pitchFamily="34" charset="-34"/>
                <a:cs typeface="Browallia New" panose="020B0604020202020204" pitchFamily="34" charset="-34"/>
              </a:rPr>
              <a:t>, V. M., Ionescu, R. V., </a:t>
            </a:r>
            <a:r>
              <a:rPr lang="en-US" sz="3600" b="0" i="0" dirty="0" err="1">
                <a:solidFill>
                  <a:srgbClr val="222222"/>
                </a:solidFill>
                <a:effectLst/>
                <a:latin typeface="Browallia New" panose="020B0604020202020204" pitchFamily="34" charset="-34"/>
                <a:cs typeface="Browallia New" panose="020B0604020202020204" pitchFamily="34" charset="-34"/>
              </a:rPr>
              <a:t>Iticescu</a:t>
            </a:r>
            <a:r>
              <a:rPr lang="en-US" sz="3600" b="0" i="0" dirty="0">
                <a:solidFill>
                  <a:srgbClr val="222222"/>
                </a:solidFill>
                <a:effectLst/>
                <a:latin typeface="Browallia New" panose="020B0604020202020204" pitchFamily="34" charset="-34"/>
                <a:cs typeface="Browallia New" panose="020B0604020202020204" pitchFamily="34" charset="-34"/>
              </a:rPr>
              <a:t>, C., &amp; Georgescu, L. P. (2024). </a:t>
            </a:r>
            <a:r>
              <a:rPr lang="en-US" sz="3600" b="0" i="0" dirty="0" err="1">
                <a:solidFill>
                  <a:srgbClr val="222222"/>
                </a:solidFill>
                <a:effectLst/>
                <a:latin typeface="Browallia New" panose="020B0604020202020204" pitchFamily="34" charset="-34"/>
                <a:cs typeface="Browallia New" panose="020B0604020202020204" pitchFamily="34" charset="-34"/>
              </a:rPr>
              <a:t>Quantyfing</a:t>
            </a:r>
            <a:r>
              <a:rPr lang="en-US" sz="3600" b="0" i="0" dirty="0">
                <a:solidFill>
                  <a:srgbClr val="222222"/>
                </a:solidFill>
                <a:effectLst/>
                <a:latin typeface="Browallia New" panose="020B0604020202020204" pitchFamily="34" charset="-34"/>
                <a:cs typeface="Browallia New" panose="020B0604020202020204" pitchFamily="34" charset="-34"/>
              </a:rPr>
              <a:t> the impact of the water security index on socio-economic development in EU27. </a:t>
            </a:r>
            <a:r>
              <a:rPr lang="en-US" sz="3600" b="0" i="1" dirty="0">
                <a:solidFill>
                  <a:srgbClr val="222222"/>
                </a:solidFill>
                <a:effectLst/>
                <a:latin typeface="Browallia New" panose="020B0604020202020204" pitchFamily="34" charset="-34"/>
                <a:cs typeface="Browallia New" panose="020B0604020202020204" pitchFamily="34" charset="-34"/>
              </a:rPr>
              <a:t>Socio-Economic Planning Sciences</a:t>
            </a:r>
            <a:r>
              <a:rPr lang="en-US" sz="3600" b="0" i="0" dirty="0">
                <a:solidFill>
                  <a:srgbClr val="222222"/>
                </a:solidFill>
                <a:effectLst/>
                <a:latin typeface="Browallia New" panose="020B0604020202020204" pitchFamily="34" charset="-34"/>
                <a:cs typeface="Browallia New" panose="020B0604020202020204" pitchFamily="34" charset="-34"/>
              </a:rPr>
              <a:t>, </a:t>
            </a:r>
            <a:r>
              <a:rPr lang="en-US" sz="3600" b="0" i="1" dirty="0">
                <a:solidFill>
                  <a:srgbClr val="222222"/>
                </a:solidFill>
                <a:effectLst/>
                <a:latin typeface="Browallia New" panose="020B0604020202020204" pitchFamily="34" charset="-34"/>
                <a:cs typeface="Browallia New" panose="020B0604020202020204" pitchFamily="34" charset="-34"/>
              </a:rPr>
              <a:t>93</a:t>
            </a:r>
            <a:r>
              <a:rPr lang="en-US" sz="3600" b="0" i="0" dirty="0">
                <a:solidFill>
                  <a:srgbClr val="222222"/>
                </a:solidFill>
                <a:effectLst/>
                <a:latin typeface="Browallia New" panose="020B0604020202020204" pitchFamily="34" charset="-34"/>
                <a:cs typeface="Browallia New" panose="020B0604020202020204" pitchFamily="34" charset="-34"/>
              </a:rPr>
              <a:t>, 101912.</a:t>
            </a:r>
            <a:endParaRPr lang="th-TH" sz="3600" dirty="0">
              <a:latin typeface="Browallia New" panose="020B0604020202020204" pitchFamily="34" charset="-34"/>
              <a:cs typeface="Browallia New" panose="020B0604020202020204" pitchFamily="34" charset="-34"/>
            </a:endParaRPr>
          </a:p>
        </p:txBody>
      </p:sp>
    </p:spTree>
    <p:extLst>
      <p:ext uri="{BB962C8B-B14F-4D97-AF65-F5344CB8AC3E}">
        <p14:creationId xmlns:p14="http://schemas.microsoft.com/office/powerpoint/2010/main" val="78061304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ตัวแทนหมายเลขสไลด์ 1">
            <a:extLst>
              <a:ext uri="{FF2B5EF4-FFF2-40B4-BE49-F238E27FC236}">
                <a16:creationId xmlns:a16="http://schemas.microsoft.com/office/drawing/2014/main" id="{64217B3F-C700-4D06-8C9D-6DB3D4E03AE9}"/>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38</a:t>
            </a:fld>
            <a:endParaRPr lang="en-US"/>
          </a:p>
        </p:txBody>
      </p:sp>
      <p:graphicFrame>
        <p:nvGraphicFramePr>
          <p:cNvPr id="4" name="ตาราง 3">
            <a:extLst>
              <a:ext uri="{FF2B5EF4-FFF2-40B4-BE49-F238E27FC236}">
                <a16:creationId xmlns:a16="http://schemas.microsoft.com/office/drawing/2014/main" id="{3D973A99-A176-49C1-AD3E-1610500F32CF}"/>
              </a:ext>
            </a:extLst>
          </p:cNvPr>
          <p:cNvGraphicFramePr>
            <a:graphicFrameLocks noGrp="1"/>
          </p:cNvGraphicFramePr>
          <p:nvPr>
            <p:extLst>
              <p:ext uri="{D42A27DB-BD31-4B8C-83A1-F6EECF244321}">
                <p14:modId xmlns:p14="http://schemas.microsoft.com/office/powerpoint/2010/main" val="1927332644"/>
              </p:ext>
            </p:extLst>
          </p:nvPr>
        </p:nvGraphicFramePr>
        <p:xfrm>
          <a:off x="309716" y="991932"/>
          <a:ext cx="11572568" cy="4586310"/>
        </p:xfrm>
        <a:graphic>
          <a:graphicData uri="http://schemas.openxmlformats.org/drawingml/2006/table">
            <a:tbl>
              <a:tblPr>
                <a:tableStyleId>{BDBED569-4797-4DF1-A0F4-6AAB3CD982D8}</a:tableStyleId>
              </a:tblPr>
              <a:tblGrid>
                <a:gridCol w="2431387">
                  <a:extLst>
                    <a:ext uri="{9D8B030D-6E8A-4147-A177-3AD203B41FA5}">
                      <a16:colId xmlns:a16="http://schemas.microsoft.com/office/drawing/2014/main" val="3467907128"/>
                    </a:ext>
                  </a:extLst>
                </a:gridCol>
                <a:gridCol w="9141181">
                  <a:extLst>
                    <a:ext uri="{9D8B030D-6E8A-4147-A177-3AD203B41FA5}">
                      <a16:colId xmlns:a16="http://schemas.microsoft.com/office/drawing/2014/main" val="4089236630"/>
                    </a:ext>
                  </a:extLst>
                </a:gridCol>
              </a:tblGrid>
              <a:tr h="131460">
                <a:tc>
                  <a:txBody>
                    <a:bodyPr/>
                    <a:lstStyle/>
                    <a:p>
                      <a:r>
                        <a:rPr lang="en-US" sz="2400">
                          <a:latin typeface="Browallia New" panose="020B0604020202020204" pitchFamily="34" charset="-34"/>
                          <a:cs typeface="Browallia New" panose="020B0604020202020204" pitchFamily="34" charset="-34"/>
                        </a:rPr>
                        <a:t>Category</a:t>
                      </a:r>
                    </a:p>
                  </a:txBody>
                  <a:tcPr marL="39438" marR="39438" marT="19719" marB="19719" anchor="ctr"/>
                </a:tc>
                <a:tc>
                  <a:txBody>
                    <a:bodyPr/>
                    <a:lstStyle/>
                    <a:p>
                      <a:r>
                        <a:rPr lang="en-US" sz="2400" dirty="0">
                          <a:latin typeface="Browallia New" panose="020B0604020202020204" pitchFamily="34" charset="-34"/>
                          <a:cs typeface="Browallia New" panose="020B0604020202020204" pitchFamily="34" charset="-34"/>
                        </a:rPr>
                        <a:t>Description</a:t>
                      </a:r>
                    </a:p>
                  </a:txBody>
                  <a:tcPr marL="39438" marR="39438" marT="19719" marB="19719" anchor="ctr"/>
                </a:tc>
                <a:extLst>
                  <a:ext uri="{0D108BD9-81ED-4DB2-BD59-A6C34878D82A}">
                    <a16:rowId xmlns:a16="http://schemas.microsoft.com/office/drawing/2014/main" val="517998062"/>
                  </a:ext>
                </a:extLst>
              </a:tr>
              <a:tr h="449731">
                <a:tc>
                  <a:txBody>
                    <a:bodyPr/>
                    <a:lstStyle/>
                    <a:p>
                      <a:r>
                        <a:rPr lang="en-US" sz="2400" b="1">
                          <a:latin typeface="Browallia New" panose="020B0604020202020204" pitchFamily="34" charset="-34"/>
                          <a:cs typeface="Browallia New" panose="020B0604020202020204" pitchFamily="34" charset="-34"/>
                        </a:rPr>
                        <a:t>Introduction/Pain Point</a:t>
                      </a:r>
                      <a:endParaRPr lang="en-US" sz="2400">
                        <a:latin typeface="Browallia New" panose="020B0604020202020204" pitchFamily="34" charset="-34"/>
                        <a:cs typeface="Browallia New" panose="020B0604020202020204" pitchFamily="34" charset="-34"/>
                      </a:endParaRPr>
                    </a:p>
                  </a:txBody>
                  <a:tcPr marL="39438" marR="39438" marT="19719" marB="19719" anchor="ctr"/>
                </a:tc>
                <a:tc>
                  <a:txBody>
                    <a:bodyPr/>
                    <a:lstStyle/>
                    <a:p>
                      <a:pPr marL="342900" indent="-342900">
                        <a:buFont typeface="Arial" panose="020B0604020202020204" pitchFamily="34" charset="0"/>
                        <a:buChar char="•"/>
                      </a:pPr>
                      <a:r>
                        <a:rPr lang="en-US" sz="2400" dirty="0">
                          <a:latin typeface="Browallia New" panose="020B0604020202020204" pitchFamily="34" charset="-34"/>
                          <a:cs typeface="Browallia New" panose="020B0604020202020204" pitchFamily="34" charset="-34"/>
                        </a:rPr>
                        <a:t>Water security is crucial, but inequities exist in its distribution.</a:t>
                      </a:r>
                    </a:p>
                    <a:p>
                      <a:pPr marL="342900" indent="-342900">
                        <a:buFont typeface="Arial" panose="020B0604020202020204" pitchFamily="34" charset="0"/>
                        <a:buChar char="•"/>
                      </a:pPr>
                      <a:r>
                        <a:rPr lang="en-US" sz="2400" dirty="0">
                          <a:latin typeface="Browallia New" panose="020B0604020202020204" pitchFamily="34" charset="-34"/>
                          <a:cs typeface="Browallia New" panose="020B0604020202020204" pitchFamily="34" charset="-34"/>
                        </a:rPr>
                        <a:t>Current understanding of "water risk" often focuses on biophysical factors, neglecting the social and political dimensions that create these inequities.</a:t>
                      </a:r>
                    </a:p>
                  </a:txBody>
                  <a:tcPr marL="39438" marR="39438" marT="19719" marB="19719" anchor="ctr"/>
                </a:tc>
                <a:extLst>
                  <a:ext uri="{0D108BD9-81ED-4DB2-BD59-A6C34878D82A}">
                    <a16:rowId xmlns:a16="http://schemas.microsoft.com/office/drawing/2014/main" val="1216542763"/>
                  </a:ext>
                </a:extLst>
              </a:tr>
              <a:tr h="223483">
                <a:tc>
                  <a:txBody>
                    <a:bodyPr/>
                    <a:lstStyle/>
                    <a:p>
                      <a:r>
                        <a:rPr lang="en-US" sz="2400" b="1">
                          <a:latin typeface="Browallia New" panose="020B0604020202020204" pitchFamily="34" charset="-34"/>
                          <a:cs typeface="Browallia New" panose="020B0604020202020204" pitchFamily="34" charset="-34"/>
                        </a:rPr>
                        <a:t>Gap in Knowledge</a:t>
                      </a:r>
                      <a:endParaRPr lang="en-US" sz="2400">
                        <a:latin typeface="Browallia New" panose="020B0604020202020204" pitchFamily="34" charset="-34"/>
                        <a:cs typeface="Browallia New" panose="020B0604020202020204" pitchFamily="34" charset="-34"/>
                      </a:endParaRPr>
                    </a:p>
                  </a:txBody>
                  <a:tcPr marL="39438" marR="39438" marT="19719" marB="19719" anchor="ctr"/>
                </a:tc>
                <a:tc>
                  <a:txBody>
                    <a:bodyPr/>
                    <a:lstStyle/>
                    <a:p>
                      <a:r>
                        <a:rPr lang="en-US" sz="2400" dirty="0">
                          <a:latin typeface="Browallia New" panose="020B0604020202020204" pitchFamily="34" charset="-34"/>
                          <a:cs typeface="Browallia New" panose="020B0604020202020204" pitchFamily="34" charset="-34"/>
                        </a:rPr>
                        <a:t>Lack of a framework that integrates water risk with considerations of equity and justice in water security.</a:t>
                      </a:r>
                    </a:p>
                  </a:txBody>
                  <a:tcPr marL="39438" marR="39438" marT="19719" marB="19719" anchor="ctr"/>
                </a:tc>
                <a:extLst>
                  <a:ext uri="{0D108BD9-81ED-4DB2-BD59-A6C34878D82A}">
                    <a16:rowId xmlns:a16="http://schemas.microsoft.com/office/drawing/2014/main" val="3867163304"/>
                  </a:ext>
                </a:extLst>
              </a:tr>
              <a:tr h="407527">
                <a:tc>
                  <a:txBody>
                    <a:bodyPr/>
                    <a:lstStyle/>
                    <a:p>
                      <a:r>
                        <a:rPr lang="en-US" sz="2400" b="1">
                          <a:latin typeface="Browallia New" panose="020B0604020202020204" pitchFamily="34" charset="-34"/>
                          <a:cs typeface="Browallia New" panose="020B0604020202020204" pitchFamily="34" charset="-34"/>
                        </a:rPr>
                        <a:t>Objectives</a:t>
                      </a:r>
                      <a:endParaRPr lang="en-US" sz="2400">
                        <a:latin typeface="Browallia New" panose="020B0604020202020204" pitchFamily="34" charset="-34"/>
                        <a:cs typeface="Browallia New" panose="020B0604020202020204" pitchFamily="34" charset="-34"/>
                      </a:endParaRPr>
                    </a:p>
                  </a:txBody>
                  <a:tcPr marL="39438" marR="39438" marT="19719" marB="19719" anchor="ctr"/>
                </a:tc>
                <a:tc>
                  <a:txBody>
                    <a:bodyPr/>
                    <a:lstStyle/>
                    <a:p>
                      <a:pPr marL="342900" indent="-342900">
                        <a:buFont typeface="Arial" panose="020B0604020202020204" pitchFamily="34" charset="0"/>
                        <a:buChar char="•"/>
                      </a:pPr>
                      <a:r>
                        <a:rPr lang="en-US" sz="2400" dirty="0">
                          <a:latin typeface="Browallia New" panose="020B0604020202020204" pitchFamily="34" charset="-34"/>
                          <a:cs typeface="Browallia New" panose="020B0604020202020204" pitchFamily="34" charset="-34"/>
                        </a:rPr>
                        <a:t>Re-orient the concept of water risk to better understand inequities in water security.</a:t>
                      </a:r>
                    </a:p>
                    <a:p>
                      <a:pPr marL="342900" indent="-342900">
                        <a:buFont typeface="Arial" panose="020B0604020202020204" pitchFamily="34" charset="0"/>
                        <a:buChar char="•"/>
                      </a:pPr>
                      <a:r>
                        <a:rPr lang="en-US" sz="2400" dirty="0">
                          <a:latin typeface="Browallia New" panose="020B0604020202020204" pitchFamily="34" charset="-34"/>
                          <a:cs typeface="Browallia New" panose="020B0604020202020204" pitchFamily="34" charset="-34"/>
                        </a:rPr>
                        <a:t>Develop a framework that embeds water risk within a broader understanding of water security, incorporating social and political dimensions.</a:t>
                      </a:r>
                    </a:p>
                  </a:txBody>
                  <a:tcPr marL="39438" marR="39438" marT="19719" marB="19719" anchor="ctr"/>
                </a:tc>
                <a:extLst>
                  <a:ext uri="{0D108BD9-81ED-4DB2-BD59-A6C34878D82A}">
                    <a16:rowId xmlns:a16="http://schemas.microsoft.com/office/drawing/2014/main" val="1729306051"/>
                  </a:ext>
                </a:extLst>
              </a:tr>
              <a:tr h="407527">
                <a:tc>
                  <a:txBody>
                    <a:bodyPr/>
                    <a:lstStyle/>
                    <a:p>
                      <a:r>
                        <a:rPr lang="en-US" sz="2400" b="1">
                          <a:latin typeface="Browallia New" panose="020B0604020202020204" pitchFamily="34" charset="-34"/>
                          <a:cs typeface="Browallia New" panose="020B0604020202020204" pitchFamily="34" charset="-34"/>
                        </a:rPr>
                        <a:t>Research Questions</a:t>
                      </a:r>
                      <a:endParaRPr lang="en-US" sz="2400">
                        <a:latin typeface="Browallia New" panose="020B0604020202020204" pitchFamily="34" charset="-34"/>
                        <a:cs typeface="Browallia New" panose="020B0604020202020204" pitchFamily="34" charset="-34"/>
                      </a:endParaRPr>
                    </a:p>
                  </a:txBody>
                  <a:tcPr marL="39438" marR="39438" marT="19719" marB="19719" anchor="ctr"/>
                </a:tc>
                <a:tc>
                  <a:txBody>
                    <a:bodyPr/>
                    <a:lstStyle/>
                    <a:p>
                      <a:pPr marL="342900" indent="-342900">
                        <a:buFont typeface="Arial" panose="020B0604020202020204" pitchFamily="34" charset="0"/>
                        <a:buChar char="•"/>
                      </a:pPr>
                      <a:r>
                        <a:rPr lang="en-US" sz="2400" dirty="0">
                          <a:latin typeface="Browallia New" panose="020B0604020202020204" pitchFamily="34" charset="-34"/>
                          <a:cs typeface="Browallia New" panose="020B0604020202020204" pitchFamily="34" charset="-34"/>
                        </a:rPr>
                        <a:t>How can the concept of water risk be re-oriented to better understand inequities in water security? </a:t>
                      </a:r>
                    </a:p>
                    <a:p>
                      <a:pPr marL="342900" indent="-342900">
                        <a:buFont typeface="Arial" panose="020B0604020202020204" pitchFamily="34" charset="0"/>
                        <a:buChar char="•"/>
                      </a:pPr>
                      <a:r>
                        <a:rPr lang="en-US" sz="2400" dirty="0">
                          <a:latin typeface="Browallia New" panose="020B0604020202020204" pitchFamily="34" charset="-34"/>
                          <a:cs typeface="Browallia New" panose="020B0604020202020204" pitchFamily="34" charset="-34"/>
                        </a:rPr>
                        <a:t>How do power dynamics and political processes influence water risk and water security?</a:t>
                      </a:r>
                    </a:p>
                  </a:txBody>
                  <a:tcPr marL="39438" marR="39438" marT="19719" marB="19719" anchor="ctr"/>
                </a:tc>
                <a:extLst>
                  <a:ext uri="{0D108BD9-81ED-4DB2-BD59-A6C34878D82A}">
                    <a16:rowId xmlns:a16="http://schemas.microsoft.com/office/drawing/2014/main" val="1868466030"/>
                  </a:ext>
                </a:extLst>
              </a:tr>
            </a:tbl>
          </a:graphicData>
        </a:graphic>
      </p:graphicFrame>
    </p:spTree>
    <p:extLst>
      <p:ext uri="{BB962C8B-B14F-4D97-AF65-F5344CB8AC3E}">
        <p14:creationId xmlns:p14="http://schemas.microsoft.com/office/powerpoint/2010/main" val="245123416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ตัวแทนหมายเลขสไลด์ 1">
            <a:extLst>
              <a:ext uri="{FF2B5EF4-FFF2-40B4-BE49-F238E27FC236}">
                <a16:creationId xmlns:a16="http://schemas.microsoft.com/office/drawing/2014/main" id="{64217B3F-C700-4D06-8C9D-6DB3D4E03AE9}"/>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39</a:t>
            </a:fld>
            <a:endParaRPr lang="en-US"/>
          </a:p>
        </p:txBody>
      </p:sp>
      <p:graphicFrame>
        <p:nvGraphicFramePr>
          <p:cNvPr id="4" name="ตาราง 3">
            <a:extLst>
              <a:ext uri="{FF2B5EF4-FFF2-40B4-BE49-F238E27FC236}">
                <a16:creationId xmlns:a16="http://schemas.microsoft.com/office/drawing/2014/main" id="{520D8563-95C7-4EDD-9D9C-4BDF2D97352A}"/>
              </a:ext>
            </a:extLst>
          </p:cNvPr>
          <p:cNvGraphicFramePr>
            <a:graphicFrameLocks noGrp="1"/>
          </p:cNvGraphicFramePr>
          <p:nvPr>
            <p:extLst>
              <p:ext uri="{D42A27DB-BD31-4B8C-83A1-F6EECF244321}">
                <p14:modId xmlns:p14="http://schemas.microsoft.com/office/powerpoint/2010/main" val="3017650540"/>
              </p:ext>
            </p:extLst>
          </p:nvPr>
        </p:nvGraphicFramePr>
        <p:xfrm>
          <a:off x="309716" y="587205"/>
          <a:ext cx="11572568" cy="5683590"/>
        </p:xfrm>
        <a:graphic>
          <a:graphicData uri="http://schemas.openxmlformats.org/drawingml/2006/table">
            <a:tbl>
              <a:tblPr>
                <a:tableStyleId>{BDBED569-4797-4DF1-A0F4-6AAB3CD982D8}</a:tableStyleId>
              </a:tblPr>
              <a:tblGrid>
                <a:gridCol w="1912374">
                  <a:extLst>
                    <a:ext uri="{9D8B030D-6E8A-4147-A177-3AD203B41FA5}">
                      <a16:colId xmlns:a16="http://schemas.microsoft.com/office/drawing/2014/main" val="3467907128"/>
                    </a:ext>
                  </a:extLst>
                </a:gridCol>
                <a:gridCol w="9660194">
                  <a:extLst>
                    <a:ext uri="{9D8B030D-6E8A-4147-A177-3AD203B41FA5}">
                      <a16:colId xmlns:a16="http://schemas.microsoft.com/office/drawing/2014/main" val="4089236630"/>
                    </a:ext>
                  </a:extLst>
                </a:gridCol>
              </a:tblGrid>
              <a:tr h="0">
                <a:tc>
                  <a:txBody>
                    <a:bodyPr/>
                    <a:lstStyle/>
                    <a:p>
                      <a:r>
                        <a:rPr lang="en-US" sz="2400">
                          <a:latin typeface="Browallia New" panose="020B0604020202020204" pitchFamily="34" charset="-34"/>
                          <a:cs typeface="Browallia New" panose="020B0604020202020204" pitchFamily="34" charset="-34"/>
                        </a:rPr>
                        <a:t>Category</a:t>
                      </a:r>
                    </a:p>
                  </a:txBody>
                  <a:tcPr marL="39438" marR="39438" marT="19719" marB="19719" anchor="ctr"/>
                </a:tc>
                <a:tc>
                  <a:txBody>
                    <a:bodyPr/>
                    <a:lstStyle/>
                    <a:p>
                      <a:r>
                        <a:rPr lang="en-US" sz="2400">
                          <a:latin typeface="Browallia New" panose="020B0604020202020204" pitchFamily="34" charset="-34"/>
                          <a:cs typeface="Browallia New" panose="020B0604020202020204" pitchFamily="34" charset="-34"/>
                        </a:rPr>
                        <a:t>Description</a:t>
                      </a:r>
                    </a:p>
                  </a:txBody>
                  <a:tcPr marL="39438" marR="39438" marT="19719" marB="19719" anchor="ctr"/>
                </a:tc>
                <a:extLst>
                  <a:ext uri="{0D108BD9-81ED-4DB2-BD59-A6C34878D82A}">
                    <a16:rowId xmlns:a16="http://schemas.microsoft.com/office/drawing/2014/main" val="517998062"/>
                  </a:ext>
                </a:extLst>
              </a:tr>
              <a:tr h="499549">
                <a:tc>
                  <a:txBody>
                    <a:bodyPr/>
                    <a:lstStyle/>
                    <a:p>
                      <a:pPr marL="0" indent="0">
                        <a:buFont typeface="Arial" panose="020B0604020202020204" pitchFamily="34" charset="0"/>
                        <a:buNone/>
                      </a:pPr>
                      <a:r>
                        <a:rPr lang="en-US" sz="2400" b="1" dirty="0">
                          <a:latin typeface="Browallia New" panose="020B0604020202020204" pitchFamily="34" charset="-34"/>
                          <a:cs typeface="Browallia New" panose="020B0604020202020204" pitchFamily="34" charset="-34"/>
                        </a:rPr>
                        <a:t>Methodology</a:t>
                      </a:r>
                      <a:endParaRPr lang="en-US" sz="2400" dirty="0">
                        <a:latin typeface="Browallia New" panose="020B0604020202020204" pitchFamily="34" charset="-34"/>
                        <a:cs typeface="Browallia New" panose="020B0604020202020204" pitchFamily="34" charset="-34"/>
                      </a:endParaRPr>
                    </a:p>
                  </a:txBody>
                  <a:tcPr marL="39438" marR="39438" marT="19719" marB="19719" anchor="ctr"/>
                </a:tc>
                <a:tc>
                  <a:txBody>
                    <a:bodyPr/>
                    <a:lstStyle/>
                    <a:p>
                      <a:pPr marL="342900" indent="-342900">
                        <a:buFont typeface="Arial" panose="020B0604020202020204" pitchFamily="34" charset="0"/>
                        <a:buChar char="•"/>
                      </a:pPr>
                      <a:r>
                        <a:rPr lang="en-US" sz="2400" dirty="0">
                          <a:latin typeface="Browallia New" panose="020B0604020202020204" pitchFamily="34" charset="-34"/>
                          <a:cs typeface="Browallia New" panose="020B0604020202020204" pitchFamily="34" charset="-34"/>
                        </a:rPr>
                        <a:t>61 interviews with diverse stakeholders (farmers, government officials, NGO representatives).</a:t>
                      </a:r>
                    </a:p>
                    <a:p>
                      <a:pPr marL="342900" indent="-342900">
                        <a:buFont typeface="Arial" panose="020B0604020202020204" pitchFamily="34" charset="0"/>
                        <a:buChar char="•"/>
                      </a:pPr>
                      <a:r>
                        <a:rPr lang="en-US" sz="2400" dirty="0">
                          <a:latin typeface="Browallia New" panose="020B0604020202020204" pitchFamily="34" charset="-34"/>
                          <a:cs typeface="Browallia New" panose="020B0604020202020204" pitchFamily="34" charset="-34"/>
                        </a:rPr>
                        <a:t>17 industrial water user surveys.</a:t>
                      </a:r>
                    </a:p>
                  </a:txBody>
                  <a:tcPr marL="39438" marR="39438" marT="19719" marB="19719" anchor="ctr"/>
                </a:tc>
                <a:extLst>
                  <a:ext uri="{0D108BD9-81ED-4DB2-BD59-A6C34878D82A}">
                    <a16:rowId xmlns:a16="http://schemas.microsoft.com/office/drawing/2014/main" val="2033880761"/>
                  </a:ext>
                </a:extLst>
              </a:tr>
              <a:tr h="683594">
                <a:tc>
                  <a:txBody>
                    <a:bodyPr/>
                    <a:lstStyle/>
                    <a:p>
                      <a:r>
                        <a:rPr lang="en-US" sz="2400" b="1">
                          <a:latin typeface="Browallia New" panose="020B0604020202020204" pitchFamily="34" charset="-34"/>
                          <a:cs typeface="Browallia New" panose="020B0604020202020204" pitchFamily="34" charset="-34"/>
                        </a:rPr>
                        <a:t>Findings</a:t>
                      </a:r>
                      <a:endParaRPr lang="en-US" sz="2400">
                        <a:latin typeface="Browallia New" panose="020B0604020202020204" pitchFamily="34" charset="-34"/>
                        <a:cs typeface="Browallia New" panose="020B0604020202020204" pitchFamily="34" charset="-34"/>
                      </a:endParaRPr>
                    </a:p>
                  </a:txBody>
                  <a:tcPr marL="39438" marR="39438" marT="19719" marB="19719" anchor="ctr"/>
                </a:tc>
                <a:tc>
                  <a:txBody>
                    <a:bodyPr/>
                    <a:lstStyle/>
                    <a:p>
                      <a:pPr marL="342900" indent="-342900">
                        <a:buFont typeface="Arial" panose="020B0604020202020204" pitchFamily="34" charset="0"/>
                        <a:buChar char="•"/>
                      </a:pPr>
                      <a:r>
                        <a:rPr lang="en-US" sz="2400" dirty="0">
                          <a:latin typeface="Browallia New" panose="020B0604020202020204" pitchFamily="34" charset="-34"/>
                          <a:cs typeface="Browallia New" panose="020B0604020202020204" pitchFamily="34" charset="-34"/>
                        </a:rPr>
                        <a:t>Water risk is experienced differently by different groups due to social, economic, and political inequalities.</a:t>
                      </a:r>
                    </a:p>
                    <a:p>
                      <a:pPr marL="342900" indent="-342900">
                        <a:buFont typeface="Arial" panose="020B0604020202020204" pitchFamily="34" charset="0"/>
                        <a:buChar char="•"/>
                      </a:pPr>
                      <a:r>
                        <a:rPr lang="en-US" sz="2400" dirty="0">
                          <a:latin typeface="Browallia New" panose="020B0604020202020204" pitchFamily="34" charset="-34"/>
                          <a:cs typeface="Browallia New" panose="020B0604020202020204" pitchFamily="34" charset="-34"/>
                        </a:rPr>
                        <a:t>Power dynamics and political processes significantly influence who is exposed to water risks and who benefits from water resources.</a:t>
                      </a:r>
                    </a:p>
                    <a:p>
                      <a:pPr marL="342900" indent="-342900">
                        <a:buFont typeface="Arial" panose="020B0604020202020204" pitchFamily="34" charset="0"/>
                        <a:buChar char="•"/>
                      </a:pPr>
                      <a:r>
                        <a:rPr lang="en-US" sz="2400" dirty="0">
                          <a:latin typeface="Browallia New" panose="020B0604020202020204" pitchFamily="34" charset="-34"/>
                          <a:cs typeface="Browallia New" panose="020B0604020202020204" pitchFamily="34" charset="-34"/>
                        </a:rPr>
                        <a:t>Re-orienting water risk towards a focus on "water-related values" (e.g., livelihoods, cultural practices, ecological health) can reveal hidden inequities.</a:t>
                      </a:r>
                    </a:p>
                  </a:txBody>
                  <a:tcPr marL="39438" marR="39438" marT="19719" marB="19719" anchor="ctr"/>
                </a:tc>
                <a:extLst>
                  <a:ext uri="{0D108BD9-81ED-4DB2-BD59-A6C34878D82A}">
                    <a16:rowId xmlns:a16="http://schemas.microsoft.com/office/drawing/2014/main" val="3807464106"/>
                  </a:ext>
                </a:extLst>
              </a:tr>
              <a:tr h="499549">
                <a:tc>
                  <a:txBody>
                    <a:bodyPr/>
                    <a:lstStyle/>
                    <a:p>
                      <a:r>
                        <a:rPr lang="en-US" sz="2400" b="1">
                          <a:latin typeface="Browallia New" panose="020B0604020202020204" pitchFamily="34" charset="-34"/>
                          <a:cs typeface="Browallia New" panose="020B0604020202020204" pitchFamily="34" charset="-34"/>
                        </a:rPr>
                        <a:t>Discussion</a:t>
                      </a:r>
                      <a:endParaRPr lang="en-US" sz="2400">
                        <a:latin typeface="Browallia New" panose="020B0604020202020204" pitchFamily="34" charset="-34"/>
                        <a:cs typeface="Browallia New" panose="020B0604020202020204" pitchFamily="34" charset="-34"/>
                      </a:endParaRPr>
                    </a:p>
                  </a:txBody>
                  <a:tcPr marL="39438" marR="39438" marT="19719" marB="19719" anchor="ctr"/>
                </a:tc>
                <a:tc>
                  <a:txBody>
                    <a:bodyPr/>
                    <a:lstStyle/>
                    <a:p>
                      <a:pPr marL="342900" indent="-342900">
                        <a:buFont typeface="Arial" panose="020B0604020202020204" pitchFamily="34" charset="0"/>
                        <a:buChar char="•"/>
                      </a:pPr>
                      <a:r>
                        <a:rPr lang="en-US" sz="2400" dirty="0">
                          <a:latin typeface="Browallia New" panose="020B0604020202020204" pitchFamily="34" charset="-34"/>
                          <a:cs typeface="Browallia New" panose="020B0604020202020204" pitchFamily="34" charset="-34"/>
                        </a:rPr>
                        <a:t>A broader understanding of water risk is needed, one that goes beyond biophysical factors to include social and political dimensions.</a:t>
                      </a:r>
                    </a:p>
                    <a:p>
                      <a:pPr marL="342900" indent="-342900">
                        <a:buFont typeface="Arial" panose="020B0604020202020204" pitchFamily="34" charset="0"/>
                        <a:buChar char="•"/>
                      </a:pPr>
                      <a:r>
                        <a:rPr lang="en-US" sz="2400" dirty="0">
                          <a:latin typeface="Browallia New" panose="020B0604020202020204" pitchFamily="34" charset="-34"/>
                          <a:cs typeface="Browallia New" panose="020B0604020202020204" pitchFamily="34" charset="-34"/>
                        </a:rPr>
                        <a:t>This re-orientation can help identify and address the root causes of water insecurity and promote more equitable water management.</a:t>
                      </a:r>
                    </a:p>
                  </a:txBody>
                  <a:tcPr marL="39438" marR="39438" marT="19719" marB="19719" anchor="ctr"/>
                </a:tc>
                <a:extLst>
                  <a:ext uri="{0D108BD9-81ED-4DB2-BD59-A6C34878D82A}">
                    <a16:rowId xmlns:a16="http://schemas.microsoft.com/office/drawing/2014/main" val="1450259505"/>
                  </a:ext>
                </a:extLst>
              </a:tr>
              <a:tr h="499549">
                <a:tc>
                  <a:txBody>
                    <a:bodyPr/>
                    <a:lstStyle/>
                    <a:p>
                      <a:r>
                        <a:rPr lang="en-US" sz="2400" b="1">
                          <a:latin typeface="Browallia New" panose="020B0604020202020204" pitchFamily="34" charset="-34"/>
                          <a:cs typeface="Browallia New" panose="020B0604020202020204" pitchFamily="34" charset="-34"/>
                        </a:rPr>
                        <a:t>Recommendations</a:t>
                      </a:r>
                      <a:endParaRPr lang="en-US" sz="2400">
                        <a:latin typeface="Browallia New" panose="020B0604020202020204" pitchFamily="34" charset="-34"/>
                        <a:cs typeface="Browallia New" panose="020B0604020202020204" pitchFamily="34" charset="-34"/>
                      </a:endParaRPr>
                    </a:p>
                  </a:txBody>
                  <a:tcPr marL="39438" marR="39438" marT="19719" marB="19719" anchor="ctr"/>
                </a:tc>
                <a:tc>
                  <a:txBody>
                    <a:bodyPr/>
                    <a:lstStyle/>
                    <a:p>
                      <a:pPr marL="342900" indent="-342900">
                        <a:buFont typeface="Arial" panose="020B0604020202020204" pitchFamily="34" charset="0"/>
                        <a:buChar char="•"/>
                      </a:pPr>
                      <a:r>
                        <a:rPr lang="en-US" sz="2400" dirty="0">
                          <a:latin typeface="Browallia New" panose="020B0604020202020204" pitchFamily="34" charset="-34"/>
                          <a:cs typeface="Browallia New" panose="020B0604020202020204" pitchFamily="34" charset="-34"/>
                        </a:rPr>
                        <a:t>Integrate equity considerations into water risk assessments and management strategies.</a:t>
                      </a:r>
                    </a:p>
                    <a:p>
                      <a:pPr marL="342900" indent="-342900">
                        <a:buFont typeface="Arial" panose="020B0604020202020204" pitchFamily="34" charset="0"/>
                        <a:buChar char="•"/>
                      </a:pPr>
                      <a:r>
                        <a:rPr lang="en-US" sz="2400" dirty="0">
                          <a:latin typeface="Browallia New" panose="020B0604020202020204" pitchFamily="34" charset="-34"/>
                          <a:cs typeface="Browallia New" panose="020B0604020202020204" pitchFamily="34" charset="-34"/>
                        </a:rPr>
                        <a:t>Empower marginalized communities and ensure their participation in water governance.</a:t>
                      </a:r>
                    </a:p>
                  </a:txBody>
                  <a:tcPr marL="39438" marR="39438" marT="19719" marB="19719" anchor="ctr"/>
                </a:tc>
                <a:extLst>
                  <a:ext uri="{0D108BD9-81ED-4DB2-BD59-A6C34878D82A}">
                    <a16:rowId xmlns:a16="http://schemas.microsoft.com/office/drawing/2014/main" val="3567508258"/>
                  </a:ext>
                </a:extLst>
              </a:tr>
            </a:tbl>
          </a:graphicData>
        </a:graphic>
      </p:graphicFrame>
    </p:spTree>
    <p:extLst>
      <p:ext uri="{BB962C8B-B14F-4D97-AF65-F5344CB8AC3E}">
        <p14:creationId xmlns:p14="http://schemas.microsoft.com/office/powerpoint/2010/main" val="289547591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ตาราง 5">
            <a:extLst>
              <a:ext uri="{FF2B5EF4-FFF2-40B4-BE49-F238E27FC236}">
                <a16:creationId xmlns:a16="http://schemas.microsoft.com/office/drawing/2014/main" id="{D2748AC7-C6BF-4E90-8924-9A777DFC1CB2}"/>
              </a:ext>
            </a:extLst>
          </p:cNvPr>
          <p:cNvGraphicFramePr>
            <a:graphicFrameLocks noGrp="1"/>
          </p:cNvGraphicFramePr>
          <p:nvPr>
            <p:extLst>
              <p:ext uri="{D42A27DB-BD31-4B8C-83A1-F6EECF244321}">
                <p14:modId xmlns:p14="http://schemas.microsoft.com/office/powerpoint/2010/main" val="2915136910"/>
              </p:ext>
            </p:extLst>
          </p:nvPr>
        </p:nvGraphicFramePr>
        <p:xfrm>
          <a:off x="83574" y="936031"/>
          <a:ext cx="12024851" cy="5516880"/>
        </p:xfrm>
        <a:graphic>
          <a:graphicData uri="http://schemas.openxmlformats.org/drawingml/2006/table">
            <a:tbl>
              <a:tblPr>
                <a:tableStyleId>{CE93625C-0A46-4402-88F7-1623203B1420}</a:tableStyleId>
              </a:tblPr>
              <a:tblGrid>
                <a:gridCol w="2482015">
                  <a:extLst>
                    <a:ext uri="{9D8B030D-6E8A-4147-A177-3AD203B41FA5}">
                      <a16:colId xmlns:a16="http://schemas.microsoft.com/office/drawing/2014/main" val="3600198974"/>
                    </a:ext>
                  </a:extLst>
                </a:gridCol>
                <a:gridCol w="9542836">
                  <a:extLst>
                    <a:ext uri="{9D8B030D-6E8A-4147-A177-3AD203B41FA5}">
                      <a16:colId xmlns:a16="http://schemas.microsoft.com/office/drawing/2014/main" val="4285402034"/>
                    </a:ext>
                  </a:extLst>
                </a:gridCol>
              </a:tblGrid>
              <a:tr h="285026">
                <a:tc>
                  <a:txBody>
                    <a:bodyPr/>
                    <a:lstStyle/>
                    <a:p>
                      <a:pPr algn="ctr" fontAlgn="t"/>
                      <a:r>
                        <a:rPr lang="en-US" sz="2400" b="1" u="none" strike="noStrike" dirty="0">
                          <a:effectLst/>
                          <a:latin typeface="BrowalliaUPC" panose="020B0604020202020204" pitchFamily="34" charset="-34"/>
                          <a:cs typeface="BrowalliaUPC" panose="020B0604020202020204" pitchFamily="34" charset="-34"/>
                        </a:rPr>
                        <a:t>Aspect</a:t>
                      </a:r>
                      <a:endParaRPr lang="en-US" sz="2400" b="1" i="0" u="none" strike="noStrike" dirty="0">
                        <a:solidFill>
                          <a:srgbClr val="2E2E2E"/>
                        </a:solidFill>
                        <a:effectLst/>
                        <a:latin typeface="BrowalliaUPC" panose="020B0604020202020204" pitchFamily="34" charset="-34"/>
                        <a:cs typeface="BrowalliaUPC" panose="020B0604020202020204" pitchFamily="34" charset="-34"/>
                      </a:endParaRPr>
                    </a:p>
                  </a:txBody>
                  <a:tcPr marL="7620" marR="7620" marT="7620" marB="0"/>
                </a:tc>
                <a:tc>
                  <a:txBody>
                    <a:bodyPr/>
                    <a:lstStyle/>
                    <a:p>
                      <a:pPr algn="ctr" fontAlgn="t"/>
                      <a:r>
                        <a:rPr lang="en-US" sz="2400" b="1" u="none" strike="noStrike" dirty="0">
                          <a:effectLst/>
                          <a:latin typeface="BrowalliaUPC" panose="020B0604020202020204" pitchFamily="34" charset="-34"/>
                          <a:cs typeface="BrowalliaUPC" panose="020B0604020202020204" pitchFamily="34" charset="-34"/>
                        </a:rPr>
                        <a:t>Key Points</a:t>
                      </a:r>
                      <a:endParaRPr lang="en-US" sz="2400" b="1" i="0" u="none" strike="noStrike" dirty="0">
                        <a:solidFill>
                          <a:srgbClr val="2E2E2E"/>
                        </a:solidFill>
                        <a:effectLst/>
                        <a:latin typeface="BrowalliaUPC" panose="020B0604020202020204" pitchFamily="34" charset="-34"/>
                        <a:cs typeface="BrowalliaUPC" panose="020B0604020202020204" pitchFamily="34" charset="-34"/>
                      </a:endParaRPr>
                    </a:p>
                  </a:txBody>
                  <a:tcPr marL="7620" marR="7620" marT="7620" marB="0"/>
                </a:tc>
                <a:extLst>
                  <a:ext uri="{0D108BD9-81ED-4DB2-BD59-A6C34878D82A}">
                    <a16:rowId xmlns:a16="http://schemas.microsoft.com/office/drawing/2014/main" val="1636958274"/>
                  </a:ext>
                </a:extLst>
              </a:tr>
              <a:tr h="1376142">
                <a:tc>
                  <a:txBody>
                    <a:bodyPr/>
                    <a:lstStyle/>
                    <a:p>
                      <a:pPr algn="l" fontAlgn="t"/>
                      <a:r>
                        <a:rPr lang="en-US" sz="2400" b="1" u="none" strike="noStrike" dirty="0">
                          <a:effectLst/>
                          <a:latin typeface="BrowalliaUPC" panose="020B0604020202020204" pitchFamily="34" charset="-34"/>
                          <a:cs typeface="BrowalliaUPC" panose="020B0604020202020204" pitchFamily="34" charset="-34"/>
                        </a:rPr>
                        <a:t>Wastewater Treatment</a:t>
                      </a:r>
                      <a:endParaRPr lang="en-US" sz="2400" b="1" i="0" u="none" strike="noStrike" dirty="0">
                        <a:solidFill>
                          <a:srgbClr val="2E2E2E"/>
                        </a:solidFill>
                        <a:effectLst/>
                        <a:latin typeface="BrowalliaUPC" panose="020B0604020202020204" pitchFamily="34" charset="-34"/>
                        <a:cs typeface="BrowalliaUPC" panose="020B0604020202020204" pitchFamily="34" charset="-34"/>
                      </a:endParaRPr>
                    </a:p>
                  </a:txBody>
                  <a:tcPr marL="7620" marR="7620" marT="7620" marB="0"/>
                </a:tc>
                <a:tc>
                  <a:txBody>
                    <a:bodyPr/>
                    <a:lstStyle/>
                    <a:p>
                      <a:pPr algn="l" fontAlgn="t"/>
                      <a:r>
                        <a:rPr lang="en-US" sz="2400" b="1" u="none" strike="noStrike" dirty="0">
                          <a:effectLst/>
                          <a:latin typeface="BrowalliaUPC" panose="020B0604020202020204" pitchFamily="34" charset="-34"/>
                          <a:cs typeface="BrowalliaUPC" panose="020B0604020202020204" pitchFamily="34" charset="-34"/>
                        </a:rPr>
                        <a:t>Resource Recovery: </a:t>
                      </a:r>
                      <a:r>
                        <a:rPr lang="en-US" sz="2400" u="none" strike="noStrike" dirty="0">
                          <a:effectLst/>
                          <a:latin typeface="BrowalliaUPC" panose="020B0604020202020204" pitchFamily="34" charset="-34"/>
                          <a:cs typeface="BrowalliaUPC" panose="020B0604020202020204" pitchFamily="34" charset="-34"/>
                        </a:rPr>
                        <a:t>Emphasis on integrating water reuse, energy recovery, and nutrient recycling to enhance sustainability. </a:t>
                      </a:r>
                      <a:r>
                        <a:rPr lang="en-US" sz="2400" b="1" u="none" strike="noStrike" dirty="0">
                          <a:effectLst/>
                          <a:latin typeface="BrowalliaUPC" panose="020B0604020202020204" pitchFamily="34" charset="-34"/>
                          <a:cs typeface="BrowalliaUPC" panose="020B0604020202020204" pitchFamily="34" charset="-34"/>
                        </a:rPr>
                        <a:t>Environmental Impact: </a:t>
                      </a:r>
                      <a:r>
                        <a:rPr lang="en-US" sz="2400" u="none" strike="noStrike" dirty="0">
                          <a:effectLst/>
                          <a:latin typeface="BrowalliaUPC" panose="020B0604020202020204" pitchFamily="34" charset="-34"/>
                          <a:cs typeface="BrowalliaUPC" panose="020B0604020202020204" pitchFamily="34" charset="-34"/>
                        </a:rPr>
                        <a:t>Focus on reducing pollutants, energy use, and greenhouse gas emissions. </a:t>
                      </a:r>
                      <a:r>
                        <a:rPr lang="en-US" sz="2400" b="1" u="none" strike="noStrike" dirty="0">
                          <a:effectLst/>
                          <a:latin typeface="BrowalliaUPC" panose="020B0604020202020204" pitchFamily="34" charset="-34"/>
                          <a:cs typeface="BrowalliaUPC" panose="020B0604020202020204" pitchFamily="34" charset="-34"/>
                        </a:rPr>
                        <a:t>Circular Economy: </a:t>
                      </a:r>
                      <a:r>
                        <a:rPr lang="en-US" sz="2400" u="none" strike="noStrike" dirty="0">
                          <a:effectLst/>
                          <a:latin typeface="BrowalliaUPC" panose="020B0604020202020204" pitchFamily="34" charset="-34"/>
                          <a:cs typeface="BrowalliaUPC" panose="020B0604020202020204" pitchFamily="34" charset="-34"/>
                        </a:rPr>
                        <a:t>Utilizing treated wastewater for agriculture, groundwater recharge, and energy production </a:t>
                      </a:r>
                      <a:endParaRPr lang="en-US" sz="2400" b="0" i="0" u="none" strike="noStrike" dirty="0">
                        <a:solidFill>
                          <a:srgbClr val="2E2E2E"/>
                        </a:solidFill>
                        <a:effectLst/>
                        <a:latin typeface="BrowalliaUPC" panose="020B0604020202020204" pitchFamily="34" charset="-34"/>
                        <a:cs typeface="BrowalliaUPC" panose="020B0604020202020204" pitchFamily="34" charset="-34"/>
                      </a:endParaRPr>
                    </a:p>
                  </a:txBody>
                  <a:tcPr marL="7620" marR="7620" marT="7620" marB="0"/>
                </a:tc>
                <a:extLst>
                  <a:ext uri="{0D108BD9-81ED-4DB2-BD59-A6C34878D82A}">
                    <a16:rowId xmlns:a16="http://schemas.microsoft.com/office/drawing/2014/main" val="3151856862"/>
                  </a:ext>
                </a:extLst>
              </a:tr>
              <a:tr h="1401864">
                <a:tc>
                  <a:txBody>
                    <a:bodyPr/>
                    <a:lstStyle/>
                    <a:p>
                      <a:pPr algn="l" fontAlgn="t"/>
                      <a:r>
                        <a:rPr lang="en-US" sz="2400" b="1" u="none" strike="noStrike" dirty="0">
                          <a:effectLst/>
                          <a:latin typeface="BrowalliaUPC" panose="020B0604020202020204" pitchFamily="34" charset="-34"/>
                          <a:cs typeface="BrowalliaUPC" panose="020B0604020202020204" pitchFamily="34" charset="-34"/>
                        </a:rPr>
                        <a:t>Sustainable Water Management Practices</a:t>
                      </a:r>
                      <a:endParaRPr lang="en-US" sz="2400" b="1" i="0" u="none" strike="noStrike" dirty="0">
                        <a:solidFill>
                          <a:srgbClr val="2E2E2E"/>
                        </a:solidFill>
                        <a:effectLst/>
                        <a:latin typeface="BrowalliaUPC" panose="020B0604020202020204" pitchFamily="34" charset="-34"/>
                        <a:cs typeface="BrowalliaUPC" panose="020B0604020202020204" pitchFamily="34" charset="-34"/>
                      </a:endParaRPr>
                    </a:p>
                  </a:txBody>
                  <a:tcPr marL="7620" marR="7620" marT="7620" marB="0"/>
                </a:tc>
                <a:tc>
                  <a:txBody>
                    <a:bodyPr/>
                    <a:lstStyle/>
                    <a:p>
                      <a:pPr algn="l" fontAlgn="t"/>
                      <a:r>
                        <a:rPr lang="en-US" sz="2400" b="1" u="none" strike="noStrike" dirty="0">
                          <a:effectLst/>
                          <a:latin typeface="BrowalliaUPC" panose="020B0604020202020204" pitchFamily="34" charset="-34"/>
                          <a:cs typeface="BrowalliaUPC" panose="020B0604020202020204" pitchFamily="34" charset="-34"/>
                        </a:rPr>
                        <a:t>Holistic Approach: </a:t>
                      </a:r>
                      <a:r>
                        <a:rPr lang="en-US" sz="2400" u="none" strike="noStrike" dirty="0">
                          <a:effectLst/>
                          <a:latin typeface="BrowalliaUPC" panose="020B0604020202020204" pitchFamily="34" charset="-34"/>
                          <a:cs typeface="BrowalliaUPC" panose="020B0604020202020204" pitchFamily="34" charset="-34"/>
                        </a:rPr>
                        <a:t>Integrating societal, economic, and environmental aspects to manage water resources sustainably. </a:t>
                      </a:r>
                      <a:r>
                        <a:rPr lang="en-US" sz="2400" b="1" u="none" strike="noStrike" dirty="0">
                          <a:effectLst/>
                          <a:latin typeface="BrowalliaUPC" panose="020B0604020202020204" pitchFamily="34" charset="-34"/>
                          <a:cs typeface="BrowalliaUPC" panose="020B0604020202020204" pitchFamily="34" charset="-34"/>
                        </a:rPr>
                        <a:t>Innovative Practices: </a:t>
                      </a:r>
                      <a:r>
                        <a:rPr lang="en-US" sz="2400" u="none" strike="noStrike" dirty="0">
                          <a:effectLst/>
                          <a:latin typeface="BrowalliaUPC" panose="020B0604020202020204" pitchFamily="34" charset="-34"/>
                          <a:cs typeface="BrowalliaUPC" panose="020B0604020202020204" pitchFamily="34" charset="-34"/>
                        </a:rPr>
                        <a:t>Development of water-efficient agricultural practices and urban water reuse. </a:t>
                      </a:r>
                      <a:r>
                        <a:rPr lang="en-US" sz="2400" b="1" u="none" strike="noStrike" dirty="0">
                          <a:effectLst/>
                          <a:latin typeface="BrowalliaUPC" panose="020B0604020202020204" pitchFamily="34" charset="-34"/>
                          <a:cs typeface="BrowalliaUPC" panose="020B0604020202020204" pitchFamily="34" charset="-34"/>
                        </a:rPr>
                        <a:t>Policy and Regulation: </a:t>
                      </a:r>
                      <a:r>
                        <a:rPr lang="en-US" sz="2400" u="none" strike="noStrike" dirty="0">
                          <a:effectLst/>
                          <a:latin typeface="BrowalliaUPC" panose="020B0604020202020204" pitchFamily="34" charset="-34"/>
                          <a:cs typeface="BrowalliaUPC" panose="020B0604020202020204" pitchFamily="34" charset="-34"/>
                        </a:rPr>
                        <a:t>Need for new policy measures and international standards for sustainable water use. </a:t>
                      </a:r>
                      <a:r>
                        <a:rPr lang="en-US" sz="2400" b="1" u="none" strike="noStrike" dirty="0">
                          <a:effectLst/>
                          <a:latin typeface="BrowalliaUPC" panose="020B0604020202020204" pitchFamily="34" charset="-34"/>
                          <a:cs typeface="BrowalliaUPC" panose="020B0604020202020204" pitchFamily="34" charset="-34"/>
                        </a:rPr>
                        <a:t>Climate Adaptation: </a:t>
                      </a:r>
                      <a:r>
                        <a:rPr lang="en-US" sz="2400" u="none" strike="noStrike" dirty="0">
                          <a:effectLst/>
                          <a:latin typeface="BrowalliaUPC" panose="020B0604020202020204" pitchFamily="34" charset="-34"/>
                          <a:cs typeface="BrowalliaUPC" panose="020B0604020202020204" pitchFamily="34" charset="-34"/>
                        </a:rPr>
                        <a:t>Mitigating and adapting to climate change impacts on water resources. </a:t>
                      </a:r>
                      <a:endParaRPr lang="en-US" sz="2400" b="0" i="0" u="none" strike="noStrike" dirty="0">
                        <a:solidFill>
                          <a:srgbClr val="2E2E2E"/>
                        </a:solidFill>
                        <a:effectLst/>
                        <a:latin typeface="BrowalliaUPC" panose="020B0604020202020204" pitchFamily="34" charset="-34"/>
                        <a:cs typeface="BrowalliaUPC" panose="020B0604020202020204" pitchFamily="34" charset="-34"/>
                      </a:endParaRPr>
                    </a:p>
                  </a:txBody>
                  <a:tcPr marL="7620" marR="7620" marT="7620" marB="0"/>
                </a:tc>
                <a:extLst>
                  <a:ext uri="{0D108BD9-81ED-4DB2-BD59-A6C34878D82A}">
                    <a16:rowId xmlns:a16="http://schemas.microsoft.com/office/drawing/2014/main" val="2017992377"/>
                  </a:ext>
                </a:extLst>
              </a:tr>
              <a:tr h="1459807">
                <a:tc>
                  <a:txBody>
                    <a:bodyPr/>
                    <a:lstStyle/>
                    <a:p>
                      <a:pPr algn="l" fontAlgn="t"/>
                      <a:r>
                        <a:rPr lang="en-US" sz="2400" b="1" u="none" strike="noStrike" dirty="0">
                          <a:effectLst/>
                          <a:latin typeface="BrowalliaUPC" panose="020B0604020202020204" pitchFamily="34" charset="-34"/>
                          <a:cs typeface="BrowalliaUPC" panose="020B0604020202020204" pitchFamily="34" charset="-34"/>
                        </a:rPr>
                        <a:t>Impacts on Human Health and Ecosystems</a:t>
                      </a:r>
                      <a:endParaRPr lang="en-US" sz="2400" b="1" i="0" u="none" strike="noStrike" dirty="0">
                        <a:solidFill>
                          <a:srgbClr val="2E2E2E"/>
                        </a:solidFill>
                        <a:effectLst/>
                        <a:latin typeface="BrowalliaUPC" panose="020B0604020202020204" pitchFamily="34" charset="-34"/>
                        <a:cs typeface="BrowalliaUPC" panose="020B0604020202020204" pitchFamily="34" charset="-34"/>
                      </a:endParaRPr>
                    </a:p>
                  </a:txBody>
                  <a:tcPr marL="7620" marR="7620" marT="7620" marB="0"/>
                </a:tc>
                <a:tc>
                  <a:txBody>
                    <a:bodyPr/>
                    <a:lstStyle/>
                    <a:p>
                      <a:pPr algn="l" fontAlgn="t"/>
                      <a:r>
                        <a:rPr lang="en-US" sz="2400" b="1" u="none" strike="noStrike" dirty="0">
                          <a:effectLst/>
                          <a:latin typeface="BrowalliaUPC" panose="020B0604020202020204" pitchFamily="34" charset="-34"/>
                          <a:cs typeface="BrowalliaUPC" panose="020B0604020202020204" pitchFamily="34" charset="-34"/>
                        </a:rPr>
                        <a:t>Health Benefits: </a:t>
                      </a:r>
                      <a:r>
                        <a:rPr lang="en-US" sz="2400" u="none" strike="noStrike" dirty="0">
                          <a:effectLst/>
                          <a:latin typeface="BrowalliaUPC" panose="020B0604020202020204" pitchFamily="34" charset="-34"/>
                          <a:cs typeface="BrowalliaUPC" panose="020B0604020202020204" pitchFamily="34" charset="-34"/>
                        </a:rPr>
                        <a:t>Improved wastewater treatment reduces disease mortality and enhances public health. </a:t>
                      </a:r>
                      <a:r>
                        <a:rPr lang="en-US" sz="2400" b="1" u="none" strike="noStrike" dirty="0">
                          <a:effectLst/>
                          <a:latin typeface="BrowalliaUPC" panose="020B0604020202020204" pitchFamily="34" charset="-34"/>
                          <a:cs typeface="BrowalliaUPC" panose="020B0604020202020204" pitchFamily="34" charset="-34"/>
                        </a:rPr>
                        <a:t>Ecosystem Health: </a:t>
                      </a:r>
                      <a:r>
                        <a:rPr lang="en-US" sz="2400" u="none" strike="noStrike" dirty="0">
                          <a:effectLst/>
                          <a:latin typeface="BrowalliaUPC" panose="020B0604020202020204" pitchFamily="34" charset="-34"/>
                          <a:cs typeface="BrowalliaUPC" panose="020B0604020202020204" pitchFamily="34" charset="-34"/>
                        </a:rPr>
                        <a:t>Treated wastewater can still impact ecosystems, affecting biodiversity and nutrient cycles. </a:t>
                      </a:r>
                      <a:r>
                        <a:rPr lang="en-US" sz="2400" b="1" u="none" strike="noStrike" dirty="0">
                          <a:effectLst/>
                          <a:latin typeface="BrowalliaUPC" panose="020B0604020202020204" pitchFamily="34" charset="-34"/>
                          <a:cs typeface="BrowalliaUPC" panose="020B0604020202020204" pitchFamily="34" charset="-34"/>
                        </a:rPr>
                        <a:t>Pollutant Management: </a:t>
                      </a:r>
                      <a:r>
                        <a:rPr lang="en-US" sz="2400" u="none" strike="noStrike" dirty="0">
                          <a:effectLst/>
                          <a:latin typeface="BrowalliaUPC" panose="020B0604020202020204" pitchFamily="34" charset="-34"/>
                          <a:cs typeface="BrowalliaUPC" panose="020B0604020202020204" pitchFamily="34" charset="-34"/>
                        </a:rPr>
                        <a:t>Addressing micropollutants and antibiotic-resistant bacteria in treated effluents. </a:t>
                      </a:r>
                      <a:r>
                        <a:rPr lang="en-US" sz="2400" b="1" u="none" strike="noStrike" dirty="0">
                          <a:effectLst/>
                          <a:latin typeface="BrowalliaUPC" panose="020B0604020202020204" pitchFamily="34" charset="-34"/>
                          <a:cs typeface="BrowalliaUPC" panose="020B0604020202020204" pitchFamily="34" charset="-34"/>
                        </a:rPr>
                        <a:t>Water Quality: </a:t>
                      </a:r>
                      <a:r>
                        <a:rPr lang="en-US" sz="2400" u="none" strike="noStrike" dirty="0">
                          <a:effectLst/>
                          <a:latin typeface="BrowalliaUPC" panose="020B0604020202020204" pitchFamily="34" charset="-34"/>
                          <a:cs typeface="BrowalliaUPC" panose="020B0604020202020204" pitchFamily="34" charset="-34"/>
                        </a:rPr>
                        <a:t>Ensuring treated wastewater meets safety standards to protect human and ecological health. </a:t>
                      </a:r>
                      <a:endParaRPr lang="en-US" sz="2400" b="0" i="0" u="none" strike="noStrike" dirty="0">
                        <a:solidFill>
                          <a:srgbClr val="2E2E2E"/>
                        </a:solidFill>
                        <a:effectLst/>
                        <a:latin typeface="BrowalliaUPC" panose="020B0604020202020204" pitchFamily="34" charset="-34"/>
                        <a:cs typeface="BrowalliaUPC" panose="020B0604020202020204" pitchFamily="34" charset="-34"/>
                      </a:endParaRPr>
                    </a:p>
                  </a:txBody>
                  <a:tcPr marL="7620" marR="7620" marT="7620" marB="0"/>
                </a:tc>
                <a:extLst>
                  <a:ext uri="{0D108BD9-81ED-4DB2-BD59-A6C34878D82A}">
                    <a16:rowId xmlns:a16="http://schemas.microsoft.com/office/drawing/2014/main" val="319047372"/>
                  </a:ext>
                </a:extLst>
              </a:tr>
            </a:tbl>
          </a:graphicData>
        </a:graphic>
      </p:graphicFrame>
      <p:sp>
        <p:nvSpPr>
          <p:cNvPr id="2" name="ตัวแทนหมายเลขสไลด์ 1">
            <a:extLst>
              <a:ext uri="{FF2B5EF4-FFF2-40B4-BE49-F238E27FC236}">
                <a16:creationId xmlns:a16="http://schemas.microsoft.com/office/drawing/2014/main" id="{11DBDC0E-9ABC-4E74-83E3-ABC1DF142770}"/>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40</a:t>
            </a:fld>
            <a:endParaRPr lang="en-US"/>
          </a:p>
        </p:txBody>
      </p:sp>
      <p:sp>
        <p:nvSpPr>
          <p:cNvPr id="4" name="กล่องข้อความ 3">
            <a:extLst>
              <a:ext uri="{FF2B5EF4-FFF2-40B4-BE49-F238E27FC236}">
                <a16:creationId xmlns:a16="http://schemas.microsoft.com/office/drawing/2014/main" id="{4E110B81-8D46-4379-B911-67C756FDE603}"/>
              </a:ext>
            </a:extLst>
          </p:cNvPr>
          <p:cNvSpPr txBox="1"/>
          <p:nvPr/>
        </p:nvSpPr>
        <p:spPr>
          <a:xfrm>
            <a:off x="285134" y="278731"/>
            <a:ext cx="6096000" cy="461665"/>
          </a:xfrm>
          <a:prstGeom prst="rect">
            <a:avLst/>
          </a:prstGeom>
          <a:noFill/>
        </p:spPr>
        <p:txBody>
          <a:bodyPr wrap="square">
            <a:spAutoFit/>
          </a:bodyPr>
          <a:lstStyle/>
          <a:p>
            <a:pPr fontAlgn="b"/>
            <a:r>
              <a:rPr lang="en-US" sz="2400" b="1" u="none" strike="noStrike" dirty="0">
                <a:effectLst/>
                <a:latin typeface="BrowalliaUPC" panose="020B0604020202020204" pitchFamily="34" charset="-34"/>
                <a:cs typeface="BrowalliaUPC" panose="020B0604020202020204" pitchFamily="34" charset="-34"/>
              </a:rPr>
              <a:t>Aspect and key points from other research</a:t>
            </a:r>
            <a:endParaRPr lang="en-US" sz="2400" b="1" i="0" u="none" strike="noStrike" dirty="0">
              <a:solidFill>
                <a:srgbClr val="2E2E2E"/>
              </a:solidFill>
              <a:effectLst/>
              <a:latin typeface="BrowalliaUPC" panose="020B0604020202020204" pitchFamily="34" charset="-34"/>
              <a:cs typeface="BrowalliaUPC" panose="020B0604020202020204" pitchFamily="34" charset="-34"/>
            </a:endParaRPr>
          </a:p>
        </p:txBody>
      </p:sp>
    </p:spTree>
    <p:extLst>
      <p:ext uri="{BB962C8B-B14F-4D97-AF65-F5344CB8AC3E}">
        <p14:creationId xmlns:p14="http://schemas.microsoft.com/office/powerpoint/2010/main" val="71029409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กล่องข้อความ 4">
            <a:extLst>
              <a:ext uri="{FF2B5EF4-FFF2-40B4-BE49-F238E27FC236}">
                <a16:creationId xmlns:a16="http://schemas.microsoft.com/office/drawing/2014/main" id="{398C4799-13F4-4383-B4F0-FBD2AD57F3BF}"/>
              </a:ext>
            </a:extLst>
          </p:cNvPr>
          <p:cNvSpPr txBox="1"/>
          <p:nvPr/>
        </p:nvSpPr>
        <p:spPr>
          <a:xfrm>
            <a:off x="216309" y="688526"/>
            <a:ext cx="11759381" cy="4832092"/>
          </a:xfrm>
          <a:prstGeom prst="rect">
            <a:avLst/>
          </a:prstGeom>
          <a:noFill/>
        </p:spPr>
        <p:txBody>
          <a:bodyPr wrap="square">
            <a:spAutoFit/>
          </a:bodyPr>
          <a:lstStyle/>
          <a:p>
            <a:pPr marL="461963" marR="0" indent="-461963"/>
            <a:r>
              <a:rPr lang="en-US" b="1" dirty="0">
                <a:latin typeface="BrowalliaUPC" panose="020B0604020202020204" pitchFamily="34" charset="-34"/>
                <a:cs typeface="BrowalliaUPC" panose="020B0604020202020204" pitchFamily="34" charset="-34"/>
              </a:rPr>
              <a:t>Reference</a:t>
            </a:r>
          </a:p>
          <a:p>
            <a:pPr marL="461963" marR="0" indent="-461963"/>
            <a:endParaRPr lang="en-US" dirty="0">
              <a:latin typeface="BrowalliaUPC" panose="020B0604020202020204" pitchFamily="34" charset="-34"/>
              <a:cs typeface="BrowalliaUPC" panose="020B0604020202020204" pitchFamily="34" charset="-34"/>
            </a:endParaRPr>
          </a:p>
          <a:p>
            <a:pPr marL="461963" marR="0" indent="-461963"/>
            <a:r>
              <a:rPr lang="en-US" dirty="0" err="1">
                <a:latin typeface="BrowalliaUPC" panose="020B0604020202020204" pitchFamily="34" charset="-34"/>
                <a:cs typeface="BrowalliaUPC" panose="020B0604020202020204" pitchFamily="34" charset="-34"/>
              </a:rPr>
              <a:t>Boros</a:t>
            </a:r>
            <a:r>
              <a:rPr lang="en-US" dirty="0">
                <a:latin typeface="BrowalliaUPC" panose="020B0604020202020204" pitchFamily="34" charset="-34"/>
                <a:cs typeface="BrowalliaUPC" panose="020B0604020202020204" pitchFamily="34" charset="-34"/>
              </a:rPr>
              <a:t>, A., </a:t>
            </a:r>
            <a:r>
              <a:rPr lang="en-US" dirty="0" err="1">
                <a:latin typeface="BrowalliaUPC" panose="020B0604020202020204" pitchFamily="34" charset="-34"/>
                <a:cs typeface="BrowalliaUPC" panose="020B0604020202020204" pitchFamily="34" charset="-34"/>
              </a:rPr>
              <a:t>Gordos</a:t>
            </a:r>
            <a:r>
              <a:rPr lang="en-US" dirty="0">
                <a:latin typeface="BrowalliaUPC" panose="020B0604020202020204" pitchFamily="34" charset="-34"/>
                <a:cs typeface="BrowalliaUPC" panose="020B0604020202020204" pitchFamily="34" charset="-34"/>
              </a:rPr>
              <a:t>, B., &amp; </a:t>
            </a:r>
            <a:r>
              <a:rPr lang="en-US" dirty="0" err="1">
                <a:latin typeface="BrowalliaUPC" panose="020B0604020202020204" pitchFamily="34" charset="-34"/>
                <a:cs typeface="BrowalliaUPC" panose="020B0604020202020204" pitchFamily="34" charset="-34"/>
              </a:rPr>
              <a:t>Tőzsér</a:t>
            </a:r>
            <a:r>
              <a:rPr lang="en-US" dirty="0">
                <a:latin typeface="BrowalliaUPC" panose="020B0604020202020204" pitchFamily="34" charset="-34"/>
                <a:cs typeface="BrowalliaUPC" panose="020B0604020202020204" pitchFamily="34" charset="-34"/>
              </a:rPr>
              <a:t>, D. (2024). A bibliometric analysis-based literature review of the relationship between sustainable water management and green innovations in the agricultural sector [Review]. </a:t>
            </a:r>
            <a:r>
              <a:rPr lang="en-US" dirty="0" err="1">
                <a:latin typeface="BrowalliaUPC" panose="020B0604020202020204" pitchFamily="34" charset="-34"/>
                <a:cs typeface="BrowalliaUPC" panose="020B0604020202020204" pitchFamily="34" charset="-34"/>
              </a:rPr>
              <a:t>Heliyon</a:t>
            </a:r>
            <a:r>
              <a:rPr lang="en-US" dirty="0">
                <a:latin typeface="BrowalliaUPC" panose="020B0604020202020204" pitchFamily="34" charset="-34"/>
                <a:cs typeface="BrowalliaUPC" panose="020B0604020202020204" pitchFamily="34" charset="-34"/>
              </a:rPr>
              <a:t>, 10(12), Article e33364. https://doi.org/10.1016/j.heliyon.2024.e33364 </a:t>
            </a:r>
          </a:p>
          <a:p>
            <a:pPr marL="461963" marR="0" indent="-461963"/>
            <a:r>
              <a:rPr lang="en-US" dirty="0">
                <a:latin typeface="BrowalliaUPC" panose="020B0604020202020204" pitchFamily="34" charset="-34"/>
                <a:cs typeface="BrowalliaUPC" panose="020B0604020202020204" pitchFamily="34" charset="-34"/>
              </a:rPr>
              <a:t>Burdon, F. J., Bai, Y., Reyes, M., </a:t>
            </a:r>
            <a:r>
              <a:rPr lang="en-US" dirty="0" err="1">
                <a:latin typeface="BrowalliaUPC" panose="020B0604020202020204" pitchFamily="34" charset="-34"/>
                <a:cs typeface="BrowalliaUPC" panose="020B0604020202020204" pitchFamily="34" charset="-34"/>
              </a:rPr>
              <a:t>Tamminen</a:t>
            </a:r>
            <a:r>
              <a:rPr lang="en-US" dirty="0">
                <a:latin typeface="BrowalliaUPC" panose="020B0604020202020204" pitchFamily="34" charset="-34"/>
                <a:cs typeface="BrowalliaUPC" panose="020B0604020202020204" pitchFamily="34" charset="-34"/>
              </a:rPr>
              <a:t>, M., </a:t>
            </a:r>
            <a:r>
              <a:rPr lang="en-US" dirty="0" err="1">
                <a:latin typeface="BrowalliaUPC" panose="020B0604020202020204" pitchFamily="34" charset="-34"/>
                <a:cs typeface="BrowalliaUPC" panose="020B0604020202020204" pitchFamily="34" charset="-34"/>
              </a:rPr>
              <a:t>Staudacher</a:t>
            </a:r>
            <a:r>
              <a:rPr lang="en-US" dirty="0">
                <a:latin typeface="BrowalliaUPC" panose="020B0604020202020204" pitchFamily="34" charset="-34"/>
                <a:cs typeface="BrowalliaUPC" panose="020B0604020202020204" pitchFamily="34" charset="-34"/>
              </a:rPr>
              <a:t>, P., Mangold, S., Singer, H., </a:t>
            </a:r>
            <a:r>
              <a:rPr lang="en-US" dirty="0" err="1">
                <a:latin typeface="BrowalliaUPC" panose="020B0604020202020204" pitchFamily="34" charset="-34"/>
                <a:cs typeface="BrowalliaUPC" panose="020B0604020202020204" pitchFamily="34" charset="-34"/>
              </a:rPr>
              <a:t>Räsänen</a:t>
            </a:r>
            <a:r>
              <a:rPr lang="en-US" dirty="0">
                <a:latin typeface="BrowalliaUPC" panose="020B0604020202020204" pitchFamily="34" charset="-34"/>
                <a:cs typeface="BrowalliaUPC" panose="020B0604020202020204" pitchFamily="34" charset="-34"/>
              </a:rPr>
              <a:t>, K., Joss, A., Tiegs, S. D., Jokela, J., Eggen, R. I. L., &amp; </a:t>
            </a:r>
            <a:r>
              <a:rPr lang="en-US" dirty="0" err="1">
                <a:latin typeface="BrowalliaUPC" panose="020B0604020202020204" pitchFamily="34" charset="-34"/>
                <a:cs typeface="BrowalliaUPC" panose="020B0604020202020204" pitchFamily="34" charset="-34"/>
              </a:rPr>
              <a:t>Stamm</a:t>
            </a:r>
            <a:r>
              <a:rPr lang="en-US" dirty="0">
                <a:latin typeface="BrowalliaUPC" panose="020B0604020202020204" pitchFamily="34" charset="-34"/>
                <a:cs typeface="BrowalliaUPC" panose="020B0604020202020204" pitchFamily="34" charset="-34"/>
              </a:rPr>
              <a:t>, C. (2020). Stream microbial communities and ecosystem functioning show complex responses to multiple stressors in wastewater [Article]. Global Change Biology, 26(11), 6363-6382. https://doi.org/10.1111/gcb.15302 </a:t>
            </a:r>
          </a:p>
          <a:p>
            <a:pPr marL="461963" marR="0" indent="-461963"/>
            <a:r>
              <a:rPr lang="en-US" dirty="0">
                <a:latin typeface="BrowalliaUPC" panose="020B0604020202020204" pitchFamily="34" charset="-34"/>
                <a:cs typeface="BrowalliaUPC" panose="020B0604020202020204" pitchFamily="34" charset="-34"/>
              </a:rPr>
              <a:t>Chaudhary, R., &amp; Pandey, A. (2016). Role of indicators for Attain sustainability for advanced wastewater technologies: A mini review [Article]. Indian Journal of Environmental Protection, 36(3), 176-185. https://www.scopus.com/inward/record.uri?eid=2-s2.0-84991738749&amp;partnerID=40&amp;md5=605dc438e0a6a5932b42fa2bacec983e </a:t>
            </a:r>
          </a:p>
          <a:p>
            <a:pPr marL="461963" marR="0" indent="-461963"/>
            <a:r>
              <a:rPr lang="en-US" dirty="0">
                <a:latin typeface="BrowalliaUPC" panose="020B0604020202020204" pitchFamily="34" charset="-34"/>
                <a:cs typeface="BrowalliaUPC" panose="020B0604020202020204" pitchFamily="34" charset="-34"/>
              </a:rPr>
              <a:t>Cornejo, P. K., Zhang, Q., &amp; </a:t>
            </a:r>
            <a:r>
              <a:rPr lang="en-US" dirty="0" err="1">
                <a:latin typeface="BrowalliaUPC" panose="020B0604020202020204" pitchFamily="34" charset="-34"/>
                <a:cs typeface="BrowalliaUPC" panose="020B0604020202020204" pitchFamily="34" charset="-34"/>
              </a:rPr>
              <a:t>Mihelcic</a:t>
            </a:r>
            <a:r>
              <a:rPr lang="en-US" dirty="0">
                <a:latin typeface="BrowalliaUPC" panose="020B0604020202020204" pitchFamily="34" charset="-34"/>
                <a:cs typeface="BrowalliaUPC" panose="020B0604020202020204" pitchFamily="34" charset="-34"/>
              </a:rPr>
              <a:t>, J. R. (2016). How Does Scale of Implementation Impact the Environmental Sustainability of Wastewater Treatment Integrated with Resource Recovery? [Article]. Environmental Science and Technology, 50(13), 6680-6689. https://doi.org/10.1021/acs.est.5b05055 </a:t>
            </a:r>
          </a:p>
          <a:p>
            <a:pPr marL="461963" marR="0" indent="-461963"/>
            <a:r>
              <a:rPr lang="en-US" dirty="0">
                <a:latin typeface="BrowalliaUPC" panose="020B0604020202020204" pitchFamily="34" charset="-34"/>
                <a:cs typeface="BrowalliaUPC" panose="020B0604020202020204" pitchFamily="34" charset="-34"/>
              </a:rPr>
              <a:t>de Guzman, I., </a:t>
            </a:r>
            <a:r>
              <a:rPr lang="en-US" dirty="0" err="1">
                <a:latin typeface="BrowalliaUPC" panose="020B0604020202020204" pitchFamily="34" charset="-34"/>
                <a:cs typeface="BrowalliaUPC" panose="020B0604020202020204" pitchFamily="34" charset="-34"/>
              </a:rPr>
              <a:t>Elosegi</a:t>
            </a:r>
            <a:r>
              <a:rPr lang="en-US" dirty="0">
                <a:latin typeface="BrowalliaUPC" panose="020B0604020202020204" pitchFamily="34" charset="-34"/>
                <a:cs typeface="BrowalliaUPC" panose="020B0604020202020204" pitchFamily="34" charset="-34"/>
              </a:rPr>
              <a:t>, A., von Schiller, D., González, J. M., Paz, L. E., </a:t>
            </a:r>
            <a:r>
              <a:rPr lang="en-US" dirty="0" err="1">
                <a:latin typeface="BrowalliaUPC" panose="020B0604020202020204" pitchFamily="34" charset="-34"/>
                <a:cs typeface="BrowalliaUPC" panose="020B0604020202020204" pitchFamily="34" charset="-34"/>
              </a:rPr>
              <a:t>Gauzens</a:t>
            </a:r>
            <a:r>
              <a:rPr lang="en-US" dirty="0">
                <a:latin typeface="BrowalliaUPC" panose="020B0604020202020204" pitchFamily="34" charset="-34"/>
                <a:cs typeface="BrowalliaUPC" panose="020B0604020202020204" pitchFamily="34" charset="-34"/>
              </a:rPr>
              <a:t>, B., Brose, U., Antón, A., </a:t>
            </a:r>
            <a:r>
              <a:rPr lang="en-US" dirty="0" err="1">
                <a:latin typeface="BrowalliaUPC" panose="020B0604020202020204" pitchFamily="34" charset="-34"/>
                <a:cs typeface="BrowalliaUPC" panose="020B0604020202020204" pitchFamily="34" charset="-34"/>
              </a:rPr>
              <a:t>Olarte</a:t>
            </a:r>
            <a:r>
              <a:rPr lang="en-US" dirty="0">
                <a:latin typeface="BrowalliaUPC" panose="020B0604020202020204" pitchFamily="34" charset="-34"/>
                <a:cs typeface="BrowalliaUPC" panose="020B0604020202020204" pitchFamily="34" charset="-34"/>
              </a:rPr>
              <a:t>, N., Montoya, J. M., &amp; </a:t>
            </a:r>
            <a:r>
              <a:rPr lang="en-US" dirty="0" err="1">
                <a:latin typeface="BrowalliaUPC" panose="020B0604020202020204" pitchFamily="34" charset="-34"/>
                <a:cs typeface="BrowalliaUPC" panose="020B0604020202020204" pitchFamily="34" charset="-34"/>
              </a:rPr>
              <a:t>Larrañaga</a:t>
            </a:r>
            <a:r>
              <a:rPr lang="en-US" dirty="0">
                <a:latin typeface="BrowalliaUPC" panose="020B0604020202020204" pitchFamily="34" charset="-34"/>
                <a:cs typeface="BrowalliaUPC" panose="020B0604020202020204" pitchFamily="34" charset="-34"/>
              </a:rPr>
              <a:t>, A. (2023). Treated and highly diluted, but wastewater still impacts diversity and energy fluxes of freshwater food webs [Article]. Journal of Environmental Management, 345, Article 118510. https://doi.org/10.1016/j.jenvman.2023.118510 </a:t>
            </a:r>
          </a:p>
          <a:p>
            <a:pPr marL="461963" marR="0" indent="-461963"/>
            <a:r>
              <a:rPr lang="en-US" dirty="0" err="1">
                <a:latin typeface="BrowalliaUPC" panose="020B0604020202020204" pitchFamily="34" charset="-34"/>
                <a:cs typeface="BrowalliaUPC" panose="020B0604020202020204" pitchFamily="34" charset="-34"/>
              </a:rPr>
              <a:t>Fatta</a:t>
            </a:r>
            <a:r>
              <a:rPr lang="en-US" dirty="0">
                <a:latin typeface="BrowalliaUPC" panose="020B0604020202020204" pitchFamily="34" charset="-34"/>
                <a:cs typeface="BrowalliaUPC" panose="020B0604020202020204" pitchFamily="34" charset="-34"/>
              </a:rPr>
              <a:t>, D., Salem, Z., </a:t>
            </a:r>
            <a:r>
              <a:rPr lang="en-US" dirty="0" err="1">
                <a:latin typeface="BrowalliaUPC" panose="020B0604020202020204" pitchFamily="34" charset="-34"/>
                <a:cs typeface="BrowalliaUPC" panose="020B0604020202020204" pitchFamily="34" charset="-34"/>
              </a:rPr>
              <a:t>Mountadar</a:t>
            </a:r>
            <a:r>
              <a:rPr lang="en-US" dirty="0">
                <a:latin typeface="BrowalliaUPC" panose="020B0604020202020204" pitchFamily="34" charset="-34"/>
                <a:cs typeface="BrowalliaUPC" panose="020B0604020202020204" pitchFamily="34" charset="-34"/>
              </a:rPr>
              <a:t>, M., </a:t>
            </a:r>
            <a:r>
              <a:rPr lang="en-US" dirty="0" err="1">
                <a:latin typeface="BrowalliaUPC" panose="020B0604020202020204" pitchFamily="34" charset="-34"/>
                <a:cs typeface="BrowalliaUPC" panose="020B0604020202020204" pitchFamily="34" charset="-34"/>
              </a:rPr>
              <a:t>Assobhei</a:t>
            </a:r>
            <a:r>
              <a:rPr lang="en-US" dirty="0">
                <a:latin typeface="BrowalliaUPC" panose="020B0604020202020204" pitchFamily="34" charset="-34"/>
                <a:cs typeface="BrowalliaUPC" panose="020B0604020202020204" pitchFamily="34" charset="-34"/>
              </a:rPr>
              <a:t>, O., &amp; </a:t>
            </a:r>
            <a:r>
              <a:rPr lang="en-US" dirty="0" err="1">
                <a:latin typeface="BrowalliaUPC" panose="020B0604020202020204" pitchFamily="34" charset="-34"/>
                <a:cs typeface="BrowalliaUPC" panose="020B0604020202020204" pitchFamily="34" charset="-34"/>
              </a:rPr>
              <a:t>Loizidou</a:t>
            </a:r>
            <a:r>
              <a:rPr lang="en-US" dirty="0">
                <a:latin typeface="BrowalliaUPC" panose="020B0604020202020204" pitchFamily="34" charset="-34"/>
                <a:cs typeface="BrowalliaUPC" panose="020B0604020202020204" pitchFamily="34" charset="-34"/>
              </a:rPr>
              <a:t>, M. (2004). Urban wastewater treatment and reclamation for agricultural irrigation: The situation in Morocco and Palestine [Article]. Environmentalist, 24(4), 227-236. https://doi.org/10.1007/s10669-005-0998-x </a:t>
            </a:r>
          </a:p>
          <a:p>
            <a:pPr marL="461963" marR="0" indent="-461963"/>
            <a:r>
              <a:rPr lang="en-US" dirty="0">
                <a:latin typeface="BrowalliaUPC" panose="020B0604020202020204" pitchFamily="34" charset="-34"/>
                <a:cs typeface="BrowalliaUPC" panose="020B0604020202020204" pitchFamily="34" charset="-34"/>
              </a:rPr>
              <a:t>Naik, K. S., &amp; </a:t>
            </a:r>
            <a:r>
              <a:rPr lang="en-US" dirty="0" err="1">
                <a:latin typeface="BrowalliaUPC" panose="020B0604020202020204" pitchFamily="34" charset="-34"/>
                <a:cs typeface="BrowalliaUPC" panose="020B0604020202020204" pitchFamily="34" charset="-34"/>
              </a:rPr>
              <a:t>Stenstrom</a:t>
            </a:r>
            <a:r>
              <a:rPr lang="en-US" dirty="0">
                <a:latin typeface="BrowalliaUPC" panose="020B0604020202020204" pitchFamily="34" charset="-34"/>
                <a:cs typeface="BrowalliaUPC" panose="020B0604020202020204" pitchFamily="34" charset="-34"/>
              </a:rPr>
              <a:t>, M. K. (2012). Evidence of the influence of wastewater treatment on improved public health [Article]. Water Science and Technology, 66(3), 644-652. https://doi.org/10.2166/wst.2012.144 </a:t>
            </a:r>
          </a:p>
          <a:p>
            <a:pPr marL="461963" marR="0" indent="-461963"/>
            <a:r>
              <a:rPr lang="en-US" dirty="0">
                <a:latin typeface="BrowalliaUPC" panose="020B0604020202020204" pitchFamily="34" charset="-34"/>
                <a:cs typeface="BrowalliaUPC" panose="020B0604020202020204" pitchFamily="34" charset="-34"/>
              </a:rPr>
              <a:t>Pereda, O., </a:t>
            </a:r>
            <a:r>
              <a:rPr lang="en-US" dirty="0" err="1">
                <a:latin typeface="BrowalliaUPC" panose="020B0604020202020204" pitchFamily="34" charset="-34"/>
                <a:cs typeface="BrowalliaUPC" panose="020B0604020202020204" pitchFamily="34" charset="-34"/>
              </a:rPr>
              <a:t>Solagaistua</a:t>
            </a:r>
            <a:r>
              <a:rPr lang="en-US" dirty="0">
                <a:latin typeface="BrowalliaUPC" panose="020B0604020202020204" pitchFamily="34" charset="-34"/>
                <a:cs typeface="BrowalliaUPC" panose="020B0604020202020204" pitchFamily="34" charset="-34"/>
              </a:rPr>
              <a:t>, L., </a:t>
            </a:r>
            <a:r>
              <a:rPr lang="en-US" dirty="0" err="1">
                <a:latin typeface="BrowalliaUPC" panose="020B0604020202020204" pitchFamily="34" charset="-34"/>
                <a:cs typeface="BrowalliaUPC" panose="020B0604020202020204" pitchFamily="34" charset="-34"/>
              </a:rPr>
              <a:t>Atristain</a:t>
            </a:r>
            <a:r>
              <a:rPr lang="en-US" dirty="0">
                <a:latin typeface="BrowalliaUPC" panose="020B0604020202020204" pitchFamily="34" charset="-34"/>
                <a:cs typeface="BrowalliaUPC" panose="020B0604020202020204" pitchFamily="34" charset="-34"/>
              </a:rPr>
              <a:t>, M., de Guzmán, I., </a:t>
            </a:r>
            <a:r>
              <a:rPr lang="en-US" dirty="0" err="1">
                <a:latin typeface="BrowalliaUPC" panose="020B0604020202020204" pitchFamily="34" charset="-34"/>
                <a:cs typeface="BrowalliaUPC" panose="020B0604020202020204" pitchFamily="34" charset="-34"/>
              </a:rPr>
              <a:t>Larrañaga</a:t>
            </a:r>
            <a:r>
              <a:rPr lang="en-US" dirty="0">
                <a:latin typeface="BrowalliaUPC" panose="020B0604020202020204" pitchFamily="34" charset="-34"/>
                <a:cs typeface="BrowalliaUPC" panose="020B0604020202020204" pitchFamily="34" charset="-34"/>
              </a:rPr>
              <a:t>, A., von Schiller, D., &amp; </a:t>
            </a:r>
            <a:r>
              <a:rPr lang="en-US" dirty="0" err="1">
                <a:latin typeface="BrowalliaUPC" panose="020B0604020202020204" pitchFamily="34" charset="-34"/>
                <a:cs typeface="BrowalliaUPC" panose="020B0604020202020204" pitchFamily="34" charset="-34"/>
              </a:rPr>
              <a:t>Elosegi</a:t>
            </a:r>
            <a:r>
              <a:rPr lang="en-US" dirty="0">
                <a:latin typeface="BrowalliaUPC" panose="020B0604020202020204" pitchFamily="34" charset="-34"/>
                <a:cs typeface="BrowalliaUPC" panose="020B0604020202020204" pitchFamily="34" charset="-34"/>
              </a:rPr>
              <a:t>, A. (2020). Impact of wastewater effluent pollution on stream functioning: A whole-ecosystem manipulation experiment [Article]. Environmental Pollution, 258, Article 113719. https://doi.org/10.1016/j.envpol.2019.113719 </a:t>
            </a:r>
          </a:p>
          <a:p>
            <a:pPr marL="461963" marR="0" indent="-461963"/>
            <a:r>
              <a:rPr lang="en-US" dirty="0" err="1">
                <a:latin typeface="BrowalliaUPC" panose="020B0604020202020204" pitchFamily="34" charset="-34"/>
                <a:cs typeface="BrowalliaUPC" panose="020B0604020202020204" pitchFamily="34" charset="-34"/>
              </a:rPr>
              <a:t>Schaum</a:t>
            </a:r>
            <a:r>
              <a:rPr lang="en-US" dirty="0">
                <a:latin typeface="BrowalliaUPC" panose="020B0604020202020204" pitchFamily="34" charset="-34"/>
                <a:cs typeface="BrowalliaUPC" panose="020B0604020202020204" pitchFamily="34" charset="-34"/>
              </a:rPr>
              <a:t>, C., &amp; Cornel, P. (2016). Sewage treatment of the future: health, water and resource protection [Article]. </a:t>
            </a:r>
            <a:r>
              <a:rPr lang="en-US" dirty="0" err="1">
                <a:latin typeface="BrowalliaUPC" panose="020B0604020202020204" pitchFamily="34" charset="-34"/>
                <a:cs typeface="BrowalliaUPC" panose="020B0604020202020204" pitchFamily="34" charset="-34"/>
              </a:rPr>
              <a:t>Osterreichische</a:t>
            </a:r>
            <a:r>
              <a:rPr lang="en-US" dirty="0">
                <a:latin typeface="BrowalliaUPC" panose="020B0604020202020204" pitchFamily="34" charset="-34"/>
                <a:cs typeface="BrowalliaUPC" panose="020B0604020202020204" pitchFamily="34" charset="-34"/>
              </a:rPr>
              <a:t> Wasser- und </a:t>
            </a:r>
            <a:r>
              <a:rPr lang="en-US" dirty="0" err="1">
                <a:latin typeface="BrowalliaUPC" panose="020B0604020202020204" pitchFamily="34" charset="-34"/>
                <a:cs typeface="BrowalliaUPC" panose="020B0604020202020204" pitchFamily="34" charset="-34"/>
              </a:rPr>
              <a:t>Abfallwirtschaft</a:t>
            </a:r>
            <a:r>
              <a:rPr lang="en-US" dirty="0">
                <a:latin typeface="BrowalliaUPC" panose="020B0604020202020204" pitchFamily="34" charset="-34"/>
                <a:cs typeface="BrowalliaUPC" panose="020B0604020202020204" pitchFamily="34" charset="-34"/>
              </a:rPr>
              <a:t>, 68(3-4), 134-145. https://doi.org/10.1007/s00506-016-0296-5 </a:t>
            </a:r>
          </a:p>
          <a:p>
            <a:pPr marL="461963" marR="0" indent="-461963"/>
            <a:r>
              <a:rPr lang="en-US" dirty="0">
                <a:latin typeface="BrowalliaUPC" panose="020B0604020202020204" pitchFamily="34" charset="-34"/>
                <a:cs typeface="BrowalliaUPC" panose="020B0604020202020204" pitchFamily="34" charset="-34"/>
              </a:rPr>
              <a:t>Silva, J. A. (2023). Wastewater Treatment and Reuse for Sustainable Water Resources Management: A Systematic Literature Review [Review]. Sustainability (Switzerland), 15(14), Article 10940. https://doi.org/10.3390/su151410940 </a:t>
            </a:r>
          </a:p>
          <a:p>
            <a:pPr marL="461963" marR="0" indent="-461963"/>
            <a:r>
              <a:rPr lang="en-US" dirty="0">
                <a:latin typeface="BrowalliaUPC" panose="020B0604020202020204" pitchFamily="34" charset="-34"/>
                <a:cs typeface="BrowalliaUPC" panose="020B0604020202020204" pitchFamily="34" charset="-34"/>
              </a:rPr>
              <a:t>Thomas-Cole, S., </a:t>
            </a:r>
            <a:r>
              <a:rPr lang="en-US" dirty="0" err="1">
                <a:latin typeface="BrowalliaUPC" panose="020B0604020202020204" pitchFamily="34" charset="-34"/>
                <a:cs typeface="BrowalliaUPC" panose="020B0604020202020204" pitchFamily="34" charset="-34"/>
              </a:rPr>
              <a:t>Weinbauer</a:t>
            </a:r>
            <a:r>
              <a:rPr lang="en-US" dirty="0">
                <a:latin typeface="BrowalliaUPC" panose="020B0604020202020204" pitchFamily="34" charset="-34"/>
                <a:cs typeface="BrowalliaUPC" panose="020B0604020202020204" pitchFamily="34" charset="-34"/>
              </a:rPr>
              <a:t>, J., &amp; </a:t>
            </a:r>
            <a:r>
              <a:rPr lang="en-US" dirty="0" err="1">
                <a:latin typeface="BrowalliaUPC" panose="020B0604020202020204" pitchFamily="34" charset="-34"/>
                <a:cs typeface="BrowalliaUPC" panose="020B0604020202020204" pitchFamily="34" charset="-34"/>
              </a:rPr>
              <a:t>Galya</a:t>
            </a:r>
            <a:r>
              <a:rPr lang="en-US" dirty="0">
                <a:latin typeface="BrowalliaUPC" panose="020B0604020202020204" pitchFamily="34" charset="-34"/>
                <a:cs typeface="BrowalliaUPC" panose="020B0604020202020204" pitchFamily="34" charset="-34"/>
              </a:rPr>
              <a:t>, D. (2011). An essential resource: Water Management, conservation, and preservation [Article]. EM: Air and Waste Management Association's Magazine for Environmental Managers(MAY), 8-12. https://www.scopus.com/inward/record.uri?eid=2-s2.0-79960132424&amp;partnerID=40&amp;md5=68a6f287ab95677b419f278dda8fbb41 </a:t>
            </a:r>
          </a:p>
        </p:txBody>
      </p:sp>
      <p:sp>
        <p:nvSpPr>
          <p:cNvPr id="2" name="ตัวแทนหมายเลขสไลด์ 1">
            <a:extLst>
              <a:ext uri="{FF2B5EF4-FFF2-40B4-BE49-F238E27FC236}">
                <a16:creationId xmlns:a16="http://schemas.microsoft.com/office/drawing/2014/main" id="{BAFD9869-826A-449A-B464-F98FB68E373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41</a:t>
            </a:fld>
            <a:endParaRPr lang="en-US"/>
          </a:p>
        </p:txBody>
      </p:sp>
    </p:spTree>
    <p:extLst>
      <p:ext uri="{BB962C8B-B14F-4D97-AF65-F5344CB8AC3E}">
        <p14:creationId xmlns:p14="http://schemas.microsoft.com/office/powerpoint/2010/main" val="415147006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8"/>
          <p:cNvSpPr txBox="1"/>
          <p:nvPr/>
        </p:nvSpPr>
        <p:spPr>
          <a:xfrm>
            <a:off x="3350400" y="821255"/>
            <a:ext cx="8841600" cy="5215490"/>
          </a:xfrm>
          <a:prstGeom prst="rect">
            <a:avLst/>
          </a:prstGeom>
          <a:noFill/>
          <a:ln>
            <a:noFill/>
          </a:ln>
        </p:spPr>
        <p:txBody>
          <a:bodyPr spcFirstLastPara="1" wrap="square" lIns="91425" tIns="45700" rIns="91425" bIns="45700" anchor="t" anchorCtr="0">
            <a:spAutoFit/>
          </a:bodyPr>
          <a:lstStyle/>
          <a:p>
            <a:pPr marL="0" marR="0" lvl="0" indent="0" algn="l" rtl="0">
              <a:lnSpc>
                <a:spcPct val="107000"/>
              </a:lnSpc>
              <a:spcBef>
                <a:spcPts val="0"/>
              </a:spcBef>
              <a:spcAft>
                <a:spcPts val="0"/>
              </a:spcAft>
              <a:buNone/>
            </a:pPr>
            <a:r>
              <a:rPr lang="en-US" sz="2800" b="1" i="0" u="none" strike="noStrike" cap="none" dirty="0">
                <a:solidFill>
                  <a:schemeClr val="dk1"/>
                </a:solidFill>
                <a:latin typeface="Browallia New"/>
                <a:ea typeface="Browallia New"/>
                <a:cs typeface="Browallia New"/>
                <a:sym typeface="Browallia New"/>
              </a:rPr>
              <a:t>Healthy Ecosystems </a:t>
            </a:r>
            <a:endParaRPr sz="2800" b="0" i="0" u="none" strike="noStrike" cap="none" dirty="0">
              <a:solidFill>
                <a:schemeClr val="dk1"/>
              </a:solidFill>
              <a:latin typeface="Browallia New"/>
              <a:ea typeface="Browallia New"/>
              <a:cs typeface="Browallia New"/>
              <a:sym typeface="Browallia New"/>
            </a:endParaRPr>
          </a:p>
          <a:p>
            <a:pPr marL="457200" marR="0" lvl="0" indent="-431800" algn="l" rtl="0">
              <a:lnSpc>
                <a:spcPct val="107000"/>
              </a:lnSpc>
              <a:spcBef>
                <a:spcPts val="800"/>
              </a:spcBef>
              <a:spcAft>
                <a:spcPts val="0"/>
              </a:spcAft>
              <a:buClr>
                <a:schemeClr val="dk1"/>
              </a:buClr>
              <a:buSzPts val="2400"/>
              <a:buFont typeface="Arial"/>
              <a:buChar char="•"/>
            </a:pPr>
            <a:r>
              <a:rPr lang="en-US" sz="2800" b="0" i="0" u="none" strike="noStrike" cap="none" dirty="0">
                <a:solidFill>
                  <a:schemeClr val="dk1"/>
                </a:solidFill>
                <a:latin typeface="Browallia New"/>
                <a:ea typeface="Browallia New"/>
                <a:cs typeface="Browallia New"/>
                <a:sym typeface="Browallia New"/>
              </a:rPr>
              <a:t>The benefits of healthy ecosystems (e.g., pollination, carbon sequestration, climate regulation). </a:t>
            </a:r>
            <a:endParaRPr sz="2800" b="1" dirty="0">
              <a:solidFill>
                <a:schemeClr val="dk1"/>
              </a:solidFill>
              <a:latin typeface="Browallia New"/>
              <a:ea typeface="Browallia New"/>
              <a:cs typeface="Browallia New"/>
              <a:sym typeface="Browallia New"/>
            </a:endParaRPr>
          </a:p>
          <a:p>
            <a:pPr marL="457200" marR="0" lvl="0" indent="-431800" algn="l" rtl="0">
              <a:lnSpc>
                <a:spcPct val="107000"/>
              </a:lnSpc>
              <a:spcBef>
                <a:spcPts val="800"/>
              </a:spcBef>
              <a:spcAft>
                <a:spcPts val="0"/>
              </a:spcAft>
              <a:buClr>
                <a:schemeClr val="dk1"/>
              </a:buClr>
              <a:buSzPts val="2400"/>
              <a:buFont typeface="Arial"/>
              <a:buChar char="•"/>
            </a:pPr>
            <a:r>
              <a:rPr lang="en-US" sz="2800" i="0" u="none" strike="noStrike" cap="none" dirty="0">
                <a:solidFill>
                  <a:schemeClr val="dk1"/>
                </a:solidFill>
                <a:latin typeface="Browallia New"/>
                <a:ea typeface="Browallia New"/>
                <a:cs typeface="Browallia New"/>
                <a:sym typeface="Browallia New"/>
              </a:rPr>
              <a:t>Threats to Biodiversity: </a:t>
            </a:r>
            <a:r>
              <a:rPr lang="en-US" sz="2800" b="0" i="0" u="none" strike="noStrike" cap="none" dirty="0">
                <a:solidFill>
                  <a:schemeClr val="dk1"/>
                </a:solidFill>
                <a:latin typeface="Browallia New"/>
                <a:ea typeface="Browallia New"/>
                <a:cs typeface="Browallia New"/>
                <a:sym typeface="Browallia New"/>
              </a:rPr>
              <a:t>Habitat loss, invasive species, climate change, overexploitation.</a:t>
            </a:r>
            <a:endParaRPr sz="2800" b="0" i="0" u="none" strike="noStrike" cap="none" dirty="0">
              <a:solidFill>
                <a:schemeClr val="dk1"/>
              </a:solidFill>
              <a:latin typeface="Browallia New"/>
              <a:ea typeface="Browallia New"/>
              <a:cs typeface="Browallia New"/>
              <a:sym typeface="Browallia New"/>
            </a:endParaRPr>
          </a:p>
          <a:p>
            <a:pPr marL="457200" marR="0" lvl="0" indent="-431800" algn="l" rtl="0">
              <a:lnSpc>
                <a:spcPct val="107000"/>
              </a:lnSpc>
              <a:spcBef>
                <a:spcPts val="800"/>
              </a:spcBef>
              <a:spcAft>
                <a:spcPts val="0"/>
              </a:spcAft>
              <a:buClr>
                <a:schemeClr val="dk1"/>
              </a:buClr>
              <a:buSzPts val="2400"/>
              <a:buFont typeface="Arial"/>
              <a:buChar char="•"/>
            </a:pPr>
            <a:r>
              <a:rPr lang="en-US" sz="2800" i="0" u="none" strike="noStrike" cap="none" dirty="0">
                <a:solidFill>
                  <a:schemeClr val="dk1"/>
                </a:solidFill>
                <a:latin typeface="Browallia New"/>
                <a:ea typeface="Browallia New"/>
                <a:cs typeface="Browallia New"/>
                <a:sym typeface="Browallia New"/>
              </a:rPr>
              <a:t>Recent Research: </a:t>
            </a:r>
            <a:r>
              <a:rPr lang="en-US" sz="2800" b="0" i="0" u="none" strike="noStrike" cap="none" dirty="0">
                <a:solidFill>
                  <a:schemeClr val="dk1"/>
                </a:solidFill>
                <a:latin typeface="Browallia New"/>
                <a:ea typeface="Browallia New"/>
                <a:cs typeface="Browallia New"/>
                <a:sym typeface="Browallia New"/>
              </a:rPr>
              <a:t>Ecosystem restoration projects, conservation efforts, sustainable agriculture.</a:t>
            </a:r>
            <a:endParaRPr sz="2800" b="0" i="0" u="none" strike="noStrike" cap="none" dirty="0">
              <a:solidFill>
                <a:schemeClr val="dk1"/>
              </a:solidFill>
              <a:latin typeface="Browallia New"/>
              <a:ea typeface="Browallia New"/>
              <a:cs typeface="Browallia New"/>
              <a:sym typeface="Browallia New"/>
            </a:endParaRPr>
          </a:p>
          <a:p>
            <a:pPr marL="0" marR="0" lvl="0" indent="0" algn="l" rtl="0">
              <a:lnSpc>
                <a:spcPct val="107000"/>
              </a:lnSpc>
              <a:spcBef>
                <a:spcPts val="800"/>
              </a:spcBef>
              <a:spcAft>
                <a:spcPts val="0"/>
              </a:spcAft>
              <a:buNone/>
            </a:pPr>
            <a:endParaRPr sz="2800" b="1" i="0" u="none" strike="noStrike" cap="none" dirty="0">
              <a:solidFill>
                <a:schemeClr val="dk1"/>
              </a:solidFill>
              <a:latin typeface="Browallia New"/>
              <a:ea typeface="Browallia New"/>
              <a:cs typeface="Browallia New"/>
              <a:sym typeface="Browallia New"/>
            </a:endParaRPr>
          </a:p>
          <a:p>
            <a:pPr marL="0" marR="0" lvl="0" indent="0" algn="l" rtl="0">
              <a:lnSpc>
                <a:spcPct val="107000"/>
              </a:lnSpc>
              <a:spcBef>
                <a:spcPts val="800"/>
              </a:spcBef>
              <a:spcAft>
                <a:spcPts val="0"/>
              </a:spcAft>
              <a:buNone/>
            </a:pPr>
            <a:r>
              <a:rPr lang="en-US" sz="2800" b="1" i="0" u="none" strike="noStrike" cap="none" dirty="0">
                <a:solidFill>
                  <a:schemeClr val="dk1"/>
                </a:solidFill>
                <a:latin typeface="Browallia New"/>
                <a:ea typeface="Browallia New"/>
                <a:cs typeface="Browallia New"/>
                <a:sym typeface="Browallia New"/>
              </a:rPr>
              <a:t>Discussion Point:</a:t>
            </a:r>
            <a:r>
              <a:rPr lang="en-US" sz="2800" b="0" i="0" u="none" strike="noStrike" cap="none" dirty="0">
                <a:solidFill>
                  <a:schemeClr val="dk1"/>
                </a:solidFill>
                <a:latin typeface="Browallia New"/>
                <a:ea typeface="Browallia New"/>
                <a:cs typeface="Browallia New"/>
                <a:sym typeface="Browallia New"/>
              </a:rPr>
              <a:t> Discuss the ethical considerations related to biodiversity conservation.</a:t>
            </a:r>
            <a:endParaRPr sz="2800" b="0" i="0" u="none" strike="noStrike" cap="none" dirty="0">
              <a:solidFill>
                <a:schemeClr val="dk1"/>
              </a:solidFill>
              <a:latin typeface="Browallia New"/>
              <a:ea typeface="Browallia New"/>
              <a:cs typeface="Browallia New"/>
              <a:sym typeface="Browallia New"/>
            </a:endParaRPr>
          </a:p>
        </p:txBody>
      </p:sp>
      <p:pic>
        <p:nvPicPr>
          <p:cNvPr id="128" name="Google Shape;128;p8"/>
          <p:cNvPicPr preferRelativeResize="0"/>
          <p:nvPr/>
        </p:nvPicPr>
        <p:blipFill>
          <a:blip r:embed="rId3">
            <a:alphaModFix/>
          </a:blip>
          <a:stretch>
            <a:fillRect/>
          </a:stretch>
        </p:blipFill>
        <p:spPr>
          <a:xfrm>
            <a:off x="183150" y="3393375"/>
            <a:ext cx="2927375" cy="2927375"/>
          </a:xfrm>
          <a:prstGeom prst="rect">
            <a:avLst/>
          </a:prstGeom>
          <a:noFill/>
          <a:ln>
            <a:noFill/>
          </a:ln>
        </p:spPr>
      </p:pic>
      <p:pic>
        <p:nvPicPr>
          <p:cNvPr id="129" name="Google Shape;129;p8"/>
          <p:cNvPicPr preferRelativeResize="0"/>
          <p:nvPr/>
        </p:nvPicPr>
        <p:blipFill>
          <a:blip r:embed="rId4">
            <a:alphaModFix/>
          </a:blip>
          <a:stretch>
            <a:fillRect/>
          </a:stretch>
        </p:blipFill>
        <p:spPr>
          <a:xfrm>
            <a:off x="152400" y="152400"/>
            <a:ext cx="2927375" cy="2927375"/>
          </a:xfrm>
          <a:prstGeom prst="rect">
            <a:avLst/>
          </a:prstGeom>
          <a:noFill/>
          <a:ln>
            <a:noFill/>
          </a:ln>
        </p:spPr>
      </p:pic>
      <p:sp>
        <p:nvSpPr>
          <p:cNvPr id="2" name="ตัวแทนหมายเลขสไลด์ 1">
            <a:extLst>
              <a:ext uri="{FF2B5EF4-FFF2-40B4-BE49-F238E27FC236}">
                <a16:creationId xmlns:a16="http://schemas.microsoft.com/office/drawing/2014/main" id="{5E7EBDA4-4FDE-4079-BE83-10ED2E0C7700}"/>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ตัวแทนหมายเลขสไลด์ 1">
            <a:extLst>
              <a:ext uri="{FF2B5EF4-FFF2-40B4-BE49-F238E27FC236}">
                <a16:creationId xmlns:a16="http://schemas.microsoft.com/office/drawing/2014/main" id="{3A6DFAB8-DCD9-4B36-856F-12E2E6CB701B}"/>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43</a:t>
            </a:fld>
            <a:endParaRPr lang="en-US"/>
          </a:p>
        </p:txBody>
      </p:sp>
      <p:sp>
        <p:nvSpPr>
          <p:cNvPr id="4" name="กล่องข้อความ 3">
            <a:extLst>
              <a:ext uri="{FF2B5EF4-FFF2-40B4-BE49-F238E27FC236}">
                <a16:creationId xmlns:a16="http://schemas.microsoft.com/office/drawing/2014/main" id="{B8BABD69-5BDD-4497-AA8E-24AC42462AAC}"/>
              </a:ext>
            </a:extLst>
          </p:cNvPr>
          <p:cNvSpPr txBox="1"/>
          <p:nvPr/>
        </p:nvSpPr>
        <p:spPr>
          <a:xfrm>
            <a:off x="614515" y="3791742"/>
            <a:ext cx="10962969" cy="1754326"/>
          </a:xfrm>
          <a:prstGeom prst="rect">
            <a:avLst/>
          </a:prstGeom>
          <a:noFill/>
        </p:spPr>
        <p:txBody>
          <a:bodyPr wrap="square">
            <a:spAutoFit/>
          </a:bodyPr>
          <a:lstStyle/>
          <a:p>
            <a:r>
              <a:rPr lang="en-US" sz="3600" dirty="0">
                <a:latin typeface="Browallia New" panose="020B0604020202020204" pitchFamily="34" charset="-34"/>
                <a:cs typeface="Browallia New" panose="020B0604020202020204" pitchFamily="34" charset="-34"/>
              </a:rPr>
              <a:t>Armitage, D., Mbatha, P., </a:t>
            </a:r>
            <a:r>
              <a:rPr lang="en-US" sz="3600" dirty="0" err="1">
                <a:latin typeface="Browallia New" panose="020B0604020202020204" pitchFamily="34" charset="-34"/>
                <a:cs typeface="Browallia New" panose="020B0604020202020204" pitchFamily="34" charset="-34"/>
              </a:rPr>
              <a:t>Muhl</a:t>
            </a:r>
            <a:r>
              <a:rPr lang="en-US" sz="3600" dirty="0">
                <a:latin typeface="Browallia New" panose="020B0604020202020204" pitchFamily="34" charset="-34"/>
                <a:cs typeface="Browallia New" panose="020B0604020202020204" pitchFamily="34" charset="-34"/>
              </a:rPr>
              <a:t>, E. K., Rice, W., &amp; </a:t>
            </a:r>
            <a:r>
              <a:rPr lang="en-US" sz="3600" dirty="0" err="1">
                <a:latin typeface="Browallia New" panose="020B0604020202020204" pitchFamily="34" charset="-34"/>
                <a:cs typeface="Browallia New" panose="020B0604020202020204" pitchFamily="34" charset="-34"/>
              </a:rPr>
              <a:t>Sowman</a:t>
            </a:r>
            <a:r>
              <a:rPr lang="en-US" sz="3600" dirty="0">
                <a:latin typeface="Browallia New" panose="020B0604020202020204" pitchFamily="34" charset="-34"/>
                <a:cs typeface="Browallia New" panose="020B0604020202020204" pitchFamily="34" charset="-34"/>
              </a:rPr>
              <a:t>, M. (2020). Governance principles for community‐centered conservation in the post‐2020 global biodiversity framework. </a:t>
            </a:r>
            <a:r>
              <a:rPr lang="en-US" sz="3600" i="1" dirty="0">
                <a:latin typeface="Browallia New" panose="020B0604020202020204" pitchFamily="34" charset="-34"/>
                <a:cs typeface="Browallia New" panose="020B0604020202020204" pitchFamily="34" charset="-34"/>
              </a:rPr>
              <a:t>Conservation Science and Practice, 2</a:t>
            </a:r>
            <a:r>
              <a:rPr lang="en-US" sz="3600" dirty="0">
                <a:latin typeface="Browallia New" panose="020B0604020202020204" pitchFamily="34" charset="-34"/>
                <a:cs typeface="Browallia New" panose="020B0604020202020204" pitchFamily="34" charset="-34"/>
              </a:rPr>
              <a:t>(2), e160.</a:t>
            </a:r>
            <a:endParaRPr lang="th-TH" sz="3600" dirty="0">
              <a:latin typeface="Browallia New" panose="020B0604020202020204" pitchFamily="34" charset="-34"/>
              <a:cs typeface="Browallia New" panose="020B0604020202020204" pitchFamily="34" charset="-34"/>
            </a:endParaRPr>
          </a:p>
        </p:txBody>
      </p:sp>
    </p:spTree>
    <p:extLst>
      <p:ext uri="{BB962C8B-B14F-4D97-AF65-F5344CB8AC3E}">
        <p14:creationId xmlns:p14="http://schemas.microsoft.com/office/powerpoint/2010/main" val="355591178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ตัวแทนหมายเลขสไลด์ 1">
            <a:extLst>
              <a:ext uri="{FF2B5EF4-FFF2-40B4-BE49-F238E27FC236}">
                <a16:creationId xmlns:a16="http://schemas.microsoft.com/office/drawing/2014/main" id="{177EAAB5-88E2-4F80-BAE1-86714D0C8F41}"/>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44</a:t>
            </a:fld>
            <a:endParaRPr lang="en-US"/>
          </a:p>
        </p:txBody>
      </p:sp>
      <p:graphicFrame>
        <p:nvGraphicFramePr>
          <p:cNvPr id="3" name="ตาราง 2">
            <a:extLst>
              <a:ext uri="{FF2B5EF4-FFF2-40B4-BE49-F238E27FC236}">
                <a16:creationId xmlns:a16="http://schemas.microsoft.com/office/drawing/2014/main" id="{D3346FB4-B321-4EE2-AAB5-B2F478770771}"/>
              </a:ext>
            </a:extLst>
          </p:cNvPr>
          <p:cNvGraphicFramePr>
            <a:graphicFrameLocks noGrp="1"/>
          </p:cNvGraphicFramePr>
          <p:nvPr>
            <p:extLst>
              <p:ext uri="{D42A27DB-BD31-4B8C-83A1-F6EECF244321}">
                <p14:modId xmlns:p14="http://schemas.microsoft.com/office/powerpoint/2010/main" val="1637651368"/>
              </p:ext>
            </p:extLst>
          </p:nvPr>
        </p:nvGraphicFramePr>
        <p:xfrm>
          <a:off x="305398" y="391662"/>
          <a:ext cx="11581204" cy="4940310"/>
        </p:xfrm>
        <a:graphic>
          <a:graphicData uri="http://schemas.openxmlformats.org/drawingml/2006/table">
            <a:tbl>
              <a:tblPr>
                <a:tableStyleId>{D7AC3CCA-C797-4891-BE02-D94E43425B78}</a:tableStyleId>
              </a:tblPr>
              <a:tblGrid>
                <a:gridCol w="1778125">
                  <a:extLst>
                    <a:ext uri="{9D8B030D-6E8A-4147-A177-3AD203B41FA5}">
                      <a16:colId xmlns:a16="http://schemas.microsoft.com/office/drawing/2014/main" val="2451603977"/>
                    </a:ext>
                  </a:extLst>
                </a:gridCol>
                <a:gridCol w="9803079">
                  <a:extLst>
                    <a:ext uri="{9D8B030D-6E8A-4147-A177-3AD203B41FA5}">
                      <a16:colId xmlns:a16="http://schemas.microsoft.com/office/drawing/2014/main" val="3388359738"/>
                    </a:ext>
                  </a:extLst>
                </a:gridCol>
              </a:tblGrid>
              <a:tr h="123618">
                <a:tc>
                  <a:txBody>
                    <a:bodyPr/>
                    <a:lstStyle/>
                    <a:p>
                      <a:r>
                        <a:rPr lang="en-US" sz="2400" b="1" dirty="0">
                          <a:latin typeface="Browallia New" panose="020B0604020202020204" pitchFamily="34" charset="-34"/>
                          <a:cs typeface="Browallia New" panose="020B0604020202020204" pitchFamily="34" charset="-34"/>
                        </a:rPr>
                        <a:t>Category</a:t>
                      </a:r>
                      <a:endParaRPr lang="en-US" sz="2400" dirty="0">
                        <a:latin typeface="Browallia New" panose="020B0604020202020204" pitchFamily="34" charset="-34"/>
                        <a:cs typeface="Browallia New" panose="020B0604020202020204" pitchFamily="34" charset="-34"/>
                      </a:endParaRPr>
                    </a:p>
                  </a:txBody>
                  <a:tcPr marL="37085" marR="37085" marT="18543" marB="18543" anchor="ctr"/>
                </a:tc>
                <a:tc>
                  <a:txBody>
                    <a:bodyPr/>
                    <a:lstStyle/>
                    <a:p>
                      <a:r>
                        <a:rPr lang="en-US" sz="2400" b="1">
                          <a:latin typeface="Browallia New" panose="020B0604020202020204" pitchFamily="34" charset="-34"/>
                          <a:cs typeface="Browallia New" panose="020B0604020202020204" pitchFamily="34" charset="-34"/>
                        </a:rPr>
                        <a:t>Description</a:t>
                      </a:r>
                      <a:endParaRPr lang="en-US" sz="2400">
                        <a:latin typeface="Browallia New" panose="020B0604020202020204" pitchFamily="34" charset="-34"/>
                        <a:cs typeface="Browallia New" panose="020B0604020202020204" pitchFamily="34" charset="-34"/>
                      </a:endParaRPr>
                    </a:p>
                  </a:txBody>
                  <a:tcPr marL="37085" marR="37085" marT="18543" marB="18543" anchor="ctr"/>
                </a:tc>
                <a:extLst>
                  <a:ext uri="{0D108BD9-81ED-4DB2-BD59-A6C34878D82A}">
                    <a16:rowId xmlns:a16="http://schemas.microsoft.com/office/drawing/2014/main" val="1193077018"/>
                  </a:ext>
                </a:extLst>
              </a:tr>
              <a:tr h="556279">
                <a:tc>
                  <a:txBody>
                    <a:bodyPr/>
                    <a:lstStyle/>
                    <a:p>
                      <a:r>
                        <a:rPr lang="en-US" sz="2400" b="1">
                          <a:latin typeface="Browallia New" panose="020B0604020202020204" pitchFamily="34" charset="-34"/>
                          <a:cs typeface="Browallia New" panose="020B0604020202020204" pitchFamily="34" charset="-34"/>
                        </a:rPr>
                        <a:t>Introduction/Pain Point</a:t>
                      </a:r>
                      <a:endParaRPr lang="en-US" sz="2400">
                        <a:latin typeface="Browallia New" panose="020B0604020202020204" pitchFamily="34" charset="-34"/>
                        <a:cs typeface="Browallia New" panose="020B0604020202020204" pitchFamily="34" charset="-34"/>
                      </a:endParaRPr>
                    </a:p>
                  </a:txBody>
                  <a:tcPr marL="37085" marR="37085" marT="18543" marB="18543" anchor="ctr"/>
                </a:tc>
                <a:tc>
                  <a:txBody>
                    <a:bodyPr/>
                    <a:lstStyle/>
                    <a:p>
                      <a:pPr marL="342900" indent="-342900">
                        <a:buFont typeface="Arial" panose="020B0604020202020204" pitchFamily="34" charset="0"/>
                        <a:buChar char="•"/>
                      </a:pPr>
                      <a:r>
                        <a:rPr lang="en-US" sz="2400" dirty="0">
                          <a:latin typeface="Browallia New" panose="020B0604020202020204" pitchFamily="34" charset="-34"/>
                          <a:cs typeface="Browallia New" panose="020B0604020202020204" pitchFamily="34" charset="-34"/>
                        </a:rPr>
                        <a:t>Global biodiversity conservation efforts have had limited success.</a:t>
                      </a:r>
                    </a:p>
                    <a:p>
                      <a:pPr marL="342900" indent="-342900">
                        <a:buFont typeface="Arial" panose="020B0604020202020204" pitchFamily="34" charset="0"/>
                        <a:buChar char="•"/>
                      </a:pPr>
                      <a:r>
                        <a:rPr lang="en-US" sz="2400" dirty="0">
                          <a:latin typeface="Browallia New" panose="020B0604020202020204" pitchFamily="34" charset="-34"/>
                          <a:cs typeface="Browallia New" panose="020B0604020202020204" pitchFamily="34" charset="-34"/>
                        </a:rPr>
                        <a:t>Need for transformative change in conservation approaches.</a:t>
                      </a:r>
                    </a:p>
                    <a:p>
                      <a:pPr marL="342900" indent="-342900">
                        <a:buFont typeface="Arial" panose="020B0604020202020204" pitchFamily="34" charset="0"/>
                        <a:buChar char="•"/>
                      </a:pPr>
                      <a:r>
                        <a:rPr lang="en-US" sz="2400" dirty="0">
                          <a:latin typeface="Browallia New" panose="020B0604020202020204" pitchFamily="34" charset="-34"/>
                          <a:cs typeface="Browallia New" panose="020B0604020202020204" pitchFamily="34" charset="-34"/>
                        </a:rPr>
                        <a:t>Importance of recognizing and supporting the rights and roles of Indigenous Peoples and Local Communities (IPLCs) in conservation.</a:t>
                      </a:r>
                    </a:p>
                  </a:txBody>
                  <a:tcPr marL="37085" marR="37085" marT="18543" marB="18543" anchor="ctr"/>
                </a:tc>
                <a:extLst>
                  <a:ext uri="{0D108BD9-81ED-4DB2-BD59-A6C34878D82A}">
                    <a16:rowId xmlns:a16="http://schemas.microsoft.com/office/drawing/2014/main" val="2278476626"/>
                  </a:ext>
                </a:extLst>
              </a:tr>
              <a:tr h="383214">
                <a:tc>
                  <a:txBody>
                    <a:bodyPr/>
                    <a:lstStyle/>
                    <a:p>
                      <a:r>
                        <a:rPr lang="en-US" sz="2400" b="1">
                          <a:latin typeface="Browallia New" panose="020B0604020202020204" pitchFamily="34" charset="-34"/>
                          <a:cs typeface="Browallia New" panose="020B0604020202020204" pitchFamily="34" charset="-34"/>
                        </a:rPr>
                        <a:t>Gap in Knowledge</a:t>
                      </a:r>
                      <a:endParaRPr lang="en-US" sz="2400">
                        <a:latin typeface="Browallia New" panose="020B0604020202020204" pitchFamily="34" charset="-34"/>
                        <a:cs typeface="Browallia New" panose="020B0604020202020204" pitchFamily="34" charset="-34"/>
                      </a:endParaRPr>
                    </a:p>
                  </a:txBody>
                  <a:tcPr marL="37085" marR="37085" marT="18543" marB="18543" anchor="ctr"/>
                </a:tc>
                <a:tc>
                  <a:txBody>
                    <a:bodyPr/>
                    <a:lstStyle/>
                    <a:p>
                      <a:pPr marL="342900" indent="-342900">
                        <a:buFont typeface="Arial" panose="020B0604020202020204" pitchFamily="34" charset="0"/>
                        <a:buChar char="•"/>
                      </a:pPr>
                      <a:r>
                        <a:rPr lang="en-US" sz="2400" dirty="0">
                          <a:latin typeface="Browallia New" panose="020B0604020202020204" pitchFamily="34" charset="-34"/>
                          <a:cs typeface="Browallia New" panose="020B0604020202020204" pitchFamily="34" charset="-34"/>
                        </a:rPr>
                        <a:t>Lack of clarity on specific governance principles needed for effective community-centered conservation. </a:t>
                      </a:r>
                    </a:p>
                    <a:p>
                      <a:pPr marL="342900" indent="-342900">
                        <a:buFont typeface="Arial" panose="020B0604020202020204" pitchFamily="34" charset="0"/>
                        <a:buChar char="•"/>
                      </a:pPr>
                      <a:r>
                        <a:rPr lang="en-US" sz="2400" dirty="0">
                          <a:latin typeface="Browallia New" panose="020B0604020202020204" pitchFamily="34" charset="-34"/>
                          <a:cs typeface="Browallia New" panose="020B0604020202020204" pitchFamily="34" charset="-34"/>
                        </a:rPr>
                        <a:t>Limited understanding of how to integrate IPLCs into conservation frameworks and decision-making processes.</a:t>
                      </a:r>
                    </a:p>
                  </a:txBody>
                  <a:tcPr marL="37085" marR="37085" marT="18543" marB="18543" anchor="ctr"/>
                </a:tc>
                <a:extLst>
                  <a:ext uri="{0D108BD9-81ED-4DB2-BD59-A6C34878D82A}">
                    <a16:rowId xmlns:a16="http://schemas.microsoft.com/office/drawing/2014/main" val="2745260168"/>
                  </a:ext>
                </a:extLst>
              </a:tr>
              <a:tr h="383214">
                <a:tc>
                  <a:txBody>
                    <a:bodyPr/>
                    <a:lstStyle/>
                    <a:p>
                      <a:r>
                        <a:rPr lang="en-US" sz="2400" b="1">
                          <a:latin typeface="Browallia New" panose="020B0604020202020204" pitchFamily="34" charset="-34"/>
                          <a:cs typeface="Browallia New" panose="020B0604020202020204" pitchFamily="34" charset="-34"/>
                        </a:rPr>
                        <a:t>Objectives</a:t>
                      </a:r>
                      <a:endParaRPr lang="en-US" sz="2400">
                        <a:latin typeface="Browallia New" panose="020B0604020202020204" pitchFamily="34" charset="-34"/>
                        <a:cs typeface="Browallia New" panose="020B0604020202020204" pitchFamily="34" charset="-34"/>
                      </a:endParaRPr>
                    </a:p>
                  </a:txBody>
                  <a:tcPr marL="37085" marR="37085" marT="18543" marB="18543" anchor="ctr"/>
                </a:tc>
                <a:tc>
                  <a:txBody>
                    <a:bodyPr/>
                    <a:lstStyle/>
                    <a:p>
                      <a:pPr marL="342900" indent="-342900">
                        <a:buFont typeface="Arial" panose="020B0604020202020204" pitchFamily="34" charset="0"/>
                        <a:buChar char="•"/>
                      </a:pPr>
                      <a:r>
                        <a:rPr lang="en-US" sz="2400" dirty="0">
                          <a:latin typeface="Browallia New" panose="020B0604020202020204" pitchFamily="34" charset="-34"/>
                          <a:cs typeface="Browallia New" panose="020B0604020202020204" pitchFamily="34" charset="-34"/>
                        </a:rPr>
                        <a:t>Define and critically reflect on core principles of community-centered conservation governance.</a:t>
                      </a:r>
                    </a:p>
                    <a:p>
                      <a:pPr marL="342900" indent="-342900">
                        <a:buFont typeface="Arial" panose="020B0604020202020204" pitchFamily="34" charset="0"/>
                        <a:buChar char="•"/>
                      </a:pPr>
                      <a:r>
                        <a:rPr lang="en-US" sz="2400" dirty="0">
                          <a:latin typeface="Browallia New" panose="020B0604020202020204" pitchFamily="34" charset="-34"/>
                          <a:cs typeface="Browallia New" panose="020B0604020202020204" pitchFamily="34" charset="-34"/>
                        </a:rPr>
                        <a:t>Provide guidance for the implementation of the post-2020 global biodiversity framework.</a:t>
                      </a:r>
                    </a:p>
                  </a:txBody>
                  <a:tcPr marL="37085" marR="37085" marT="18543" marB="18543" anchor="ctr"/>
                </a:tc>
                <a:extLst>
                  <a:ext uri="{0D108BD9-81ED-4DB2-BD59-A6C34878D82A}">
                    <a16:rowId xmlns:a16="http://schemas.microsoft.com/office/drawing/2014/main" val="1792080924"/>
                  </a:ext>
                </a:extLst>
              </a:tr>
              <a:tr h="383214">
                <a:tc>
                  <a:txBody>
                    <a:bodyPr/>
                    <a:lstStyle/>
                    <a:p>
                      <a:r>
                        <a:rPr lang="en-US" sz="2400" b="1">
                          <a:latin typeface="Browallia New" panose="020B0604020202020204" pitchFamily="34" charset="-34"/>
                          <a:cs typeface="Browallia New" panose="020B0604020202020204" pitchFamily="34" charset="-34"/>
                        </a:rPr>
                        <a:t>Research Questions</a:t>
                      </a:r>
                      <a:endParaRPr lang="en-US" sz="2400">
                        <a:latin typeface="Browallia New" panose="020B0604020202020204" pitchFamily="34" charset="-34"/>
                        <a:cs typeface="Browallia New" panose="020B0604020202020204" pitchFamily="34" charset="-34"/>
                      </a:endParaRPr>
                    </a:p>
                  </a:txBody>
                  <a:tcPr marL="37085" marR="37085" marT="18543" marB="18543" anchor="ctr"/>
                </a:tc>
                <a:tc>
                  <a:txBody>
                    <a:bodyPr/>
                    <a:lstStyle/>
                    <a:p>
                      <a:pPr marL="342900" indent="-342900">
                        <a:buFont typeface="Arial" panose="020B0604020202020204" pitchFamily="34" charset="0"/>
                        <a:buChar char="•"/>
                      </a:pPr>
                      <a:r>
                        <a:rPr lang="en-US" sz="2400" dirty="0">
                          <a:latin typeface="Browallia New" panose="020B0604020202020204" pitchFamily="34" charset="-34"/>
                          <a:cs typeface="Browallia New" panose="020B0604020202020204" pitchFamily="34" charset="-34"/>
                        </a:rPr>
                        <a:t>What are the key governance principles that can ensure effective and equitable community-centered conservation?</a:t>
                      </a:r>
                    </a:p>
                    <a:p>
                      <a:pPr marL="342900" indent="-342900">
                        <a:buFont typeface="Arial" panose="020B0604020202020204" pitchFamily="34" charset="0"/>
                        <a:buChar char="•"/>
                      </a:pPr>
                      <a:r>
                        <a:rPr lang="en-US" sz="2400" dirty="0">
                          <a:latin typeface="Browallia New" panose="020B0604020202020204" pitchFamily="34" charset="-34"/>
                          <a:cs typeface="Browallia New" panose="020B0604020202020204" pitchFamily="34" charset="-34"/>
                        </a:rPr>
                        <a:t>How can these principles be implemented in the post-2020 global biodiversity framework?</a:t>
                      </a:r>
                    </a:p>
                  </a:txBody>
                  <a:tcPr marL="37085" marR="37085" marT="18543" marB="18543" anchor="ctr"/>
                </a:tc>
                <a:extLst>
                  <a:ext uri="{0D108BD9-81ED-4DB2-BD59-A6C34878D82A}">
                    <a16:rowId xmlns:a16="http://schemas.microsoft.com/office/drawing/2014/main" val="526314901"/>
                  </a:ext>
                </a:extLst>
              </a:tr>
            </a:tbl>
          </a:graphicData>
        </a:graphic>
      </p:graphicFrame>
    </p:spTree>
    <p:extLst>
      <p:ext uri="{BB962C8B-B14F-4D97-AF65-F5344CB8AC3E}">
        <p14:creationId xmlns:p14="http://schemas.microsoft.com/office/powerpoint/2010/main" val="356418893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ตัวแทนหมายเลขสไลด์ 1">
            <a:extLst>
              <a:ext uri="{FF2B5EF4-FFF2-40B4-BE49-F238E27FC236}">
                <a16:creationId xmlns:a16="http://schemas.microsoft.com/office/drawing/2014/main" id="{177EAAB5-88E2-4F80-BAE1-86714D0C8F41}"/>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45</a:t>
            </a:fld>
            <a:endParaRPr lang="en-US"/>
          </a:p>
        </p:txBody>
      </p:sp>
      <p:sp>
        <p:nvSpPr>
          <p:cNvPr id="4" name="กล่องข้อความ 3">
            <a:extLst>
              <a:ext uri="{FF2B5EF4-FFF2-40B4-BE49-F238E27FC236}">
                <a16:creationId xmlns:a16="http://schemas.microsoft.com/office/drawing/2014/main" id="{D0BE5993-DE02-4389-AE31-1139E1C129DA}"/>
              </a:ext>
            </a:extLst>
          </p:cNvPr>
          <p:cNvSpPr txBox="1"/>
          <p:nvPr/>
        </p:nvSpPr>
        <p:spPr>
          <a:xfrm>
            <a:off x="614515" y="1536174"/>
            <a:ext cx="10962969" cy="3785652"/>
          </a:xfrm>
          <a:prstGeom prst="rect">
            <a:avLst/>
          </a:prstGeom>
          <a:noFill/>
        </p:spPr>
        <p:txBody>
          <a:bodyPr wrap="square">
            <a:spAutoFit/>
          </a:bodyPr>
          <a:lstStyle/>
          <a:p>
            <a:pPr marL="342900" indent="-342900">
              <a:buFont typeface="Arial" panose="020B0604020202020204" pitchFamily="34" charset="0"/>
              <a:buChar char="•"/>
            </a:pPr>
            <a:r>
              <a:rPr lang="en-US" sz="2400" dirty="0">
                <a:latin typeface="Browallia New" panose="020B0604020202020204" pitchFamily="34" charset="-34"/>
                <a:cs typeface="Browallia New" panose="020B0604020202020204" pitchFamily="34" charset="-34"/>
              </a:rPr>
              <a:t>This research conclude that the post-2020 global biodiversity framework should </a:t>
            </a:r>
            <a:r>
              <a:rPr lang="en-US" sz="2400" b="1" dirty="0">
                <a:solidFill>
                  <a:srgbClr val="FF0000"/>
                </a:solidFill>
                <a:latin typeface="Browallia New" panose="020B0604020202020204" pitchFamily="34" charset="-34"/>
                <a:cs typeface="Browallia New" panose="020B0604020202020204" pitchFamily="34" charset="-34"/>
              </a:rPr>
              <a:t>prioritize a community-centered approach </a:t>
            </a:r>
            <a:r>
              <a:rPr lang="en-US" sz="2400" dirty="0">
                <a:latin typeface="Browallia New" panose="020B0604020202020204" pitchFamily="34" charset="-34"/>
                <a:cs typeface="Browallia New" panose="020B0604020202020204" pitchFamily="34" charset="-34"/>
              </a:rPr>
              <a:t>to governance.</a:t>
            </a:r>
          </a:p>
          <a:p>
            <a:pPr marL="342900" indent="-342900">
              <a:buFont typeface="Arial" panose="020B0604020202020204" pitchFamily="34" charset="0"/>
              <a:buChar char="•"/>
            </a:pPr>
            <a:r>
              <a:rPr lang="en-US" sz="2400" b="1" dirty="0">
                <a:solidFill>
                  <a:srgbClr val="FF0000"/>
                </a:solidFill>
                <a:latin typeface="Browallia New" panose="020B0604020202020204" pitchFamily="34" charset="-34"/>
                <a:cs typeface="Browallia New" panose="020B0604020202020204" pitchFamily="34" charset="-34"/>
              </a:rPr>
              <a:t>Recognizing and empowering indigenous peoples and local communities </a:t>
            </a:r>
            <a:r>
              <a:rPr lang="en-US" sz="2400" dirty="0">
                <a:latin typeface="Browallia New" panose="020B0604020202020204" pitchFamily="34" charset="-34"/>
                <a:cs typeface="Browallia New" panose="020B0604020202020204" pitchFamily="34" charset="-34"/>
              </a:rPr>
              <a:t>is crucial for achieving effective and equitable conservation outcomes. </a:t>
            </a:r>
          </a:p>
          <a:p>
            <a:pPr marL="342900" indent="-342900">
              <a:buFont typeface="Arial" panose="020B0604020202020204" pitchFamily="34" charset="0"/>
              <a:buChar char="•"/>
            </a:pPr>
            <a:r>
              <a:rPr lang="en-US" sz="2400" dirty="0">
                <a:latin typeface="Browallia New" panose="020B0604020202020204" pitchFamily="34" charset="-34"/>
                <a:cs typeface="Browallia New" panose="020B0604020202020204" pitchFamily="34" charset="-34"/>
              </a:rPr>
              <a:t>Emphasizing the need for governance principles that prioritize community agency, rights-based approaches, and collaborative partnerships. </a:t>
            </a:r>
          </a:p>
          <a:p>
            <a:pPr marL="342900" indent="-342900">
              <a:buFont typeface="Arial" panose="020B0604020202020204" pitchFamily="34" charset="0"/>
              <a:buChar char="•"/>
            </a:pPr>
            <a:r>
              <a:rPr lang="en-US" sz="2400" dirty="0">
                <a:solidFill>
                  <a:schemeClr val="tx1"/>
                </a:solidFill>
                <a:latin typeface="Browallia New" panose="020B0604020202020204" pitchFamily="34" charset="-34"/>
                <a:cs typeface="Browallia New" panose="020B0604020202020204" pitchFamily="34" charset="-34"/>
              </a:rPr>
              <a:t>This includes </a:t>
            </a:r>
            <a:r>
              <a:rPr lang="en-US" sz="2400" b="1" dirty="0">
                <a:solidFill>
                  <a:srgbClr val="FF0000"/>
                </a:solidFill>
                <a:latin typeface="Browallia New" panose="020B0604020202020204" pitchFamily="34" charset="-34"/>
                <a:cs typeface="Browallia New" panose="020B0604020202020204" pitchFamily="34" charset="-34"/>
              </a:rPr>
              <a:t>fostering multi-level networks, promoting equity and recognizing the role of women, addressing historical injustices, and supporting customary institutions</a:t>
            </a:r>
            <a:r>
              <a:rPr lang="en-US" sz="2400" dirty="0">
                <a:latin typeface="Browallia New" panose="020B0604020202020204" pitchFamily="34" charset="-34"/>
                <a:cs typeface="Browallia New" panose="020B0604020202020204" pitchFamily="34" charset="-34"/>
              </a:rPr>
              <a:t>. This means that by adopting these principles, the post-2020 framework </a:t>
            </a:r>
            <a:r>
              <a:rPr lang="en-US" sz="2400" b="1" dirty="0">
                <a:solidFill>
                  <a:srgbClr val="FF0000"/>
                </a:solidFill>
                <a:latin typeface="Browallia New" panose="020B0604020202020204" pitchFamily="34" charset="-34"/>
                <a:cs typeface="Browallia New" panose="020B0604020202020204" pitchFamily="34" charset="-34"/>
              </a:rPr>
              <a:t>can shift away from traditional, top-down approaches </a:t>
            </a:r>
            <a:r>
              <a:rPr lang="en-US" sz="2400" dirty="0">
                <a:latin typeface="Browallia New" panose="020B0604020202020204" pitchFamily="34" charset="-34"/>
                <a:cs typeface="Browallia New" panose="020B0604020202020204" pitchFamily="34" charset="-34"/>
              </a:rPr>
              <a:t>to conservation and instead create a system that is more inclusive and sustainable for both biodiversity and the human communities who depend on it.</a:t>
            </a:r>
            <a:endParaRPr lang="th-TH" sz="2400" dirty="0">
              <a:latin typeface="Browallia New" panose="020B0604020202020204" pitchFamily="34" charset="-34"/>
              <a:cs typeface="Browallia New" panose="020B0604020202020204" pitchFamily="34" charset="-34"/>
            </a:endParaRPr>
          </a:p>
        </p:txBody>
      </p:sp>
    </p:spTree>
    <p:extLst>
      <p:ext uri="{BB962C8B-B14F-4D97-AF65-F5344CB8AC3E}">
        <p14:creationId xmlns:p14="http://schemas.microsoft.com/office/powerpoint/2010/main" val="241395899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ตาราง 1">
            <a:extLst>
              <a:ext uri="{FF2B5EF4-FFF2-40B4-BE49-F238E27FC236}">
                <a16:creationId xmlns:a16="http://schemas.microsoft.com/office/drawing/2014/main" id="{3327E924-60B2-4E0D-8491-20457361527F}"/>
              </a:ext>
            </a:extLst>
          </p:cNvPr>
          <p:cNvGraphicFramePr>
            <a:graphicFrameLocks noGrp="1"/>
          </p:cNvGraphicFramePr>
          <p:nvPr>
            <p:extLst>
              <p:ext uri="{D42A27DB-BD31-4B8C-83A1-F6EECF244321}">
                <p14:modId xmlns:p14="http://schemas.microsoft.com/office/powerpoint/2010/main" val="1289549527"/>
              </p:ext>
            </p:extLst>
          </p:nvPr>
        </p:nvGraphicFramePr>
        <p:xfrm>
          <a:off x="147483" y="1050646"/>
          <a:ext cx="11897033" cy="5488266"/>
        </p:xfrm>
        <a:graphic>
          <a:graphicData uri="http://schemas.openxmlformats.org/drawingml/2006/table">
            <a:tbl>
              <a:tblPr>
                <a:tableStyleId>{CE93625C-0A46-4402-88F7-1623203B1420}</a:tableStyleId>
              </a:tblPr>
              <a:tblGrid>
                <a:gridCol w="2709325">
                  <a:extLst>
                    <a:ext uri="{9D8B030D-6E8A-4147-A177-3AD203B41FA5}">
                      <a16:colId xmlns:a16="http://schemas.microsoft.com/office/drawing/2014/main" val="101348111"/>
                    </a:ext>
                  </a:extLst>
                </a:gridCol>
                <a:gridCol w="9187708">
                  <a:extLst>
                    <a:ext uri="{9D8B030D-6E8A-4147-A177-3AD203B41FA5}">
                      <a16:colId xmlns:a16="http://schemas.microsoft.com/office/drawing/2014/main" val="3821968258"/>
                    </a:ext>
                  </a:extLst>
                </a:gridCol>
              </a:tblGrid>
              <a:tr h="354968">
                <a:tc>
                  <a:txBody>
                    <a:bodyPr/>
                    <a:lstStyle/>
                    <a:p>
                      <a:pPr algn="ctr" fontAlgn="ctr"/>
                      <a:r>
                        <a:rPr lang="en-US" sz="2200" b="1" u="none" strike="noStrike" dirty="0">
                          <a:effectLst/>
                          <a:latin typeface="BrowalliaUPC" panose="020B0604020202020204" pitchFamily="34" charset="-34"/>
                          <a:cs typeface="BrowalliaUPC" panose="020B0604020202020204" pitchFamily="34" charset="-34"/>
                        </a:rPr>
                        <a:t>Key Points</a:t>
                      </a:r>
                      <a:endParaRPr lang="en-US" sz="2200" b="1" i="0" u="none" strike="noStrike" dirty="0">
                        <a:solidFill>
                          <a:srgbClr val="2E2E2E"/>
                        </a:solidFill>
                        <a:effectLst/>
                        <a:latin typeface="BrowalliaUPC" panose="020B0604020202020204" pitchFamily="34" charset="-34"/>
                        <a:cs typeface="BrowalliaUPC" panose="020B0604020202020204" pitchFamily="34" charset="-34"/>
                      </a:endParaRPr>
                    </a:p>
                  </a:txBody>
                  <a:tcPr marL="6810" marR="6810" marT="6810" marB="0" anchor="ctr"/>
                </a:tc>
                <a:tc>
                  <a:txBody>
                    <a:bodyPr/>
                    <a:lstStyle/>
                    <a:p>
                      <a:pPr algn="ctr" fontAlgn="ctr"/>
                      <a:r>
                        <a:rPr lang="en-US" sz="2200" b="1" u="none" strike="noStrike" dirty="0">
                          <a:effectLst/>
                          <a:latin typeface="BrowalliaUPC" panose="020B0604020202020204" pitchFamily="34" charset="-34"/>
                          <a:cs typeface="BrowalliaUPC" panose="020B0604020202020204" pitchFamily="34" charset="-34"/>
                        </a:rPr>
                        <a:t>Description</a:t>
                      </a:r>
                      <a:endParaRPr lang="en-US" sz="2200" b="1" i="0" u="none" strike="noStrike" dirty="0">
                        <a:solidFill>
                          <a:srgbClr val="2E2E2E"/>
                        </a:solidFill>
                        <a:effectLst/>
                        <a:latin typeface="BrowalliaUPC" panose="020B0604020202020204" pitchFamily="34" charset="-34"/>
                        <a:cs typeface="BrowalliaUPC" panose="020B0604020202020204" pitchFamily="34" charset="-34"/>
                      </a:endParaRPr>
                    </a:p>
                  </a:txBody>
                  <a:tcPr marL="6810" marR="6810" marT="6810" marB="0" anchor="ctr"/>
                </a:tc>
                <a:extLst>
                  <a:ext uri="{0D108BD9-81ED-4DB2-BD59-A6C34878D82A}">
                    <a16:rowId xmlns:a16="http://schemas.microsoft.com/office/drawing/2014/main" val="438276939"/>
                  </a:ext>
                </a:extLst>
              </a:tr>
              <a:tr h="702870">
                <a:tc>
                  <a:txBody>
                    <a:bodyPr/>
                    <a:lstStyle/>
                    <a:p>
                      <a:pPr algn="l" fontAlgn="t"/>
                      <a:r>
                        <a:rPr lang="en-US" sz="2200" b="1" u="none" strike="noStrike">
                          <a:effectLst/>
                          <a:latin typeface="BrowalliaUPC" panose="020B0604020202020204" pitchFamily="34" charset="-34"/>
                          <a:cs typeface="BrowalliaUPC" panose="020B0604020202020204" pitchFamily="34" charset="-34"/>
                        </a:rPr>
                        <a:t>Resilience and Adaptability</a:t>
                      </a:r>
                      <a:endParaRPr lang="en-US" sz="2200" b="1" i="0" u="none" strike="noStrike">
                        <a:solidFill>
                          <a:srgbClr val="2E2E2E"/>
                        </a:solidFill>
                        <a:effectLst/>
                        <a:latin typeface="BrowalliaUPC" panose="020B0604020202020204" pitchFamily="34" charset="-34"/>
                        <a:cs typeface="BrowalliaUPC" panose="020B0604020202020204" pitchFamily="34" charset="-34"/>
                      </a:endParaRPr>
                    </a:p>
                  </a:txBody>
                  <a:tcPr marL="6810" marR="6810" marT="6810" marB="0"/>
                </a:tc>
                <a:tc>
                  <a:txBody>
                    <a:bodyPr/>
                    <a:lstStyle/>
                    <a:p>
                      <a:pPr algn="l" fontAlgn="t"/>
                      <a:r>
                        <a:rPr lang="en-US" sz="2200" u="none" strike="noStrike">
                          <a:effectLst/>
                          <a:latin typeface="BrowalliaUPC" panose="020B0604020202020204" pitchFamily="34" charset="-34"/>
                          <a:cs typeface="BrowalliaUPC" panose="020B0604020202020204" pitchFamily="34" charset="-34"/>
                        </a:rPr>
                        <a:t>Emphasizing the need for ecosystems to be resilient and adaptable to changes, ensuring long-term sustainability.</a:t>
                      </a:r>
                      <a:endParaRPr lang="en-US" sz="2200" b="0" i="0" u="none" strike="noStrike">
                        <a:solidFill>
                          <a:srgbClr val="2E2E2E"/>
                        </a:solidFill>
                        <a:effectLst/>
                        <a:latin typeface="BrowalliaUPC" panose="020B0604020202020204" pitchFamily="34" charset="-34"/>
                        <a:cs typeface="BrowalliaUPC" panose="020B0604020202020204" pitchFamily="34" charset="-34"/>
                      </a:endParaRPr>
                    </a:p>
                  </a:txBody>
                  <a:tcPr marL="6810" marR="6810" marT="6810" marB="0"/>
                </a:tc>
                <a:extLst>
                  <a:ext uri="{0D108BD9-81ED-4DB2-BD59-A6C34878D82A}">
                    <a16:rowId xmlns:a16="http://schemas.microsoft.com/office/drawing/2014/main" val="2149656925"/>
                  </a:ext>
                </a:extLst>
              </a:tr>
              <a:tr h="458039">
                <a:tc>
                  <a:txBody>
                    <a:bodyPr/>
                    <a:lstStyle/>
                    <a:p>
                      <a:pPr algn="l" fontAlgn="t"/>
                      <a:r>
                        <a:rPr lang="en-US" sz="2200" b="1" u="none" strike="noStrike">
                          <a:effectLst/>
                          <a:latin typeface="BrowalliaUPC" panose="020B0604020202020204" pitchFamily="34" charset="-34"/>
                          <a:cs typeface="BrowalliaUPC" panose="020B0604020202020204" pitchFamily="34" charset="-34"/>
                        </a:rPr>
                        <a:t>Ecosystem Stewardship</a:t>
                      </a:r>
                      <a:endParaRPr lang="en-US" sz="2200" b="1" i="0" u="none" strike="noStrike">
                        <a:solidFill>
                          <a:srgbClr val="2E2E2E"/>
                        </a:solidFill>
                        <a:effectLst/>
                        <a:latin typeface="BrowalliaUPC" panose="020B0604020202020204" pitchFamily="34" charset="-34"/>
                        <a:cs typeface="BrowalliaUPC" panose="020B0604020202020204" pitchFamily="34" charset="-34"/>
                      </a:endParaRPr>
                    </a:p>
                  </a:txBody>
                  <a:tcPr marL="6810" marR="6810" marT="6810" marB="0"/>
                </a:tc>
                <a:tc>
                  <a:txBody>
                    <a:bodyPr/>
                    <a:lstStyle/>
                    <a:p>
                      <a:pPr algn="l" fontAlgn="t"/>
                      <a:r>
                        <a:rPr lang="en-US" sz="2200" u="none" strike="noStrike" dirty="0">
                          <a:effectLst/>
                          <a:latin typeface="BrowalliaUPC" panose="020B0604020202020204" pitchFamily="34" charset="-34"/>
                          <a:cs typeface="BrowalliaUPC" panose="020B0604020202020204" pitchFamily="34" charset="-34"/>
                        </a:rPr>
                        <a:t>Promoting responsible management and care of ecosystems to navigate changes effectively.</a:t>
                      </a:r>
                      <a:endParaRPr lang="en-US" sz="2200" b="0" i="0" u="none" strike="noStrike" dirty="0">
                        <a:solidFill>
                          <a:srgbClr val="2E2E2E"/>
                        </a:solidFill>
                        <a:effectLst/>
                        <a:latin typeface="BrowalliaUPC" panose="020B0604020202020204" pitchFamily="34" charset="-34"/>
                        <a:cs typeface="BrowalliaUPC" panose="020B0604020202020204" pitchFamily="34" charset="-34"/>
                      </a:endParaRPr>
                    </a:p>
                  </a:txBody>
                  <a:tcPr marL="6810" marR="6810" marT="6810" marB="0"/>
                </a:tc>
                <a:extLst>
                  <a:ext uri="{0D108BD9-81ED-4DB2-BD59-A6C34878D82A}">
                    <a16:rowId xmlns:a16="http://schemas.microsoft.com/office/drawing/2014/main" val="2576863070"/>
                  </a:ext>
                </a:extLst>
              </a:tr>
              <a:tr h="702870">
                <a:tc>
                  <a:txBody>
                    <a:bodyPr/>
                    <a:lstStyle/>
                    <a:p>
                      <a:pPr algn="l" fontAlgn="t"/>
                      <a:r>
                        <a:rPr lang="en-US" sz="2200" b="1" u="none" strike="noStrike">
                          <a:effectLst/>
                          <a:latin typeface="BrowalliaUPC" panose="020B0604020202020204" pitchFamily="34" charset="-34"/>
                          <a:cs typeface="BrowalliaUPC" panose="020B0604020202020204" pitchFamily="34" charset="-34"/>
                        </a:rPr>
                        <a:t>Human Health and Well-being</a:t>
                      </a:r>
                      <a:endParaRPr lang="en-US" sz="2200" b="1" i="0" u="none" strike="noStrike">
                        <a:solidFill>
                          <a:srgbClr val="2E2E2E"/>
                        </a:solidFill>
                        <a:effectLst/>
                        <a:latin typeface="BrowalliaUPC" panose="020B0604020202020204" pitchFamily="34" charset="-34"/>
                        <a:cs typeface="BrowalliaUPC" panose="020B0604020202020204" pitchFamily="34" charset="-34"/>
                      </a:endParaRPr>
                    </a:p>
                  </a:txBody>
                  <a:tcPr marL="6810" marR="6810" marT="6810" marB="0"/>
                </a:tc>
                <a:tc>
                  <a:txBody>
                    <a:bodyPr/>
                    <a:lstStyle/>
                    <a:p>
                      <a:pPr algn="l" fontAlgn="t"/>
                      <a:r>
                        <a:rPr lang="en-US" sz="2200" u="none" strike="noStrike" dirty="0">
                          <a:effectLst/>
                          <a:latin typeface="BrowalliaUPC" panose="020B0604020202020204" pitchFamily="34" charset="-34"/>
                          <a:cs typeface="BrowalliaUPC" panose="020B0604020202020204" pitchFamily="34" charset="-34"/>
                        </a:rPr>
                        <a:t>Recognizing the link between ecosystem health and human health, and integrating public health considerations into restoration projects.</a:t>
                      </a:r>
                      <a:endParaRPr lang="en-US" sz="2200" b="0" i="0" u="none" strike="noStrike" dirty="0">
                        <a:solidFill>
                          <a:srgbClr val="2E2E2E"/>
                        </a:solidFill>
                        <a:effectLst/>
                        <a:latin typeface="BrowalliaUPC" panose="020B0604020202020204" pitchFamily="34" charset="-34"/>
                        <a:cs typeface="BrowalliaUPC" panose="020B0604020202020204" pitchFamily="34" charset="-34"/>
                      </a:endParaRPr>
                    </a:p>
                  </a:txBody>
                  <a:tcPr marL="6810" marR="6810" marT="6810" marB="0"/>
                </a:tc>
                <a:extLst>
                  <a:ext uri="{0D108BD9-81ED-4DB2-BD59-A6C34878D82A}">
                    <a16:rowId xmlns:a16="http://schemas.microsoft.com/office/drawing/2014/main" val="3217864489"/>
                  </a:ext>
                </a:extLst>
              </a:tr>
              <a:tr h="702870">
                <a:tc>
                  <a:txBody>
                    <a:bodyPr/>
                    <a:lstStyle/>
                    <a:p>
                      <a:pPr algn="l" fontAlgn="t"/>
                      <a:r>
                        <a:rPr lang="en-US" sz="2200" b="1" u="none" strike="noStrike">
                          <a:effectLst/>
                          <a:latin typeface="BrowalliaUPC" panose="020B0604020202020204" pitchFamily="34" charset="-34"/>
                          <a:cs typeface="BrowalliaUPC" panose="020B0604020202020204" pitchFamily="34" charset="-34"/>
                        </a:rPr>
                        <a:t>Social and Political Dimensions</a:t>
                      </a:r>
                      <a:endParaRPr lang="en-US" sz="2200" b="1" i="0" u="none" strike="noStrike">
                        <a:solidFill>
                          <a:srgbClr val="2E2E2E"/>
                        </a:solidFill>
                        <a:effectLst/>
                        <a:latin typeface="BrowalliaUPC" panose="020B0604020202020204" pitchFamily="34" charset="-34"/>
                        <a:cs typeface="BrowalliaUPC" panose="020B0604020202020204" pitchFamily="34" charset="-34"/>
                      </a:endParaRPr>
                    </a:p>
                  </a:txBody>
                  <a:tcPr marL="6810" marR="6810" marT="6810" marB="0"/>
                </a:tc>
                <a:tc>
                  <a:txBody>
                    <a:bodyPr/>
                    <a:lstStyle/>
                    <a:p>
                      <a:pPr algn="l" fontAlgn="t"/>
                      <a:r>
                        <a:rPr lang="en-US" sz="2200" u="none" strike="noStrike">
                          <a:effectLst/>
                          <a:latin typeface="BrowalliaUPC" panose="020B0604020202020204" pitchFamily="34" charset="-34"/>
                          <a:cs typeface="BrowalliaUPC" panose="020B0604020202020204" pitchFamily="34" charset="-34"/>
                        </a:rPr>
                        <a:t>Addressing the social and political factors that influence restoration efforts, ensuring inclusivity and equity.</a:t>
                      </a:r>
                      <a:endParaRPr lang="en-US" sz="2200" b="0" i="0" u="none" strike="noStrike">
                        <a:solidFill>
                          <a:srgbClr val="2E2E2E"/>
                        </a:solidFill>
                        <a:effectLst/>
                        <a:latin typeface="BrowalliaUPC" panose="020B0604020202020204" pitchFamily="34" charset="-34"/>
                        <a:cs typeface="BrowalliaUPC" panose="020B0604020202020204" pitchFamily="34" charset="-34"/>
                      </a:endParaRPr>
                    </a:p>
                  </a:txBody>
                  <a:tcPr marL="6810" marR="6810" marT="6810" marB="0"/>
                </a:tc>
                <a:extLst>
                  <a:ext uri="{0D108BD9-81ED-4DB2-BD59-A6C34878D82A}">
                    <a16:rowId xmlns:a16="http://schemas.microsoft.com/office/drawing/2014/main" val="926789121"/>
                  </a:ext>
                </a:extLst>
              </a:tr>
              <a:tr h="702870">
                <a:tc>
                  <a:txBody>
                    <a:bodyPr/>
                    <a:lstStyle/>
                    <a:p>
                      <a:pPr algn="l" fontAlgn="t"/>
                      <a:r>
                        <a:rPr lang="en-US" sz="2200" b="1" u="none" strike="noStrike">
                          <a:effectLst/>
                          <a:latin typeface="BrowalliaUPC" panose="020B0604020202020204" pitchFamily="34" charset="-34"/>
                          <a:cs typeface="BrowalliaUPC" panose="020B0604020202020204" pitchFamily="34" charset="-34"/>
                        </a:rPr>
                        <a:t>Climate Change Mitigation</a:t>
                      </a:r>
                      <a:endParaRPr lang="en-US" sz="2200" b="1" i="0" u="none" strike="noStrike">
                        <a:solidFill>
                          <a:srgbClr val="2E2E2E"/>
                        </a:solidFill>
                        <a:effectLst/>
                        <a:latin typeface="BrowalliaUPC" panose="020B0604020202020204" pitchFamily="34" charset="-34"/>
                        <a:cs typeface="BrowalliaUPC" panose="020B0604020202020204" pitchFamily="34" charset="-34"/>
                      </a:endParaRPr>
                    </a:p>
                  </a:txBody>
                  <a:tcPr marL="6810" marR="6810" marT="6810" marB="0"/>
                </a:tc>
                <a:tc>
                  <a:txBody>
                    <a:bodyPr/>
                    <a:lstStyle/>
                    <a:p>
                      <a:pPr algn="l" fontAlgn="t"/>
                      <a:r>
                        <a:rPr lang="en-US" sz="2200" u="none" strike="noStrike" dirty="0">
                          <a:effectLst/>
                          <a:latin typeface="BrowalliaUPC" panose="020B0604020202020204" pitchFamily="34" charset="-34"/>
                          <a:cs typeface="BrowalliaUPC" panose="020B0604020202020204" pitchFamily="34" charset="-34"/>
                        </a:rPr>
                        <a:t>Implementing restoration projects that contribute to climate change mitigation by enhancing carbon storage and ecosystem resilience.</a:t>
                      </a:r>
                      <a:endParaRPr lang="en-US" sz="2200" b="0" i="0" u="none" strike="noStrike" dirty="0">
                        <a:solidFill>
                          <a:srgbClr val="2E2E2E"/>
                        </a:solidFill>
                        <a:effectLst/>
                        <a:latin typeface="BrowalliaUPC" panose="020B0604020202020204" pitchFamily="34" charset="-34"/>
                        <a:cs typeface="BrowalliaUPC" panose="020B0604020202020204" pitchFamily="34" charset="-34"/>
                      </a:endParaRPr>
                    </a:p>
                  </a:txBody>
                  <a:tcPr marL="6810" marR="6810" marT="6810" marB="0"/>
                </a:tc>
                <a:extLst>
                  <a:ext uri="{0D108BD9-81ED-4DB2-BD59-A6C34878D82A}">
                    <a16:rowId xmlns:a16="http://schemas.microsoft.com/office/drawing/2014/main" val="4094172940"/>
                  </a:ext>
                </a:extLst>
              </a:tr>
              <a:tr h="458039">
                <a:tc>
                  <a:txBody>
                    <a:bodyPr/>
                    <a:lstStyle/>
                    <a:p>
                      <a:pPr algn="l" fontAlgn="t"/>
                      <a:r>
                        <a:rPr lang="en-US" sz="2200" b="1" u="none" strike="noStrike">
                          <a:effectLst/>
                          <a:latin typeface="BrowalliaUPC" panose="020B0604020202020204" pitchFamily="34" charset="-34"/>
                          <a:cs typeface="BrowalliaUPC" panose="020B0604020202020204" pitchFamily="34" charset="-34"/>
                        </a:rPr>
                        <a:t>Biodiversity Conservation</a:t>
                      </a:r>
                      <a:endParaRPr lang="en-US" sz="2200" b="1" i="0" u="none" strike="noStrike">
                        <a:solidFill>
                          <a:srgbClr val="2E2E2E"/>
                        </a:solidFill>
                        <a:effectLst/>
                        <a:latin typeface="BrowalliaUPC" panose="020B0604020202020204" pitchFamily="34" charset="-34"/>
                        <a:cs typeface="BrowalliaUPC" panose="020B0604020202020204" pitchFamily="34" charset="-34"/>
                      </a:endParaRPr>
                    </a:p>
                  </a:txBody>
                  <a:tcPr marL="6810" marR="6810" marT="6810" marB="0"/>
                </a:tc>
                <a:tc>
                  <a:txBody>
                    <a:bodyPr/>
                    <a:lstStyle/>
                    <a:p>
                      <a:pPr algn="l" fontAlgn="t"/>
                      <a:r>
                        <a:rPr lang="en-US" sz="2200" u="none" strike="noStrike">
                          <a:effectLst/>
                          <a:latin typeface="BrowalliaUPC" panose="020B0604020202020204" pitchFamily="34" charset="-34"/>
                          <a:cs typeface="BrowalliaUPC" panose="020B0604020202020204" pitchFamily="34" charset="-34"/>
                        </a:rPr>
                        <a:t>Focusing on the conservation of biodiversity as a fundamental goal of restoration efforts.</a:t>
                      </a:r>
                      <a:endParaRPr lang="en-US" sz="2200" b="0" i="0" u="none" strike="noStrike">
                        <a:solidFill>
                          <a:srgbClr val="2E2E2E"/>
                        </a:solidFill>
                        <a:effectLst/>
                        <a:latin typeface="BrowalliaUPC" panose="020B0604020202020204" pitchFamily="34" charset="-34"/>
                        <a:cs typeface="BrowalliaUPC" panose="020B0604020202020204" pitchFamily="34" charset="-34"/>
                      </a:endParaRPr>
                    </a:p>
                  </a:txBody>
                  <a:tcPr marL="6810" marR="6810" marT="6810" marB="0"/>
                </a:tc>
                <a:extLst>
                  <a:ext uri="{0D108BD9-81ED-4DB2-BD59-A6C34878D82A}">
                    <a16:rowId xmlns:a16="http://schemas.microsoft.com/office/drawing/2014/main" val="435981832"/>
                  </a:ext>
                </a:extLst>
              </a:tr>
              <a:tr h="702870">
                <a:tc>
                  <a:txBody>
                    <a:bodyPr/>
                    <a:lstStyle/>
                    <a:p>
                      <a:pPr algn="l" fontAlgn="t"/>
                      <a:r>
                        <a:rPr lang="en-US" sz="2200" b="1" u="none" strike="noStrike">
                          <a:effectLst/>
                          <a:latin typeface="BrowalliaUPC" panose="020B0604020202020204" pitchFamily="34" charset="-34"/>
                          <a:cs typeface="BrowalliaUPC" panose="020B0604020202020204" pitchFamily="34" charset="-34"/>
                        </a:rPr>
                        <a:t>Community and Stakeholder Engagement</a:t>
                      </a:r>
                      <a:endParaRPr lang="en-US" sz="2200" b="1" i="0" u="none" strike="noStrike">
                        <a:solidFill>
                          <a:srgbClr val="2E2E2E"/>
                        </a:solidFill>
                        <a:effectLst/>
                        <a:latin typeface="BrowalliaUPC" panose="020B0604020202020204" pitchFamily="34" charset="-34"/>
                        <a:cs typeface="BrowalliaUPC" panose="020B0604020202020204" pitchFamily="34" charset="-34"/>
                      </a:endParaRPr>
                    </a:p>
                  </a:txBody>
                  <a:tcPr marL="6810" marR="6810" marT="6810" marB="0"/>
                </a:tc>
                <a:tc>
                  <a:txBody>
                    <a:bodyPr/>
                    <a:lstStyle/>
                    <a:p>
                      <a:pPr algn="l" fontAlgn="t"/>
                      <a:r>
                        <a:rPr lang="en-US" sz="2200" u="none" strike="noStrike">
                          <a:effectLst/>
                          <a:latin typeface="BrowalliaUPC" panose="020B0604020202020204" pitchFamily="34" charset="-34"/>
                          <a:cs typeface="BrowalliaUPC" panose="020B0604020202020204" pitchFamily="34" charset="-34"/>
                        </a:rPr>
                        <a:t>Engaging local communities and stakeholders in the planning and implementation of restoration projects to ensure their success and sustainability.</a:t>
                      </a:r>
                      <a:endParaRPr lang="en-US" sz="2200" b="0" i="0" u="none" strike="noStrike">
                        <a:solidFill>
                          <a:srgbClr val="2E2E2E"/>
                        </a:solidFill>
                        <a:effectLst/>
                        <a:latin typeface="BrowalliaUPC" panose="020B0604020202020204" pitchFamily="34" charset="-34"/>
                        <a:cs typeface="BrowalliaUPC" panose="020B0604020202020204" pitchFamily="34" charset="-34"/>
                      </a:endParaRPr>
                    </a:p>
                  </a:txBody>
                  <a:tcPr marL="6810" marR="6810" marT="6810" marB="0"/>
                </a:tc>
                <a:extLst>
                  <a:ext uri="{0D108BD9-81ED-4DB2-BD59-A6C34878D82A}">
                    <a16:rowId xmlns:a16="http://schemas.microsoft.com/office/drawing/2014/main" val="112369588"/>
                  </a:ext>
                </a:extLst>
              </a:tr>
              <a:tr h="702870">
                <a:tc>
                  <a:txBody>
                    <a:bodyPr/>
                    <a:lstStyle/>
                    <a:p>
                      <a:pPr algn="l" fontAlgn="t"/>
                      <a:r>
                        <a:rPr lang="en-US" sz="2200" b="1" u="none" strike="noStrike" dirty="0">
                          <a:effectLst/>
                          <a:latin typeface="BrowalliaUPC" panose="020B0604020202020204" pitchFamily="34" charset="-34"/>
                          <a:cs typeface="BrowalliaUPC" panose="020B0604020202020204" pitchFamily="34" charset="-34"/>
                        </a:rPr>
                        <a:t>Sustainable Development Goals (SDGs)</a:t>
                      </a:r>
                      <a:endParaRPr lang="en-US" sz="2200" b="1" i="0" u="none" strike="noStrike" dirty="0">
                        <a:solidFill>
                          <a:srgbClr val="2E2E2E"/>
                        </a:solidFill>
                        <a:effectLst/>
                        <a:latin typeface="BrowalliaUPC" panose="020B0604020202020204" pitchFamily="34" charset="-34"/>
                        <a:cs typeface="BrowalliaUPC" panose="020B0604020202020204" pitchFamily="34" charset="-34"/>
                      </a:endParaRPr>
                    </a:p>
                  </a:txBody>
                  <a:tcPr marL="6810" marR="6810" marT="6810" marB="0"/>
                </a:tc>
                <a:tc>
                  <a:txBody>
                    <a:bodyPr/>
                    <a:lstStyle/>
                    <a:p>
                      <a:pPr algn="l" fontAlgn="t"/>
                      <a:r>
                        <a:rPr lang="en-US" sz="2200" u="none" strike="noStrike" dirty="0">
                          <a:effectLst/>
                          <a:latin typeface="BrowalliaUPC" panose="020B0604020202020204" pitchFamily="34" charset="-34"/>
                          <a:cs typeface="BrowalliaUPC" panose="020B0604020202020204" pitchFamily="34" charset="-34"/>
                        </a:rPr>
                        <a:t>Aligning restoration efforts with the broader objectives of the SDGs to achieve ecological, economic, and social benefits.</a:t>
                      </a:r>
                      <a:endParaRPr lang="en-US" sz="2200" b="0" i="0" u="none" strike="noStrike" dirty="0">
                        <a:solidFill>
                          <a:srgbClr val="2E2E2E"/>
                        </a:solidFill>
                        <a:effectLst/>
                        <a:latin typeface="BrowalliaUPC" panose="020B0604020202020204" pitchFamily="34" charset="-34"/>
                        <a:cs typeface="BrowalliaUPC" panose="020B0604020202020204" pitchFamily="34" charset="-34"/>
                      </a:endParaRPr>
                    </a:p>
                  </a:txBody>
                  <a:tcPr marL="6810" marR="6810" marT="6810" marB="0"/>
                </a:tc>
                <a:extLst>
                  <a:ext uri="{0D108BD9-81ED-4DB2-BD59-A6C34878D82A}">
                    <a16:rowId xmlns:a16="http://schemas.microsoft.com/office/drawing/2014/main" val="1842228957"/>
                  </a:ext>
                </a:extLst>
              </a:tr>
            </a:tbl>
          </a:graphicData>
        </a:graphic>
      </p:graphicFrame>
      <p:sp>
        <p:nvSpPr>
          <p:cNvPr id="3" name="ตัวแทนหมายเลขสไลด์ 2">
            <a:extLst>
              <a:ext uri="{FF2B5EF4-FFF2-40B4-BE49-F238E27FC236}">
                <a16:creationId xmlns:a16="http://schemas.microsoft.com/office/drawing/2014/main" id="{0CBE0881-8933-4483-8A0D-BAEFFCD1790F}"/>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46</a:t>
            </a:fld>
            <a:endParaRPr lang="en-US"/>
          </a:p>
        </p:txBody>
      </p:sp>
      <p:sp>
        <p:nvSpPr>
          <p:cNvPr id="4" name="กล่องข้อความ 3">
            <a:extLst>
              <a:ext uri="{FF2B5EF4-FFF2-40B4-BE49-F238E27FC236}">
                <a16:creationId xmlns:a16="http://schemas.microsoft.com/office/drawing/2014/main" id="{E1A61C55-BD2E-4C29-A148-E1EA2210BA79}"/>
              </a:ext>
            </a:extLst>
          </p:cNvPr>
          <p:cNvSpPr txBox="1"/>
          <p:nvPr/>
        </p:nvSpPr>
        <p:spPr>
          <a:xfrm>
            <a:off x="147483" y="226194"/>
            <a:ext cx="6096000" cy="461665"/>
          </a:xfrm>
          <a:prstGeom prst="rect">
            <a:avLst/>
          </a:prstGeom>
          <a:noFill/>
        </p:spPr>
        <p:txBody>
          <a:bodyPr wrap="square">
            <a:spAutoFit/>
          </a:bodyPr>
          <a:lstStyle/>
          <a:p>
            <a:pPr fontAlgn="b"/>
            <a:r>
              <a:rPr lang="en-US" sz="2400" b="1" u="none" strike="noStrike" dirty="0">
                <a:effectLst/>
                <a:latin typeface="BrowalliaUPC" panose="020B0604020202020204" pitchFamily="34" charset="-34"/>
                <a:cs typeface="BrowalliaUPC" panose="020B0604020202020204" pitchFamily="34" charset="-34"/>
              </a:rPr>
              <a:t>Aspect and key points from other research</a:t>
            </a:r>
            <a:endParaRPr lang="en-US" sz="2400" b="1" i="0" u="none" strike="noStrike" dirty="0">
              <a:solidFill>
                <a:srgbClr val="2E2E2E"/>
              </a:solidFill>
              <a:effectLst/>
              <a:latin typeface="BrowalliaUPC" panose="020B0604020202020204" pitchFamily="34" charset="-34"/>
              <a:cs typeface="BrowalliaUPC" panose="020B0604020202020204" pitchFamily="34" charset="-34"/>
            </a:endParaRPr>
          </a:p>
        </p:txBody>
      </p:sp>
    </p:spTree>
    <p:extLst>
      <p:ext uri="{BB962C8B-B14F-4D97-AF65-F5344CB8AC3E}">
        <p14:creationId xmlns:p14="http://schemas.microsoft.com/office/powerpoint/2010/main" val="252365110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กล่องข้อความ 2">
            <a:extLst>
              <a:ext uri="{FF2B5EF4-FFF2-40B4-BE49-F238E27FC236}">
                <a16:creationId xmlns:a16="http://schemas.microsoft.com/office/drawing/2014/main" id="{88D9682C-8228-43C4-85D7-21C932C7C43C}"/>
              </a:ext>
            </a:extLst>
          </p:cNvPr>
          <p:cNvSpPr txBox="1"/>
          <p:nvPr/>
        </p:nvSpPr>
        <p:spPr>
          <a:xfrm>
            <a:off x="388374" y="674400"/>
            <a:ext cx="11415252" cy="5509200"/>
          </a:xfrm>
          <a:prstGeom prst="rect">
            <a:avLst/>
          </a:prstGeom>
          <a:noFill/>
        </p:spPr>
        <p:txBody>
          <a:bodyPr wrap="square">
            <a:spAutoFit/>
          </a:bodyPr>
          <a:lstStyle/>
          <a:p>
            <a:pPr marL="461963" marR="0" indent="-461963"/>
            <a:r>
              <a:rPr lang="en-US" sz="1600" b="1" dirty="0">
                <a:latin typeface="BrowalliaUPC" panose="020B0604020202020204" pitchFamily="34" charset="-34"/>
                <a:cs typeface="BrowalliaUPC" panose="020B0604020202020204" pitchFamily="34" charset="-34"/>
              </a:rPr>
              <a:t>Reference</a:t>
            </a:r>
          </a:p>
          <a:p>
            <a:pPr marL="461963" marR="0" indent="-461963"/>
            <a:endParaRPr lang="en-US" sz="1600" dirty="0">
              <a:latin typeface="BrowalliaUPC" panose="020B0604020202020204" pitchFamily="34" charset="-34"/>
              <a:cs typeface="BrowalliaUPC" panose="020B0604020202020204" pitchFamily="34" charset="-34"/>
            </a:endParaRPr>
          </a:p>
          <a:p>
            <a:pPr marL="461963" marR="0" indent="-461963"/>
            <a:r>
              <a:rPr lang="en-US" sz="1600" dirty="0">
                <a:latin typeface="BrowalliaUPC" panose="020B0604020202020204" pitchFamily="34" charset="-34"/>
                <a:cs typeface="BrowalliaUPC" panose="020B0604020202020204" pitchFamily="34" charset="-34"/>
              </a:rPr>
              <a:t>Aronson, J., Goodwin, N., Orlando, L., Eisenberg, C., &amp; Cross, A. T. (2020). A world of possibilities: six restoration strategies to support the United Nation's Decade on Ecosystem Restoration [Article]. </a:t>
            </a:r>
            <a:r>
              <a:rPr lang="en-US" sz="1600" i="1" dirty="0">
                <a:latin typeface="BrowalliaUPC" panose="020B0604020202020204" pitchFamily="34" charset="-34"/>
                <a:cs typeface="BrowalliaUPC" panose="020B0604020202020204" pitchFamily="34" charset="-34"/>
              </a:rPr>
              <a:t>Restoration Ecology, 28(4), 730-736. https://doi.org/10.1111/rec.13170 </a:t>
            </a:r>
          </a:p>
          <a:p>
            <a:pPr marL="461963" marR="0" indent="-461963"/>
            <a:r>
              <a:rPr lang="en-US" sz="1600" dirty="0">
                <a:latin typeface="BrowalliaUPC" panose="020B0604020202020204" pitchFamily="34" charset="-34"/>
                <a:cs typeface="BrowalliaUPC" panose="020B0604020202020204" pitchFamily="34" charset="-34"/>
              </a:rPr>
              <a:t>Cross, A. T., </a:t>
            </a:r>
            <a:r>
              <a:rPr lang="en-US" sz="1600" dirty="0" err="1">
                <a:latin typeface="BrowalliaUPC" panose="020B0604020202020204" pitchFamily="34" charset="-34"/>
                <a:cs typeface="BrowalliaUPC" panose="020B0604020202020204" pitchFamily="34" charset="-34"/>
              </a:rPr>
              <a:t>Nevill</a:t>
            </a:r>
            <a:r>
              <a:rPr lang="en-US" sz="1600" dirty="0">
                <a:latin typeface="BrowalliaUPC" panose="020B0604020202020204" pitchFamily="34" charset="-34"/>
                <a:cs typeface="BrowalliaUPC" panose="020B0604020202020204" pitchFamily="34" charset="-34"/>
              </a:rPr>
              <a:t>, P. G., Dixon, K. W., &amp; Aronson, J. (2019). Time for a paradigm shift toward a restorative culture [Article]. </a:t>
            </a:r>
            <a:r>
              <a:rPr lang="en-US" sz="1600" i="1" dirty="0">
                <a:latin typeface="BrowalliaUPC" panose="020B0604020202020204" pitchFamily="34" charset="-34"/>
                <a:cs typeface="BrowalliaUPC" panose="020B0604020202020204" pitchFamily="34" charset="-34"/>
              </a:rPr>
              <a:t>Restoration Ecology, 27(5), 924-928. https://doi.org/10.1111/rec.12984 </a:t>
            </a:r>
          </a:p>
          <a:p>
            <a:pPr marL="461963" marR="0" indent="-461963"/>
            <a:r>
              <a:rPr lang="en-US" sz="1600" dirty="0">
                <a:latin typeface="BrowalliaUPC" panose="020B0604020202020204" pitchFamily="34" charset="-34"/>
                <a:cs typeface="BrowalliaUPC" panose="020B0604020202020204" pitchFamily="34" charset="-34"/>
              </a:rPr>
              <a:t>Elias, M., Joshi, D., &amp; </a:t>
            </a:r>
            <a:r>
              <a:rPr lang="en-US" sz="1600" dirty="0" err="1">
                <a:latin typeface="BrowalliaUPC" panose="020B0604020202020204" pitchFamily="34" charset="-34"/>
                <a:cs typeface="BrowalliaUPC" panose="020B0604020202020204" pitchFamily="34" charset="-34"/>
              </a:rPr>
              <a:t>Meinzen</a:t>
            </a:r>
            <a:r>
              <a:rPr lang="en-US" sz="1600" dirty="0">
                <a:latin typeface="BrowalliaUPC" panose="020B0604020202020204" pitchFamily="34" charset="-34"/>
                <a:cs typeface="BrowalliaUPC" panose="020B0604020202020204" pitchFamily="34" charset="-34"/>
              </a:rPr>
              <a:t>-Dick, R. (2021). Restoration for whom, by whom? A feminist political ecology of restoration [Review]. </a:t>
            </a:r>
            <a:r>
              <a:rPr lang="en-US" sz="1600" i="1" dirty="0">
                <a:latin typeface="BrowalliaUPC" panose="020B0604020202020204" pitchFamily="34" charset="-34"/>
                <a:cs typeface="BrowalliaUPC" panose="020B0604020202020204" pitchFamily="34" charset="-34"/>
              </a:rPr>
              <a:t>Ecological Restoration, 39(1-2), 1-2. https://doi.org/10.3368/er.39.1-2.1 </a:t>
            </a:r>
          </a:p>
          <a:p>
            <a:pPr marL="461963" marR="0" indent="-461963"/>
            <a:r>
              <a:rPr lang="en-US" sz="1600" dirty="0">
                <a:latin typeface="BrowalliaUPC" panose="020B0604020202020204" pitchFamily="34" charset="-34"/>
                <a:cs typeface="BrowalliaUPC" panose="020B0604020202020204" pitchFamily="34" charset="-34"/>
              </a:rPr>
              <a:t>Fischer, J., </a:t>
            </a:r>
            <a:r>
              <a:rPr lang="en-US" sz="1600" dirty="0" err="1">
                <a:latin typeface="BrowalliaUPC" panose="020B0604020202020204" pitchFamily="34" charset="-34"/>
                <a:cs typeface="BrowalliaUPC" panose="020B0604020202020204" pitchFamily="34" charset="-34"/>
              </a:rPr>
              <a:t>Riechers</a:t>
            </a:r>
            <a:r>
              <a:rPr lang="en-US" sz="1600" dirty="0">
                <a:latin typeface="BrowalliaUPC" panose="020B0604020202020204" pitchFamily="34" charset="-34"/>
                <a:cs typeface="BrowalliaUPC" panose="020B0604020202020204" pitchFamily="34" charset="-34"/>
              </a:rPr>
              <a:t>, M., Loos, J., Martin-Lopez, B., &amp; </a:t>
            </a:r>
            <a:r>
              <a:rPr lang="en-US" sz="1600" dirty="0" err="1">
                <a:latin typeface="BrowalliaUPC" panose="020B0604020202020204" pitchFamily="34" charset="-34"/>
                <a:cs typeface="BrowalliaUPC" panose="020B0604020202020204" pitchFamily="34" charset="-34"/>
              </a:rPr>
              <a:t>Temperton</a:t>
            </a:r>
            <a:r>
              <a:rPr lang="en-US" sz="1600" dirty="0">
                <a:latin typeface="BrowalliaUPC" panose="020B0604020202020204" pitchFamily="34" charset="-34"/>
                <a:cs typeface="BrowalliaUPC" panose="020B0604020202020204" pitchFamily="34" charset="-34"/>
              </a:rPr>
              <a:t>, V. M. (2021). Making the UN Decade on Ecosystem Restoration a Social-Ecological Endeavour [Review]. </a:t>
            </a:r>
            <a:r>
              <a:rPr lang="en-US" sz="1600" i="1" dirty="0">
                <a:latin typeface="BrowalliaUPC" panose="020B0604020202020204" pitchFamily="34" charset="-34"/>
                <a:cs typeface="BrowalliaUPC" panose="020B0604020202020204" pitchFamily="34" charset="-34"/>
              </a:rPr>
              <a:t>Trends in Ecology and Evolution, 36(1), 20-28. https://doi.org/10.1016/j.tree.2020.08.018 </a:t>
            </a:r>
          </a:p>
          <a:p>
            <a:pPr marL="461963" marR="0" indent="-461963"/>
            <a:r>
              <a:rPr lang="en-US" sz="1600" dirty="0" err="1">
                <a:latin typeface="BrowalliaUPC" panose="020B0604020202020204" pitchFamily="34" charset="-34"/>
                <a:cs typeface="BrowalliaUPC" panose="020B0604020202020204" pitchFamily="34" charset="-34"/>
              </a:rPr>
              <a:t>Janishevski</a:t>
            </a:r>
            <a:r>
              <a:rPr lang="en-US" sz="1600" dirty="0">
                <a:latin typeface="BrowalliaUPC" panose="020B0604020202020204" pitchFamily="34" charset="-34"/>
                <a:cs typeface="BrowalliaUPC" panose="020B0604020202020204" pitchFamily="34" charset="-34"/>
              </a:rPr>
              <a:t>, L., Santamaria, C., </a:t>
            </a:r>
            <a:r>
              <a:rPr lang="en-US" sz="1600" dirty="0" err="1">
                <a:latin typeface="BrowalliaUPC" panose="020B0604020202020204" pitchFamily="34" charset="-34"/>
                <a:cs typeface="BrowalliaUPC" panose="020B0604020202020204" pitchFamily="34" charset="-34"/>
              </a:rPr>
              <a:t>Gidda</a:t>
            </a:r>
            <a:r>
              <a:rPr lang="en-US" sz="1600" dirty="0">
                <a:latin typeface="BrowalliaUPC" panose="020B0604020202020204" pitchFamily="34" charset="-34"/>
                <a:cs typeface="BrowalliaUPC" panose="020B0604020202020204" pitchFamily="34" charset="-34"/>
              </a:rPr>
              <a:t>, S. B., Cooper, H. D., &amp; </a:t>
            </a:r>
            <a:r>
              <a:rPr lang="en-US" sz="1600" dirty="0" err="1">
                <a:latin typeface="BrowalliaUPC" panose="020B0604020202020204" pitchFamily="34" charset="-34"/>
                <a:cs typeface="BrowalliaUPC" panose="020B0604020202020204" pitchFamily="34" charset="-34"/>
              </a:rPr>
              <a:t>Brancalion</a:t>
            </a:r>
            <a:r>
              <a:rPr lang="en-US" sz="1600" dirty="0">
                <a:latin typeface="BrowalliaUPC" panose="020B0604020202020204" pitchFamily="34" charset="-34"/>
                <a:cs typeface="BrowalliaUPC" panose="020B0604020202020204" pitchFamily="34" charset="-34"/>
              </a:rPr>
              <a:t>, P. H. S. (2015). Ecosystem restoration, protected areas and biodiversity conservation [Article]. </a:t>
            </a:r>
            <a:r>
              <a:rPr lang="en-US" sz="1600" i="1" dirty="0" err="1">
                <a:latin typeface="BrowalliaUPC" panose="020B0604020202020204" pitchFamily="34" charset="-34"/>
                <a:cs typeface="BrowalliaUPC" panose="020B0604020202020204" pitchFamily="34" charset="-34"/>
              </a:rPr>
              <a:t>Unasylva</a:t>
            </a:r>
            <a:r>
              <a:rPr lang="en-US" sz="1600" i="1" dirty="0">
                <a:latin typeface="BrowalliaUPC" panose="020B0604020202020204" pitchFamily="34" charset="-34"/>
                <a:cs typeface="BrowalliaUPC" panose="020B0604020202020204" pitchFamily="34" charset="-34"/>
              </a:rPr>
              <a:t>, 66(245), 19-28. https://www.scopus.com/inward/record.uri?eid=2-s2.0-84956908221&amp;partnerID=40&amp;md5=1884eccdeac1fb97031e0936dd6e40a0 </a:t>
            </a:r>
          </a:p>
          <a:p>
            <a:pPr marL="461963" marR="0" indent="-461963"/>
            <a:r>
              <a:rPr lang="en-US" sz="1600" dirty="0" err="1">
                <a:latin typeface="BrowalliaUPC" panose="020B0604020202020204" pitchFamily="34" charset="-34"/>
                <a:cs typeface="BrowalliaUPC" panose="020B0604020202020204" pitchFamily="34" charset="-34"/>
              </a:rPr>
              <a:t>Jurjonas</a:t>
            </a:r>
            <a:r>
              <a:rPr lang="en-US" sz="1600" dirty="0">
                <a:latin typeface="BrowalliaUPC" panose="020B0604020202020204" pitchFamily="34" charset="-34"/>
                <a:cs typeface="BrowalliaUPC" panose="020B0604020202020204" pitchFamily="34" charset="-34"/>
              </a:rPr>
              <a:t>, M., May, C. A., Cardinale, B., Kyriakakis, S., Pearsall, D. R., &amp; Doran, P. J. (2024). The perceived ecological and human well-being benefits of ecosystem restoration [Article]. </a:t>
            </a:r>
            <a:r>
              <a:rPr lang="en-US" sz="1600" i="1" dirty="0">
                <a:latin typeface="BrowalliaUPC" panose="020B0604020202020204" pitchFamily="34" charset="-34"/>
                <a:cs typeface="BrowalliaUPC" panose="020B0604020202020204" pitchFamily="34" charset="-34"/>
              </a:rPr>
              <a:t>People and Nature, 6(1), 4-19. https://doi.org/10.1002/pan3.10558 </a:t>
            </a:r>
          </a:p>
          <a:p>
            <a:pPr marL="461963" marR="0" indent="-461963"/>
            <a:r>
              <a:rPr lang="en-US" sz="1600" dirty="0">
                <a:latin typeface="BrowalliaUPC" panose="020B0604020202020204" pitchFamily="34" charset="-34"/>
                <a:cs typeface="BrowalliaUPC" panose="020B0604020202020204" pitchFamily="34" charset="-34"/>
              </a:rPr>
              <a:t>Li, F., Cheng, C., &amp; Yang, R. (2022). A review of ecosystem restoration: Progress and prospects of domestic and abroad [Review]. </a:t>
            </a:r>
            <a:r>
              <a:rPr lang="en-US" sz="1600" i="1" dirty="0">
                <a:latin typeface="BrowalliaUPC" panose="020B0604020202020204" pitchFamily="34" charset="-34"/>
                <a:cs typeface="BrowalliaUPC" panose="020B0604020202020204" pitchFamily="34" charset="-34"/>
              </a:rPr>
              <a:t>Biodiversity Science, 30(10), Article 22519. https://doi.org/10.17520/biods.2022519 </a:t>
            </a:r>
          </a:p>
          <a:p>
            <a:pPr marL="461963" marR="0" indent="-461963"/>
            <a:r>
              <a:rPr lang="en-US" sz="1600" dirty="0">
                <a:latin typeface="BrowalliaUPC" panose="020B0604020202020204" pitchFamily="34" charset="-34"/>
                <a:cs typeface="BrowalliaUPC" panose="020B0604020202020204" pitchFamily="34" charset="-34"/>
              </a:rPr>
              <a:t>Lilli, M. A., </a:t>
            </a:r>
            <a:r>
              <a:rPr lang="en-US" sz="1600" dirty="0" err="1">
                <a:latin typeface="BrowalliaUPC" panose="020B0604020202020204" pitchFamily="34" charset="-34"/>
                <a:cs typeface="BrowalliaUPC" panose="020B0604020202020204" pitchFamily="34" charset="-34"/>
              </a:rPr>
              <a:t>Nerantzaki</a:t>
            </a:r>
            <a:r>
              <a:rPr lang="en-US" sz="1600" dirty="0">
                <a:latin typeface="BrowalliaUPC" panose="020B0604020202020204" pitchFamily="34" charset="-34"/>
                <a:cs typeface="BrowalliaUPC" panose="020B0604020202020204" pitchFamily="34" charset="-34"/>
              </a:rPr>
              <a:t>, S. D., </a:t>
            </a:r>
            <a:r>
              <a:rPr lang="en-US" sz="1600" dirty="0" err="1">
                <a:latin typeface="BrowalliaUPC" panose="020B0604020202020204" pitchFamily="34" charset="-34"/>
                <a:cs typeface="BrowalliaUPC" panose="020B0604020202020204" pitchFamily="34" charset="-34"/>
              </a:rPr>
              <a:t>Riziotis</a:t>
            </a:r>
            <a:r>
              <a:rPr lang="en-US" sz="1600" dirty="0">
                <a:latin typeface="BrowalliaUPC" panose="020B0604020202020204" pitchFamily="34" charset="-34"/>
                <a:cs typeface="BrowalliaUPC" panose="020B0604020202020204" pitchFamily="34" charset="-34"/>
              </a:rPr>
              <a:t>, C., </a:t>
            </a:r>
            <a:r>
              <a:rPr lang="en-US" sz="1600" dirty="0" err="1">
                <a:latin typeface="BrowalliaUPC" panose="020B0604020202020204" pitchFamily="34" charset="-34"/>
                <a:cs typeface="BrowalliaUPC" panose="020B0604020202020204" pitchFamily="34" charset="-34"/>
              </a:rPr>
              <a:t>Kotronakis</a:t>
            </a:r>
            <a:r>
              <a:rPr lang="en-US" sz="1600" dirty="0">
                <a:latin typeface="BrowalliaUPC" panose="020B0604020202020204" pitchFamily="34" charset="-34"/>
                <a:cs typeface="BrowalliaUPC" panose="020B0604020202020204" pitchFamily="34" charset="-34"/>
              </a:rPr>
              <a:t>, M., </a:t>
            </a:r>
            <a:r>
              <a:rPr lang="en-US" sz="1600" dirty="0" err="1">
                <a:latin typeface="BrowalliaUPC" panose="020B0604020202020204" pitchFamily="34" charset="-34"/>
                <a:cs typeface="BrowalliaUPC" panose="020B0604020202020204" pitchFamily="34" charset="-34"/>
              </a:rPr>
              <a:t>Efstathiou</a:t>
            </a:r>
            <a:r>
              <a:rPr lang="en-US" sz="1600" dirty="0">
                <a:latin typeface="BrowalliaUPC" panose="020B0604020202020204" pitchFamily="34" charset="-34"/>
                <a:cs typeface="BrowalliaUPC" panose="020B0604020202020204" pitchFamily="34" charset="-34"/>
              </a:rPr>
              <a:t>, D., </a:t>
            </a:r>
            <a:r>
              <a:rPr lang="en-US" sz="1600" dirty="0" err="1">
                <a:latin typeface="BrowalliaUPC" panose="020B0604020202020204" pitchFamily="34" charset="-34"/>
                <a:cs typeface="BrowalliaUPC" panose="020B0604020202020204" pitchFamily="34" charset="-34"/>
              </a:rPr>
              <a:t>Kontakos</a:t>
            </a:r>
            <a:r>
              <a:rPr lang="en-US" sz="1600" dirty="0">
                <a:latin typeface="BrowalliaUPC" panose="020B0604020202020204" pitchFamily="34" charset="-34"/>
                <a:cs typeface="BrowalliaUPC" panose="020B0604020202020204" pitchFamily="34" charset="-34"/>
              </a:rPr>
              <a:t>, D., </a:t>
            </a:r>
            <a:r>
              <a:rPr lang="en-US" sz="1600" dirty="0" err="1">
                <a:latin typeface="BrowalliaUPC" panose="020B0604020202020204" pitchFamily="34" charset="-34"/>
                <a:cs typeface="BrowalliaUPC" panose="020B0604020202020204" pitchFamily="34" charset="-34"/>
              </a:rPr>
              <a:t>Lymberakis</a:t>
            </a:r>
            <a:r>
              <a:rPr lang="en-US" sz="1600" dirty="0">
                <a:latin typeface="BrowalliaUPC" panose="020B0604020202020204" pitchFamily="34" charset="-34"/>
                <a:cs typeface="BrowalliaUPC" panose="020B0604020202020204" pitchFamily="34" charset="-34"/>
              </a:rPr>
              <a:t>, P., </a:t>
            </a:r>
            <a:r>
              <a:rPr lang="en-US" sz="1600" dirty="0" err="1">
                <a:latin typeface="BrowalliaUPC" panose="020B0604020202020204" pitchFamily="34" charset="-34"/>
                <a:cs typeface="BrowalliaUPC" panose="020B0604020202020204" pitchFamily="34" charset="-34"/>
              </a:rPr>
              <a:t>Avramakis</a:t>
            </a:r>
            <a:r>
              <a:rPr lang="en-US" sz="1600" dirty="0">
                <a:latin typeface="BrowalliaUPC" panose="020B0604020202020204" pitchFamily="34" charset="-34"/>
                <a:cs typeface="BrowalliaUPC" panose="020B0604020202020204" pitchFamily="34" charset="-34"/>
              </a:rPr>
              <a:t>, M., </a:t>
            </a:r>
            <a:r>
              <a:rPr lang="en-US" sz="1600" dirty="0" err="1">
                <a:latin typeface="BrowalliaUPC" panose="020B0604020202020204" pitchFamily="34" charset="-34"/>
                <a:cs typeface="BrowalliaUPC" panose="020B0604020202020204" pitchFamily="34" charset="-34"/>
              </a:rPr>
              <a:t>Tsakirakis</a:t>
            </a:r>
            <a:r>
              <a:rPr lang="en-US" sz="1600" dirty="0">
                <a:latin typeface="BrowalliaUPC" panose="020B0604020202020204" pitchFamily="34" charset="-34"/>
                <a:cs typeface="BrowalliaUPC" panose="020B0604020202020204" pitchFamily="34" charset="-34"/>
              </a:rPr>
              <a:t>, A., </a:t>
            </a:r>
            <a:r>
              <a:rPr lang="en-US" sz="1600" dirty="0" err="1">
                <a:latin typeface="BrowalliaUPC" panose="020B0604020202020204" pitchFamily="34" charset="-34"/>
                <a:cs typeface="BrowalliaUPC" panose="020B0604020202020204" pitchFamily="34" charset="-34"/>
              </a:rPr>
              <a:t>Protopapadakis</a:t>
            </a:r>
            <a:r>
              <a:rPr lang="en-US" sz="1600" dirty="0">
                <a:latin typeface="BrowalliaUPC" panose="020B0604020202020204" pitchFamily="34" charset="-34"/>
                <a:cs typeface="BrowalliaUPC" panose="020B0604020202020204" pitchFamily="34" charset="-34"/>
              </a:rPr>
              <a:t>, K., &amp; </a:t>
            </a:r>
            <a:r>
              <a:rPr lang="en-US" sz="1600" dirty="0" err="1">
                <a:latin typeface="BrowalliaUPC" panose="020B0604020202020204" pitchFamily="34" charset="-34"/>
                <a:cs typeface="BrowalliaUPC" panose="020B0604020202020204" pitchFamily="34" charset="-34"/>
              </a:rPr>
              <a:t>Nikolaidis</a:t>
            </a:r>
            <a:r>
              <a:rPr lang="en-US" sz="1600" dirty="0">
                <a:latin typeface="BrowalliaUPC" panose="020B0604020202020204" pitchFamily="34" charset="-34"/>
                <a:cs typeface="BrowalliaUPC" panose="020B0604020202020204" pitchFamily="34" charset="-34"/>
              </a:rPr>
              <a:t>, N. P. (2020). Vision-based decision-making methodology for riparian forest restoration and flood protection using nature-based solutions [Article]. </a:t>
            </a:r>
            <a:r>
              <a:rPr lang="en-US" sz="1600" i="1" dirty="0">
                <a:latin typeface="BrowalliaUPC" panose="020B0604020202020204" pitchFamily="34" charset="-34"/>
                <a:cs typeface="BrowalliaUPC" panose="020B0604020202020204" pitchFamily="34" charset="-34"/>
              </a:rPr>
              <a:t>Sustainability (Switzerland), 12(8), Article 3305. https://doi.org/10.3390/SU12083305 </a:t>
            </a:r>
          </a:p>
          <a:p>
            <a:pPr marL="461963" marR="0" indent="-461963"/>
            <a:r>
              <a:rPr lang="en-US" sz="1600" dirty="0">
                <a:latin typeface="BrowalliaUPC" panose="020B0604020202020204" pitchFamily="34" charset="-34"/>
                <a:cs typeface="BrowalliaUPC" panose="020B0604020202020204" pitchFamily="34" charset="-34"/>
              </a:rPr>
              <a:t>Liu, J., Cui, W., Tian, Z., &amp; Jia, J. (2021). Theory of stepwise ecological restoration [Article]. </a:t>
            </a:r>
            <a:r>
              <a:rPr lang="en-US" sz="1600" i="1" dirty="0" err="1">
                <a:latin typeface="BrowalliaUPC" panose="020B0604020202020204" pitchFamily="34" charset="-34"/>
                <a:cs typeface="BrowalliaUPC" panose="020B0604020202020204" pitchFamily="34" charset="-34"/>
              </a:rPr>
              <a:t>Kexue</a:t>
            </a:r>
            <a:r>
              <a:rPr lang="en-US" sz="1600" i="1" dirty="0">
                <a:latin typeface="BrowalliaUPC" panose="020B0604020202020204" pitchFamily="34" charset="-34"/>
                <a:cs typeface="BrowalliaUPC" panose="020B0604020202020204" pitchFamily="34" charset="-34"/>
              </a:rPr>
              <a:t> </a:t>
            </a:r>
            <a:r>
              <a:rPr lang="en-US" sz="1600" i="1" dirty="0" err="1">
                <a:latin typeface="BrowalliaUPC" panose="020B0604020202020204" pitchFamily="34" charset="-34"/>
                <a:cs typeface="BrowalliaUPC" panose="020B0604020202020204" pitchFamily="34" charset="-34"/>
              </a:rPr>
              <a:t>Tongbao</a:t>
            </a:r>
            <a:r>
              <a:rPr lang="en-US" sz="1600" i="1" dirty="0">
                <a:latin typeface="BrowalliaUPC" panose="020B0604020202020204" pitchFamily="34" charset="-34"/>
                <a:cs typeface="BrowalliaUPC" panose="020B0604020202020204" pitchFamily="34" charset="-34"/>
              </a:rPr>
              <a:t>/Chinese Science Bulletin, 66(9), 1014-1025. https://doi.org/10.1360/TB-2020-1128 </a:t>
            </a:r>
          </a:p>
          <a:p>
            <a:pPr marL="461963" marR="0" indent="-461963"/>
            <a:r>
              <a:rPr lang="en-US" sz="1600" dirty="0">
                <a:latin typeface="BrowalliaUPC" panose="020B0604020202020204" pitchFamily="34" charset="-34"/>
                <a:cs typeface="BrowalliaUPC" panose="020B0604020202020204" pitchFamily="34" charset="-34"/>
              </a:rPr>
              <a:t>Pape, T. (2020). Futuristic restoration: an oxymoronic paradigm for an idiosyncratic place in time [Article]. </a:t>
            </a:r>
            <a:r>
              <a:rPr lang="en-US" sz="1600" i="1" dirty="0">
                <a:latin typeface="BrowalliaUPC" panose="020B0604020202020204" pitchFamily="34" charset="-34"/>
                <a:cs typeface="BrowalliaUPC" panose="020B0604020202020204" pitchFamily="34" charset="-34"/>
              </a:rPr>
              <a:t>Restoration Ecology, 28(6), 1321-1323. https://doi.org/10.1111/rec.13265 </a:t>
            </a:r>
          </a:p>
        </p:txBody>
      </p:sp>
      <p:sp>
        <p:nvSpPr>
          <p:cNvPr id="2" name="ตัวแทนหมายเลขสไลด์ 1">
            <a:extLst>
              <a:ext uri="{FF2B5EF4-FFF2-40B4-BE49-F238E27FC236}">
                <a16:creationId xmlns:a16="http://schemas.microsoft.com/office/drawing/2014/main" id="{B8CE410F-7A78-49D3-A026-6EC28B4C79CF}"/>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47</a:t>
            </a:fld>
            <a:endParaRPr lang="en-US"/>
          </a:p>
        </p:txBody>
      </p:sp>
    </p:spTree>
    <p:extLst>
      <p:ext uri="{BB962C8B-B14F-4D97-AF65-F5344CB8AC3E}">
        <p14:creationId xmlns:p14="http://schemas.microsoft.com/office/powerpoint/2010/main" val="234652114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9"/>
          <p:cNvSpPr txBox="1"/>
          <p:nvPr/>
        </p:nvSpPr>
        <p:spPr>
          <a:xfrm>
            <a:off x="194400" y="1067062"/>
            <a:ext cx="8416200" cy="5215490"/>
          </a:xfrm>
          <a:prstGeom prst="rect">
            <a:avLst/>
          </a:prstGeom>
          <a:noFill/>
          <a:ln>
            <a:noFill/>
          </a:ln>
        </p:spPr>
        <p:txBody>
          <a:bodyPr spcFirstLastPara="1" wrap="square" lIns="91425" tIns="45700" rIns="91425" bIns="45700" anchor="t" anchorCtr="0">
            <a:spAutoFit/>
          </a:bodyPr>
          <a:lstStyle/>
          <a:p>
            <a:pPr marL="0" marR="0" lvl="0" indent="0" algn="l" rtl="0">
              <a:lnSpc>
                <a:spcPct val="107000"/>
              </a:lnSpc>
              <a:spcBef>
                <a:spcPts val="0"/>
              </a:spcBef>
              <a:spcAft>
                <a:spcPts val="0"/>
              </a:spcAft>
              <a:buNone/>
            </a:pPr>
            <a:r>
              <a:rPr lang="en-US" sz="2800" b="1" i="0" u="none" strike="noStrike" cap="none" dirty="0">
                <a:solidFill>
                  <a:schemeClr val="dk1"/>
                </a:solidFill>
                <a:latin typeface="Browallia New"/>
                <a:ea typeface="Browallia New"/>
                <a:cs typeface="Browallia New"/>
                <a:sym typeface="Browallia New"/>
              </a:rPr>
              <a:t>Climate Change Mitigation</a:t>
            </a:r>
            <a:endParaRPr sz="2800" dirty="0"/>
          </a:p>
          <a:p>
            <a:pPr marL="457200" marR="0" lvl="0" indent="-438150" algn="l" rtl="0">
              <a:lnSpc>
                <a:spcPct val="107000"/>
              </a:lnSpc>
              <a:spcBef>
                <a:spcPts val="800"/>
              </a:spcBef>
              <a:spcAft>
                <a:spcPts val="0"/>
              </a:spcAft>
              <a:buClr>
                <a:schemeClr val="dk1"/>
              </a:buClr>
              <a:buSzPts val="2500"/>
              <a:buFont typeface="Arial"/>
              <a:buChar char="•"/>
            </a:pPr>
            <a:r>
              <a:rPr lang="en-US" sz="2800" b="1" i="0" u="none" strike="noStrike" cap="none" dirty="0">
                <a:solidFill>
                  <a:schemeClr val="dk1"/>
                </a:solidFill>
                <a:latin typeface="Browallia New"/>
                <a:ea typeface="Browallia New"/>
                <a:cs typeface="Browallia New"/>
                <a:sym typeface="Browallia New"/>
              </a:rPr>
              <a:t>Greenhouse Effect and Global Warming:</a:t>
            </a:r>
            <a:r>
              <a:rPr lang="en-US" sz="2800" b="0" i="0" u="none" strike="noStrike" cap="none" dirty="0">
                <a:solidFill>
                  <a:schemeClr val="dk1"/>
                </a:solidFill>
                <a:latin typeface="Browallia New"/>
                <a:ea typeface="Browallia New"/>
                <a:cs typeface="Browallia New"/>
                <a:sym typeface="Browallia New"/>
              </a:rPr>
              <a:t> Briefly explain the science behind climate change. </a:t>
            </a:r>
            <a:endParaRPr sz="2800" b="1" dirty="0">
              <a:solidFill>
                <a:schemeClr val="dk1"/>
              </a:solidFill>
              <a:latin typeface="Browallia New"/>
              <a:ea typeface="Browallia New"/>
              <a:cs typeface="Browallia New"/>
              <a:sym typeface="Browallia New"/>
            </a:endParaRPr>
          </a:p>
          <a:p>
            <a:pPr marL="457200" marR="0" lvl="0" indent="-438150" algn="l" rtl="0">
              <a:lnSpc>
                <a:spcPct val="107000"/>
              </a:lnSpc>
              <a:spcBef>
                <a:spcPts val="800"/>
              </a:spcBef>
              <a:spcAft>
                <a:spcPts val="0"/>
              </a:spcAft>
              <a:buClr>
                <a:schemeClr val="dk1"/>
              </a:buClr>
              <a:buSzPts val="2500"/>
              <a:buFont typeface="Arial"/>
              <a:buChar char="•"/>
            </a:pPr>
            <a:r>
              <a:rPr lang="en-US" sz="2800" b="1" i="0" u="none" strike="noStrike" cap="none" dirty="0">
                <a:solidFill>
                  <a:schemeClr val="dk1"/>
                </a:solidFill>
                <a:latin typeface="Browallia New"/>
                <a:ea typeface="Browallia New"/>
                <a:cs typeface="Browallia New"/>
                <a:sym typeface="Browallia New"/>
              </a:rPr>
              <a:t>Impacts of Climate Change:</a:t>
            </a:r>
            <a:r>
              <a:rPr lang="en-US" sz="2800" b="0" i="0" u="none" strike="noStrike" cap="none" dirty="0">
                <a:solidFill>
                  <a:schemeClr val="dk1"/>
                </a:solidFill>
                <a:latin typeface="Browallia New"/>
                <a:ea typeface="Browallia New"/>
                <a:cs typeface="Browallia New"/>
                <a:sym typeface="Browallia New"/>
              </a:rPr>
              <a:t> Extreme weather events, sea-level rise, threats to human health and economies. </a:t>
            </a:r>
            <a:endParaRPr sz="2800" b="1" dirty="0">
              <a:solidFill>
                <a:schemeClr val="dk1"/>
              </a:solidFill>
              <a:latin typeface="Browallia New"/>
              <a:ea typeface="Browallia New"/>
              <a:cs typeface="Browallia New"/>
              <a:sym typeface="Browallia New"/>
            </a:endParaRPr>
          </a:p>
          <a:p>
            <a:pPr marL="457200" marR="0" lvl="0" indent="-438150" algn="l" rtl="0">
              <a:lnSpc>
                <a:spcPct val="107000"/>
              </a:lnSpc>
              <a:spcBef>
                <a:spcPts val="800"/>
              </a:spcBef>
              <a:spcAft>
                <a:spcPts val="0"/>
              </a:spcAft>
              <a:buClr>
                <a:schemeClr val="dk1"/>
              </a:buClr>
              <a:buSzPts val="2500"/>
              <a:buFont typeface="Arial"/>
              <a:buChar char="•"/>
            </a:pPr>
            <a:r>
              <a:rPr lang="en-US" sz="2800" b="1" i="0" u="none" strike="noStrike" cap="none" dirty="0">
                <a:solidFill>
                  <a:schemeClr val="dk1"/>
                </a:solidFill>
                <a:latin typeface="Browallia New"/>
                <a:ea typeface="Browallia New"/>
                <a:cs typeface="Browallia New"/>
                <a:sym typeface="Browallia New"/>
              </a:rPr>
              <a:t>Mitigation Strategies:</a:t>
            </a:r>
            <a:r>
              <a:rPr lang="en-US" sz="2800" b="0" i="0" u="none" strike="noStrike" cap="none" dirty="0">
                <a:solidFill>
                  <a:schemeClr val="dk1"/>
                </a:solidFill>
                <a:latin typeface="Browallia New"/>
                <a:ea typeface="Browallia New"/>
                <a:cs typeface="Browallia New"/>
                <a:sym typeface="Browallia New"/>
              </a:rPr>
              <a:t> Renewable energy, energy efficiency, sustainable transportation, carbon capture.</a:t>
            </a:r>
            <a:endParaRPr sz="2800" dirty="0">
              <a:solidFill>
                <a:schemeClr val="dk1"/>
              </a:solidFill>
              <a:latin typeface="Browallia New"/>
              <a:ea typeface="Browallia New"/>
              <a:cs typeface="Browallia New"/>
              <a:sym typeface="Browallia New"/>
            </a:endParaRPr>
          </a:p>
          <a:p>
            <a:pPr marL="0" marR="0" lvl="0" indent="0" algn="l" rtl="0">
              <a:lnSpc>
                <a:spcPct val="107000"/>
              </a:lnSpc>
              <a:spcBef>
                <a:spcPts val="800"/>
              </a:spcBef>
              <a:spcAft>
                <a:spcPts val="0"/>
              </a:spcAft>
              <a:buNone/>
            </a:pPr>
            <a:endParaRPr sz="2800" dirty="0">
              <a:solidFill>
                <a:schemeClr val="dk1"/>
              </a:solidFill>
              <a:latin typeface="Browallia New"/>
              <a:ea typeface="Browallia New"/>
              <a:cs typeface="Browallia New"/>
              <a:sym typeface="Browallia New"/>
            </a:endParaRPr>
          </a:p>
          <a:p>
            <a:pPr marL="0" marR="0" lvl="0" indent="0" algn="l" rtl="0">
              <a:lnSpc>
                <a:spcPct val="107000"/>
              </a:lnSpc>
              <a:spcBef>
                <a:spcPts val="800"/>
              </a:spcBef>
              <a:spcAft>
                <a:spcPts val="0"/>
              </a:spcAft>
              <a:buNone/>
            </a:pPr>
            <a:r>
              <a:rPr lang="en-US" sz="2800" b="1" i="0" u="none" strike="noStrike" cap="none" dirty="0">
                <a:solidFill>
                  <a:schemeClr val="dk1"/>
                </a:solidFill>
                <a:latin typeface="Browallia New"/>
                <a:ea typeface="Browallia New"/>
                <a:cs typeface="Browallia New"/>
                <a:sym typeface="Browallia New"/>
              </a:rPr>
              <a:t>Discussion Point:</a:t>
            </a:r>
            <a:r>
              <a:rPr lang="en-US" sz="2800" b="0" i="0" u="none" strike="noStrike" cap="none" dirty="0">
                <a:solidFill>
                  <a:schemeClr val="dk1"/>
                </a:solidFill>
                <a:latin typeface="Browallia New"/>
                <a:ea typeface="Browallia New"/>
                <a:cs typeface="Browallia New"/>
                <a:sym typeface="Browallia New"/>
              </a:rPr>
              <a:t> </a:t>
            </a:r>
            <a:r>
              <a:rPr lang="en-US" sz="2800" dirty="0">
                <a:solidFill>
                  <a:schemeClr val="dk1"/>
                </a:solidFill>
                <a:latin typeface="Browallia New"/>
                <a:ea typeface="Browallia New"/>
                <a:cs typeface="Browallia New"/>
                <a:sym typeface="Browallia New"/>
              </a:rPr>
              <a:t>The </a:t>
            </a:r>
            <a:r>
              <a:rPr lang="en-US" sz="2800" b="0" i="0" u="none" strike="noStrike" cap="none" dirty="0">
                <a:solidFill>
                  <a:schemeClr val="dk1"/>
                </a:solidFill>
                <a:latin typeface="Browallia New"/>
                <a:ea typeface="Browallia New"/>
                <a:cs typeface="Browallia New"/>
                <a:sym typeface="Browallia New"/>
              </a:rPr>
              <a:t>individual and collective actions for climate change mitigation.</a:t>
            </a:r>
            <a:endParaRPr sz="2800" b="0" i="0" u="none" strike="noStrike" cap="none" dirty="0">
              <a:solidFill>
                <a:schemeClr val="dk1"/>
              </a:solidFill>
              <a:latin typeface="Browallia New"/>
              <a:ea typeface="Browallia New"/>
              <a:cs typeface="Browallia New"/>
              <a:sym typeface="Browallia New"/>
            </a:endParaRPr>
          </a:p>
        </p:txBody>
      </p:sp>
      <p:pic>
        <p:nvPicPr>
          <p:cNvPr id="135" name="Google Shape;135;p9"/>
          <p:cNvPicPr preferRelativeResize="0"/>
          <p:nvPr/>
        </p:nvPicPr>
        <p:blipFill>
          <a:blip r:embed="rId3">
            <a:alphaModFix/>
          </a:blip>
          <a:stretch>
            <a:fillRect/>
          </a:stretch>
        </p:blipFill>
        <p:spPr>
          <a:xfrm>
            <a:off x="8629425" y="3528119"/>
            <a:ext cx="3118200" cy="2965800"/>
          </a:xfrm>
          <a:prstGeom prst="rect">
            <a:avLst/>
          </a:prstGeom>
          <a:noFill/>
          <a:ln>
            <a:noFill/>
          </a:ln>
        </p:spPr>
      </p:pic>
      <p:pic>
        <p:nvPicPr>
          <p:cNvPr id="136" name="Google Shape;136;p9"/>
          <p:cNvPicPr preferRelativeResize="0"/>
          <p:nvPr/>
        </p:nvPicPr>
        <p:blipFill>
          <a:blip r:embed="rId4">
            <a:alphaModFix/>
          </a:blip>
          <a:stretch>
            <a:fillRect/>
          </a:stretch>
        </p:blipFill>
        <p:spPr>
          <a:xfrm>
            <a:off x="8629425" y="463200"/>
            <a:ext cx="3118200" cy="2965800"/>
          </a:xfrm>
          <a:prstGeom prst="rect">
            <a:avLst/>
          </a:prstGeom>
          <a:noFill/>
          <a:ln>
            <a:noFill/>
          </a:ln>
        </p:spPr>
      </p:pic>
      <p:sp>
        <p:nvSpPr>
          <p:cNvPr id="2" name="ตัวแทนหมายเลขสไลด์ 1">
            <a:extLst>
              <a:ext uri="{FF2B5EF4-FFF2-40B4-BE49-F238E27FC236}">
                <a16:creationId xmlns:a16="http://schemas.microsoft.com/office/drawing/2014/main" id="{82E331E4-CAF5-4FCE-BCFF-98FEB844202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รูปภาพ 4">
            <a:extLst>
              <a:ext uri="{FF2B5EF4-FFF2-40B4-BE49-F238E27FC236}">
                <a16:creationId xmlns:a16="http://schemas.microsoft.com/office/drawing/2014/main" id="{731C98EA-D800-4A6B-AB36-A31335F53B0C}"/>
              </a:ext>
            </a:extLst>
          </p:cNvPr>
          <p:cNvPicPr>
            <a:picLocks noChangeAspect="1"/>
          </p:cNvPicPr>
          <p:nvPr/>
        </p:nvPicPr>
        <p:blipFill>
          <a:blip r:embed="rId2"/>
          <a:stretch>
            <a:fillRect/>
          </a:stretch>
        </p:blipFill>
        <p:spPr>
          <a:xfrm>
            <a:off x="4242771" y="695325"/>
            <a:ext cx="7324725" cy="5467350"/>
          </a:xfrm>
          <a:prstGeom prst="rect">
            <a:avLst/>
          </a:prstGeom>
        </p:spPr>
      </p:pic>
      <p:sp>
        <p:nvSpPr>
          <p:cNvPr id="3" name="กล่องข้อความ 2">
            <a:extLst>
              <a:ext uri="{FF2B5EF4-FFF2-40B4-BE49-F238E27FC236}">
                <a16:creationId xmlns:a16="http://schemas.microsoft.com/office/drawing/2014/main" id="{ACE51EFC-5CBB-4296-BCE4-6FC4C9EE0B0B}"/>
              </a:ext>
            </a:extLst>
          </p:cNvPr>
          <p:cNvSpPr txBox="1"/>
          <p:nvPr/>
        </p:nvSpPr>
        <p:spPr>
          <a:xfrm>
            <a:off x="703163" y="292620"/>
            <a:ext cx="5825456" cy="1938992"/>
          </a:xfrm>
          <a:prstGeom prst="rect">
            <a:avLst/>
          </a:prstGeom>
          <a:noFill/>
        </p:spPr>
        <p:txBody>
          <a:bodyPr wrap="square">
            <a:spAutoFit/>
          </a:bodyPr>
          <a:lstStyle/>
          <a:p>
            <a:r>
              <a:rPr lang="en-US" sz="2400" b="1" dirty="0">
                <a:effectLst/>
                <a:latin typeface="Browallia New" panose="020B0604020202020204" pitchFamily="34" charset="-34"/>
                <a:ea typeface="Cordia New" panose="020B0304020202020204" pitchFamily="34" charset="-34"/>
                <a:cs typeface="Browallia New" panose="020B0604020202020204" pitchFamily="34" charset="-34"/>
              </a:rPr>
              <a:t>FF 2569</a:t>
            </a:r>
          </a:p>
          <a:p>
            <a:endParaRPr lang="en-US" sz="2400" b="1" dirty="0">
              <a:latin typeface="Browallia New" panose="020B0604020202020204" pitchFamily="34" charset="-34"/>
              <a:ea typeface="Cordia New" panose="020B0304020202020204" pitchFamily="34" charset="-34"/>
              <a:cs typeface="Browallia New" panose="020B0604020202020204" pitchFamily="34" charset="-34"/>
            </a:endParaRPr>
          </a:p>
          <a:p>
            <a:r>
              <a:rPr lang="en-US" sz="2400" b="1" dirty="0">
                <a:effectLst/>
                <a:latin typeface="Browallia New" panose="020B0604020202020204" pitchFamily="34" charset="-34"/>
                <a:ea typeface="Cordia New" panose="020B0304020202020204" pitchFamily="34" charset="-34"/>
                <a:cs typeface="Browallia New" panose="020B0604020202020204" pitchFamily="34" charset="-34"/>
              </a:rPr>
              <a:t>Title: </a:t>
            </a:r>
            <a:r>
              <a:rPr lang="en-US" sz="2400" dirty="0">
                <a:effectLst/>
                <a:latin typeface="Browallia New" panose="020B0604020202020204" pitchFamily="34" charset="-34"/>
                <a:ea typeface="Cordia New" panose="020B0304020202020204" pitchFamily="34" charset="-34"/>
                <a:cs typeface="Browallia New" panose="020B0604020202020204" pitchFamily="34" charset="-34"/>
              </a:rPr>
              <a:t>Mitigating agricultural burning-induced haze pollution through social interventions: A case study of </a:t>
            </a:r>
            <a:r>
              <a:rPr lang="en-US" sz="2400" dirty="0" err="1">
                <a:effectLst/>
                <a:latin typeface="Browallia New" panose="020B0604020202020204" pitchFamily="34" charset="-34"/>
                <a:ea typeface="Cordia New" panose="020B0304020202020204" pitchFamily="34" charset="-34"/>
                <a:cs typeface="Browallia New" panose="020B0604020202020204" pitchFamily="34" charset="-34"/>
              </a:rPr>
              <a:t>Phetchabun</a:t>
            </a:r>
            <a:r>
              <a:rPr lang="en-US" sz="2400" dirty="0">
                <a:effectLst/>
                <a:latin typeface="Browallia New" panose="020B0604020202020204" pitchFamily="34" charset="-34"/>
                <a:ea typeface="Cordia New" panose="020B0304020202020204" pitchFamily="34" charset="-34"/>
                <a:cs typeface="Browallia New" panose="020B0604020202020204" pitchFamily="34" charset="-34"/>
              </a:rPr>
              <a:t> province</a:t>
            </a:r>
            <a:endParaRPr lang="th-TH" sz="2400" dirty="0">
              <a:latin typeface="Browallia New" panose="020B0604020202020204" pitchFamily="34" charset="-34"/>
              <a:cs typeface="Browallia New" panose="020B0604020202020204" pitchFamily="34" charset="-34"/>
            </a:endParaRPr>
          </a:p>
        </p:txBody>
      </p:sp>
      <p:sp>
        <p:nvSpPr>
          <p:cNvPr id="7" name="กล่องข้อความ 6">
            <a:extLst>
              <a:ext uri="{FF2B5EF4-FFF2-40B4-BE49-F238E27FC236}">
                <a16:creationId xmlns:a16="http://schemas.microsoft.com/office/drawing/2014/main" id="{0824A7B2-43DB-49D4-B028-AFF280277960}"/>
              </a:ext>
            </a:extLst>
          </p:cNvPr>
          <p:cNvSpPr txBox="1"/>
          <p:nvPr/>
        </p:nvSpPr>
        <p:spPr>
          <a:xfrm>
            <a:off x="703163" y="4794887"/>
            <a:ext cx="5825456" cy="1569660"/>
          </a:xfrm>
          <a:prstGeom prst="rect">
            <a:avLst/>
          </a:prstGeom>
          <a:noFill/>
        </p:spPr>
        <p:txBody>
          <a:bodyPr wrap="square">
            <a:spAutoFit/>
          </a:bodyPr>
          <a:lstStyle/>
          <a:p>
            <a:r>
              <a:rPr lang="en-US" sz="2400" b="1" dirty="0">
                <a:effectLst/>
                <a:latin typeface="Browallia New" panose="020B0604020202020204" pitchFamily="34" charset="-34"/>
                <a:ea typeface="Calibri" panose="020F0502020204030204" pitchFamily="34" charset="0"/>
                <a:cs typeface="Browallia New" panose="020B0604020202020204" pitchFamily="34" charset="-34"/>
              </a:rPr>
              <a:t>Pain point </a:t>
            </a:r>
            <a:r>
              <a:rPr lang="th-TH" sz="2400" dirty="0">
                <a:effectLst/>
                <a:latin typeface="Browallia New" panose="020B0604020202020204" pitchFamily="34" charset="-34"/>
                <a:ea typeface="Calibri" panose="020F0502020204030204" pitchFamily="34" charset="0"/>
                <a:cs typeface="Browallia New" panose="020B0604020202020204" pitchFamily="34" charset="-34"/>
              </a:rPr>
              <a:t>ภาคเหนือเป็นภูมิภาคที่มีปัญหามลพิษทางอากาศจากการเผามากที่สุด และเมื่อพิจารณาเป็นรายจังหวัดในภาคเหนือ พบว่า จังหวัดที่พบจุดความร้อนมากที่สุด ที่มีสาเหตุมาจากการเผาพื้นที่เกษตรกรรม ได้แก่ จังหวัดเพชรบูรณ์</a:t>
            </a:r>
            <a:endParaRPr lang="th-TH" sz="2400" dirty="0">
              <a:latin typeface="Browallia New" panose="020B0604020202020204" pitchFamily="34" charset="-34"/>
              <a:cs typeface="Browallia New" panose="020B0604020202020204" pitchFamily="34" charset="-34"/>
            </a:endParaRPr>
          </a:p>
        </p:txBody>
      </p:sp>
      <p:sp>
        <p:nvSpPr>
          <p:cNvPr id="2" name="ตัวแทนหมายเลขสไลด์ 1">
            <a:extLst>
              <a:ext uri="{FF2B5EF4-FFF2-40B4-BE49-F238E27FC236}">
                <a16:creationId xmlns:a16="http://schemas.microsoft.com/office/drawing/2014/main" id="{244C9D44-2E6C-41F4-8328-5ECE43447697}"/>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49</a:t>
            </a:fld>
            <a:endParaRPr lang="en-US"/>
          </a:p>
        </p:txBody>
      </p:sp>
    </p:spTree>
    <p:extLst>
      <p:ext uri="{BB962C8B-B14F-4D97-AF65-F5344CB8AC3E}">
        <p14:creationId xmlns:p14="http://schemas.microsoft.com/office/powerpoint/2010/main" val="150206423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ตาราง 1">
            <a:extLst>
              <a:ext uri="{FF2B5EF4-FFF2-40B4-BE49-F238E27FC236}">
                <a16:creationId xmlns:a16="http://schemas.microsoft.com/office/drawing/2014/main" id="{95991959-A697-4FBD-8772-7C65CFF5E6D8}"/>
              </a:ext>
            </a:extLst>
          </p:cNvPr>
          <p:cNvGraphicFramePr>
            <a:graphicFrameLocks noGrp="1"/>
          </p:cNvGraphicFramePr>
          <p:nvPr>
            <p:extLst>
              <p:ext uri="{D42A27DB-BD31-4B8C-83A1-F6EECF244321}">
                <p14:modId xmlns:p14="http://schemas.microsoft.com/office/powerpoint/2010/main" val="1319104442"/>
              </p:ext>
            </p:extLst>
          </p:nvPr>
        </p:nvGraphicFramePr>
        <p:xfrm>
          <a:off x="0" y="0"/>
          <a:ext cx="12103510" cy="6858004"/>
        </p:xfrm>
        <a:graphic>
          <a:graphicData uri="http://schemas.openxmlformats.org/drawingml/2006/table">
            <a:tbl>
              <a:tblPr>
                <a:tableStyleId>{CE93625C-0A46-4402-88F7-1623203B1420}</a:tableStyleId>
              </a:tblPr>
              <a:tblGrid>
                <a:gridCol w="1708120">
                  <a:extLst>
                    <a:ext uri="{9D8B030D-6E8A-4147-A177-3AD203B41FA5}">
                      <a16:colId xmlns:a16="http://schemas.microsoft.com/office/drawing/2014/main" val="1982507231"/>
                    </a:ext>
                  </a:extLst>
                </a:gridCol>
                <a:gridCol w="10395390">
                  <a:extLst>
                    <a:ext uri="{9D8B030D-6E8A-4147-A177-3AD203B41FA5}">
                      <a16:colId xmlns:a16="http://schemas.microsoft.com/office/drawing/2014/main" val="2425168792"/>
                    </a:ext>
                  </a:extLst>
                </a:gridCol>
              </a:tblGrid>
              <a:tr h="350894">
                <a:tc>
                  <a:txBody>
                    <a:bodyPr/>
                    <a:lstStyle/>
                    <a:p>
                      <a:pPr algn="ctr" fontAlgn="ctr"/>
                      <a:r>
                        <a:rPr lang="en-US" sz="2000" b="1" u="none" strike="noStrike">
                          <a:effectLst/>
                          <a:latin typeface="Browallia New" panose="020B0604020202020204" pitchFamily="34" charset="-34"/>
                          <a:cs typeface="Browallia New" panose="020B0604020202020204" pitchFamily="34" charset="-34"/>
                        </a:rPr>
                        <a:t>Category</a:t>
                      </a:r>
                      <a:endParaRPr lang="en-US" sz="2000" b="1" i="0" u="none" strike="noStrike">
                        <a:solidFill>
                          <a:srgbClr val="2E2E2E"/>
                        </a:solidFill>
                        <a:effectLst/>
                        <a:latin typeface="Browallia New" panose="020B0604020202020204" pitchFamily="34" charset="-34"/>
                        <a:cs typeface="Browallia New" panose="020B0604020202020204" pitchFamily="34" charset="-34"/>
                      </a:endParaRPr>
                    </a:p>
                  </a:txBody>
                  <a:tcPr marL="6103" marR="6103" marT="6103" marB="0" anchor="ctr"/>
                </a:tc>
                <a:tc>
                  <a:txBody>
                    <a:bodyPr/>
                    <a:lstStyle/>
                    <a:p>
                      <a:pPr algn="ctr" fontAlgn="ctr"/>
                      <a:r>
                        <a:rPr lang="en-US" sz="2000" b="1" u="none" strike="noStrike" dirty="0">
                          <a:effectLst/>
                          <a:latin typeface="Browallia New" panose="020B0604020202020204" pitchFamily="34" charset="-34"/>
                          <a:cs typeface="Browallia New" panose="020B0604020202020204" pitchFamily="34" charset="-34"/>
                        </a:rPr>
                        <a:t>Key Points</a:t>
                      </a:r>
                      <a:endParaRPr lang="en-US" sz="2000" b="1" i="0" u="none" strike="noStrike" dirty="0">
                        <a:solidFill>
                          <a:srgbClr val="2E2E2E"/>
                        </a:solidFill>
                        <a:effectLst/>
                        <a:latin typeface="Browallia New" panose="020B0604020202020204" pitchFamily="34" charset="-34"/>
                        <a:cs typeface="Browallia New" panose="020B0604020202020204" pitchFamily="34" charset="-34"/>
                      </a:endParaRPr>
                    </a:p>
                  </a:txBody>
                  <a:tcPr marL="6103" marR="6103" marT="6103" marB="0" anchor="ctr"/>
                </a:tc>
                <a:extLst>
                  <a:ext uri="{0D108BD9-81ED-4DB2-BD59-A6C34878D82A}">
                    <a16:rowId xmlns:a16="http://schemas.microsoft.com/office/drawing/2014/main" val="3437421353"/>
                  </a:ext>
                </a:extLst>
              </a:tr>
              <a:tr h="706538">
                <a:tc rowSpan="4">
                  <a:txBody>
                    <a:bodyPr/>
                    <a:lstStyle/>
                    <a:p>
                      <a:pPr algn="l" fontAlgn="t"/>
                      <a:r>
                        <a:rPr lang="en-US" sz="2000" b="1" u="none" strike="noStrike" dirty="0">
                          <a:effectLst/>
                          <a:latin typeface="Browallia New" panose="020B0604020202020204" pitchFamily="34" charset="-34"/>
                          <a:cs typeface="Browallia New" panose="020B0604020202020204" pitchFamily="34" charset="-34"/>
                        </a:rPr>
                        <a:t>Renewable Energy</a:t>
                      </a:r>
                      <a:endParaRPr lang="en-US" sz="2000" b="1" i="0" u="none" strike="noStrike" dirty="0">
                        <a:solidFill>
                          <a:srgbClr val="2E2E2E"/>
                        </a:solidFill>
                        <a:effectLst/>
                        <a:latin typeface="Browallia New" panose="020B0604020202020204" pitchFamily="34" charset="-34"/>
                        <a:cs typeface="Browallia New" panose="020B0604020202020204" pitchFamily="34" charset="-34"/>
                      </a:endParaRPr>
                    </a:p>
                  </a:txBody>
                  <a:tcPr marL="6103" marR="6103" marT="6103" marB="0"/>
                </a:tc>
                <a:tc>
                  <a:txBody>
                    <a:bodyPr/>
                    <a:lstStyle/>
                    <a:p>
                      <a:pPr algn="l" fontAlgn="base"/>
                      <a:r>
                        <a:rPr lang="en-US" sz="2000" b="1" u="none" strike="noStrike" dirty="0">
                          <a:effectLst/>
                          <a:latin typeface="Browallia New" panose="020B0604020202020204" pitchFamily="34" charset="-34"/>
                          <a:cs typeface="Browallia New" panose="020B0604020202020204" pitchFamily="34" charset="-34"/>
                        </a:rPr>
                        <a:t>Reduction of Greenhouse Gas Emissions: </a:t>
                      </a:r>
                      <a:r>
                        <a:rPr lang="en-US" sz="2000" u="none" strike="noStrike" dirty="0">
                          <a:effectLst/>
                          <a:latin typeface="Browallia New" panose="020B0604020202020204" pitchFamily="34" charset="-34"/>
                          <a:cs typeface="Browallia New" panose="020B0604020202020204" pitchFamily="34" charset="-34"/>
                        </a:rPr>
                        <a:t>Renewable energy sources significantly contribute to reducing greenhouse gas emissions, aiding in climate change mitigation. </a:t>
                      </a:r>
                      <a:endParaRPr lang="en-US" sz="2000" b="0" i="0" u="none" strike="noStrike" dirty="0">
                        <a:solidFill>
                          <a:srgbClr val="2E2E2E"/>
                        </a:solidFill>
                        <a:effectLst/>
                        <a:latin typeface="Browallia New" panose="020B0604020202020204" pitchFamily="34" charset="-34"/>
                        <a:cs typeface="Browallia New" panose="020B0604020202020204" pitchFamily="34" charset="-34"/>
                      </a:endParaRPr>
                    </a:p>
                  </a:txBody>
                  <a:tcPr marL="6103" marR="6103" marT="6103" marB="0"/>
                </a:tc>
                <a:extLst>
                  <a:ext uri="{0D108BD9-81ED-4DB2-BD59-A6C34878D82A}">
                    <a16:rowId xmlns:a16="http://schemas.microsoft.com/office/drawing/2014/main" val="3789909132"/>
                  </a:ext>
                </a:extLst>
              </a:tr>
              <a:tr h="694901">
                <a:tc vMerge="1">
                  <a:txBody>
                    <a:bodyPr/>
                    <a:lstStyle/>
                    <a:p>
                      <a:endParaRPr lang="th-TH"/>
                    </a:p>
                  </a:txBody>
                  <a:tcPr/>
                </a:tc>
                <a:tc>
                  <a:txBody>
                    <a:bodyPr/>
                    <a:lstStyle/>
                    <a:p>
                      <a:pPr algn="l" fontAlgn="base"/>
                      <a:r>
                        <a:rPr lang="en-US" sz="2000" b="1" u="none" strike="noStrike" dirty="0">
                          <a:effectLst/>
                          <a:latin typeface="Browallia New" panose="020B0604020202020204" pitchFamily="34" charset="-34"/>
                          <a:cs typeface="Browallia New" panose="020B0604020202020204" pitchFamily="34" charset="-34"/>
                        </a:rPr>
                        <a:t>Energy Transition: </a:t>
                      </a:r>
                      <a:r>
                        <a:rPr lang="en-US" sz="2000" u="none" strike="noStrike" dirty="0">
                          <a:effectLst/>
                          <a:latin typeface="Browallia New" panose="020B0604020202020204" pitchFamily="34" charset="-34"/>
                          <a:cs typeface="Browallia New" panose="020B0604020202020204" pitchFamily="34" charset="-34"/>
                        </a:rPr>
                        <a:t>A shift from fossil fuels to renewable energy is essential for achieving sustainability goals, with a target of 60-70% renewable energy by 2050. </a:t>
                      </a:r>
                      <a:endParaRPr lang="en-US" sz="2000" b="0" i="0" u="none" strike="noStrike" dirty="0">
                        <a:solidFill>
                          <a:srgbClr val="2E2E2E"/>
                        </a:solidFill>
                        <a:effectLst/>
                        <a:latin typeface="Browallia New" panose="020B0604020202020204" pitchFamily="34" charset="-34"/>
                        <a:cs typeface="Browallia New" panose="020B0604020202020204" pitchFamily="34" charset="-34"/>
                      </a:endParaRPr>
                    </a:p>
                  </a:txBody>
                  <a:tcPr marL="6103" marR="6103" marT="6103" marB="0"/>
                </a:tc>
                <a:extLst>
                  <a:ext uri="{0D108BD9-81ED-4DB2-BD59-A6C34878D82A}">
                    <a16:rowId xmlns:a16="http://schemas.microsoft.com/office/drawing/2014/main" val="2224224284"/>
                  </a:ext>
                </a:extLst>
              </a:tr>
              <a:tr h="532085">
                <a:tc vMerge="1">
                  <a:txBody>
                    <a:bodyPr/>
                    <a:lstStyle/>
                    <a:p>
                      <a:endParaRPr lang="th-TH"/>
                    </a:p>
                  </a:txBody>
                  <a:tcPr/>
                </a:tc>
                <a:tc>
                  <a:txBody>
                    <a:bodyPr/>
                    <a:lstStyle/>
                    <a:p>
                      <a:pPr algn="l" fontAlgn="base"/>
                      <a:r>
                        <a:rPr lang="en-US" sz="2000" b="1" u="none" strike="noStrike" dirty="0">
                          <a:effectLst/>
                          <a:latin typeface="Browallia New" panose="020B0604020202020204" pitchFamily="34" charset="-34"/>
                          <a:cs typeface="Browallia New" panose="020B0604020202020204" pitchFamily="34" charset="-34"/>
                        </a:rPr>
                        <a:t>Economic and Social Benefits: </a:t>
                      </a:r>
                      <a:r>
                        <a:rPr lang="en-US" sz="2000" u="none" strike="noStrike" dirty="0">
                          <a:effectLst/>
                          <a:latin typeface="Browallia New" panose="020B0604020202020204" pitchFamily="34" charset="-34"/>
                          <a:cs typeface="Browallia New" panose="020B0604020202020204" pitchFamily="34" charset="-34"/>
                        </a:rPr>
                        <a:t>Renewable energy development can lead to regional development, job creation, and social cohesion. </a:t>
                      </a:r>
                      <a:endParaRPr lang="en-US" sz="2000" b="0" i="0" u="none" strike="noStrike" dirty="0">
                        <a:solidFill>
                          <a:srgbClr val="2E2E2E"/>
                        </a:solidFill>
                        <a:effectLst/>
                        <a:latin typeface="Browallia New" panose="020B0604020202020204" pitchFamily="34" charset="-34"/>
                        <a:cs typeface="Browallia New" panose="020B0604020202020204" pitchFamily="34" charset="-34"/>
                      </a:endParaRPr>
                    </a:p>
                  </a:txBody>
                  <a:tcPr marL="6103" marR="6103" marT="6103" marB="0"/>
                </a:tc>
                <a:extLst>
                  <a:ext uri="{0D108BD9-81ED-4DB2-BD59-A6C34878D82A}">
                    <a16:rowId xmlns:a16="http://schemas.microsoft.com/office/drawing/2014/main" val="2269014631"/>
                  </a:ext>
                </a:extLst>
              </a:tr>
              <a:tr h="532085">
                <a:tc vMerge="1">
                  <a:txBody>
                    <a:bodyPr/>
                    <a:lstStyle/>
                    <a:p>
                      <a:endParaRPr lang="th-TH"/>
                    </a:p>
                  </a:txBody>
                  <a:tcPr/>
                </a:tc>
                <a:tc>
                  <a:txBody>
                    <a:bodyPr/>
                    <a:lstStyle/>
                    <a:p>
                      <a:pPr algn="l" fontAlgn="base"/>
                      <a:r>
                        <a:rPr lang="en-US" sz="2000" b="1" u="none" strike="noStrike" dirty="0">
                          <a:effectLst/>
                          <a:latin typeface="Browallia New" panose="020B0604020202020204" pitchFamily="34" charset="-34"/>
                          <a:cs typeface="Browallia New" panose="020B0604020202020204" pitchFamily="34" charset="-34"/>
                        </a:rPr>
                        <a:t>Challenges: </a:t>
                      </a:r>
                      <a:r>
                        <a:rPr lang="en-US" sz="2000" u="none" strike="noStrike" dirty="0">
                          <a:effectLst/>
                          <a:latin typeface="Browallia New" panose="020B0604020202020204" pitchFamily="34" charset="-34"/>
                          <a:cs typeface="Browallia New" panose="020B0604020202020204" pitchFamily="34" charset="-34"/>
                        </a:rPr>
                        <a:t>Potential negative externalities include habitat fragmentation, resource overuse, and social conflicts. </a:t>
                      </a:r>
                      <a:endParaRPr lang="en-US" sz="2000" b="0" i="0" u="none" strike="noStrike" dirty="0">
                        <a:solidFill>
                          <a:srgbClr val="2E2E2E"/>
                        </a:solidFill>
                        <a:effectLst/>
                        <a:latin typeface="Browallia New" panose="020B0604020202020204" pitchFamily="34" charset="-34"/>
                        <a:cs typeface="Browallia New" panose="020B0604020202020204" pitchFamily="34" charset="-34"/>
                      </a:endParaRPr>
                    </a:p>
                  </a:txBody>
                  <a:tcPr marL="6103" marR="6103" marT="6103" marB="0"/>
                </a:tc>
                <a:extLst>
                  <a:ext uri="{0D108BD9-81ED-4DB2-BD59-A6C34878D82A}">
                    <a16:rowId xmlns:a16="http://schemas.microsoft.com/office/drawing/2014/main" val="2325741155"/>
                  </a:ext>
                </a:extLst>
              </a:tr>
              <a:tr h="706538">
                <a:tc rowSpan="6">
                  <a:txBody>
                    <a:bodyPr/>
                    <a:lstStyle/>
                    <a:p>
                      <a:pPr algn="l" fontAlgn="t"/>
                      <a:r>
                        <a:rPr lang="en-US" sz="2000" b="1" u="none" strike="noStrike" dirty="0">
                          <a:effectLst/>
                          <a:latin typeface="Browallia New" panose="020B0604020202020204" pitchFamily="34" charset="-34"/>
                          <a:cs typeface="Browallia New" panose="020B0604020202020204" pitchFamily="34" charset="-34"/>
                        </a:rPr>
                        <a:t>Sustainable Transportation</a:t>
                      </a:r>
                      <a:endParaRPr lang="en-US" sz="2000" b="1" i="0" u="none" strike="noStrike" dirty="0">
                        <a:solidFill>
                          <a:srgbClr val="2E2E2E"/>
                        </a:solidFill>
                        <a:effectLst/>
                        <a:latin typeface="Browallia New" panose="020B0604020202020204" pitchFamily="34" charset="-34"/>
                        <a:cs typeface="Browallia New" panose="020B0604020202020204" pitchFamily="34" charset="-34"/>
                      </a:endParaRPr>
                    </a:p>
                  </a:txBody>
                  <a:tcPr marL="6103" marR="6103" marT="6103" marB="0"/>
                </a:tc>
                <a:tc>
                  <a:txBody>
                    <a:bodyPr/>
                    <a:lstStyle/>
                    <a:p>
                      <a:pPr algn="l" fontAlgn="base"/>
                      <a:r>
                        <a:rPr lang="en-US" sz="2000" b="1" u="none" strike="noStrike" dirty="0">
                          <a:effectLst/>
                          <a:latin typeface="Browallia New" panose="020B0604020202020204" pitchFamily="34" charset="-34"/>
                          <a:cs typeface="Browallia New" panose="020B0604020202020204" pitchFamily="34" charset="-34"/>
                        </a:rPr>
                        <a:t>Zero Emissions and Accidents: </a:t>
                      </a:r>
                      <a:r>
                        <a:rPr lang="en-US" sz="2000" u="none" strike="noStrike" dirty="0">
                          <a:effectLst/>
                          <a:latin typeface="Browallia New" panose="020B0604020202020204" pitchFamily="34" charset="-34"/>
                          <a:cs typeface="Browallia New" panose="020B0604020202020204" pitchFamily="34" charset="-34"/>
                        </a:rPr>
                        <a:t>Goals include achieving zero road accidents, zero traffic emissions, and zero congestion through intelligent technologies like IoT and data analysis. </a:t>
                      </a:r>
                      <a:endParaRPr lang="en-US" sz="2000" b="0" i="0" u="none" strike="noStrike" dirty="0">
                        <a:solidFill>
                          <a:srgbClr val="2E2E2E"/>
                        </a:solidFill>
                        <a:effectLst/>
                        <a:latin typeface="Browallia New" panose="020B0604020202020204" pitchFamily="34" charset="-34"/>
                        <a:cs typeface="Browallia New" panose="020B0604020202020204" pitchFamily="34" charset="-34"/>
                      </a:endParaRPr>
                    </a:p>
                  </a:txBody>
                  <a:tcPr marL="6103" marR="6103" marT="6103" marB="0"/>
                </a:tc>
                <a:extLst>
                  <a:ext uri="{0D108BD9-81ED-4DB2-BD59-A6C34878D82A}">
                    <a16:rowId xmlns:a16="http://schemas.microsoft.com/office/drawing/2014/main" val="1307796654"/>
                  </a:ext>
                </a:extLst>
              </a:tr>
              <a:tr h="706538">
                <a:tc vMerge="1">
                  <a:txBody>
                    <a:bodyPr/>
                    <a:lstStyle/>
                    <a:p>
                      <a:endParaRPr lang="th-TH"/>
                    </a:p>
                  </a:txBody>
                  <a:tcPr/>
                </a:tc>
                <a:tc>
                  <a:txBody>
                    <a:bodyPr/>
                    <a:lstStyle/>
                    <a:p>
                      <a:pPr algn="l" fontAlgn="base"/>
                      <a:r>
                        <a:rPr lang="en-US" sz="2000" b="1" u="none" strike="noStrike" dirty="0">
                          <a:effectLst/>
                          <a:latin typeface="Browallia New" panose="020B0604020202020204" pitchFamily="34" charset="-34"/>
                          <a:cs typeface="Browallia New" panose="020B0604020202020204" pitchFamily="34" charset="-34"/>
                        </a:rPr>
                        <a:t>Integration with SDGs: </a:t>
                      </a:r>
                      <a:r>
                        <a:rPr lang="en-US" sz="2000" u="none" strike="noStrike" dirty="0">
                          <a:effectLst/>
                          <a:latin typeface="Browallia New" panose="020B0604020202020204" pitchFamily="34" charset="-34"/>
                          <a:cs typeface="Browallia New" panose="020B0604020202020204" pitchFamily="34" charset="-34"/>
                        </a:rPr>
                        <a:t>Sustainable transportation is aligned with several Sustainable Development Goals (SDGs), including safe, affordable, and accessible transport systems for all. </a:t>
                      </a:r>
                      <a:endParaRPr lang="en-US" sz="2000" b="0" i="0" u="none" strike="noStrike" dirty="0">
                        <a:solidFill>
                          <a:srgbClr val="2E2E2E"/>
                        </a:solidFill>
                        <a:effectLst/>
                        <a:latin typeface="Browallia New" panose="020B0604020202020204" pitchFamily="34" charset="-34"/>
                        <a:cs typeface="Browallia New" panose="020B0604020202020204" pitchFamily="34" charset="-34"/>
                      </a:endParaRPr>
                    </a:p>
                  </a:txBody>
                  <a:tcPr marL="6103" marR="6103" marT="6103" marB="0"/>
                </a:tc>
                <a:extLst>
                  <a:ext uri="{0D108BD9-81ED-4DB2-BD59-A6C34878D82A}">
                    <a16:rowId xmlns:a16="http://schemas.microsoft.com/office/drawing/2014/main" val="2185892328"/>
                  </a:ext>
                </a:extLst>
              </a:tr>
              <a:tr h="694901">
                <a:tc vMerge="1">
                  <a:txBody>
                    <a:bodyPr/>
                    <a:lstStyle/>
                    <a:p>
                      <a:endParaRPr lang="th-TH"/>
                    </a:p>
                  </a:txBody>
                  <a:tcPr/>
                </a:tc>
                <a:tc>
                  <a:txBody>
                    <a:bodyPr/>
                    <a:lstStyle/>
                    <a:p>
                      <a:pPr algn="l" fontAlgn="base"/>
                      <a:r>
                        <a:rPr lang="en-US" sz="2000" b="1" u="none" strike="noStrike" dirty="0">
                          <a:effectLst/>
                          <a:latin typeface="Browallia New" panose="020B0604020202020204" pitchFamily="34" charset="-34"/>
                          <a:cs typeface="Browallia New" panose="020B0604020202020204" pitchFamily="34" charset="-34"/>
                        </a:rPr>
                        <a:t>Innovations and Policies: </a:t>
                      </a:r>
                      <a:r>
                        <a:rPr lang="en-US" sz="2000" u="none" strike="noStrike" dirty="0">
                          <a:effectLst/>
                          <a:latin typeface="Browallia New" panose="020B0604020202020204" pitchFamily="34" charset="-34"/>
                          <a:cs typeface="Browallia New" panose="020B0604020202020204" pitchFamily="34" charset="-34"/>
                        </a:rPr>
                        <a:t>Innovations and effective public policies are necessary to reduce the carbon footprint and improve the quality of life. </a:t>
                      </a:r>
                      <a:endParaRPr lang="en-US" sz="2000" b="0" i="0" u="none" strike="noStrike" dirty="0">
                        <a:solidFill>
                          <a:srgbClr val="2E2E2E"/>
                        </a:solidFill>
                        <a:effectLst/>
                        <a:latin typeface="Browallia New" panose="020B0604020202020204" pitchFamily="34" charset="-34"/>
                        <a:cs typeface="Browallia New" panose="020B0604020202020204" pitchFamily="34" charset="-34"/>
                      </a:endParaRPr>
                    </a:p>
                  </a:txBody>
                  <a:tcPr marL="6103" marR="6103" marT="6103" marB="0"/>
                </a:tc>
                <a:extLst>
                  <a:ext uri="{0D108BD9-81ED-4DB2-BD59-A6C34878D82A}">
                    <a16:rowId xmlns:a16="http://schemas.microsoft.com/office/drawing/2014/main" val="2060834550"/>
                  </a:ext>
                </a:extLst>
              </a:tr>
              <a:tr h="694901">
                <a:tc vMerge="1">
                  <a:txBody>
                    <a:bodyPr/>
                    <a:lstStyle/>
                    <a:p>
                      <a:endParaRPr lang="th-TH"/>
                    </a:p>
                  </a:txBody>
                  <a:tcPr/>
                </a:tc>
                <a:tc>
                  <a:txBody>
                    <a:bodyPr/>
                    <a:lstStyle/>
                    <a:p>
                      <a:pPr algn="l" fontAlgn="base"/>
                      <a:r>
                        <a:rPr lang="en-US" sz="2000" b="1" u="none" strike="noStrike" dirty="0">
                          <a:effectLst/>
                          <a:latin typeface="Browallia New" panose="020B0604020202020204" pitchFamily="34" charset="-34"/>
                          <a:cs typeface="Browallia New" panose="020B0604020202020204" pitchFamily="34" charset="-34"/>
                        </a:rPr>
                        <a:t>Economic Impact: </a:t>
                      </a:r>
                      <a:r>
                        <a:rPr lang="en-US" sz="2000" u="none" strike="noStrike" dirty="0">
                          <a:effectLst/>
                          <a:latin typeface="Browallia New" panose="020B0604020202020204" pitchFamily="34" charset="-34"/>
                          <a:cs typeface="Browallia New" panose="020B0604020202020204" pitchFamily="34" charset="-34"/>
                        </a:rPr>
                        <a:t>Sustainable transportation can enhance economic performance by improving vehicle capacity utilization and promoting the use of biodiesel. </a:t>
                      </a:r>
                      <a:endParaRPr lang="en-US" sz="2000" b="0" i="0" u="none" strike="noStrike" dirty="0">
                        <a:solidFill>
                          <a:srgbClr val="2E2E2E"/>
                        </a:solidFill>
                        <a:effectLst/>
                        <a:latin typeface="Browallia New" panose="020B0604020202020204" pitchFamily="34" charset="-34"/>
                        <a:cs typeface="Browallia New" panose="020B0604020202020204" pitchFamily="34" charset="-34"/>
                      </a:endParaRPr>
                    </a:p>
                  </a:txBody>
                  <a:tcPr marL="6103" marR="6103" marT="6103" marB="0"/>
                </a:tc>
                <a:extLst>
                  <a:ext uri="{0D108BD9-81ED-4DB2-BD59-A6C34878D82A}">
                    <a16:rowId xmlns:a16="http://schemas.microsoft.com/office/drawing/2014/main" val="4172892523"/>
                  </a:ext>
                </a:extLst>
              </a:tr>
              <a:tr h="532085">
                <a:tc vMerge="1">
                  <a:txBody>
                    <a:bodyPr/>
                    <a:lstStyle/>
                    <a:p>
                      <a:endParaRPr lang="th-TH"/>
                    </a:p>
                  </a:txBody>
                  <a:tcPr/>
                </a:tc>
                <a:tc>
                  <a:txBody>
                    <a:bodyPr/>
                    <a:lstStyle/>
                    <a:p>
                      <a:pPr algn="l" fontAlgn="base"/>
                      <a:r>
                        <a:rPr lang="en-US" sz="2000" b="1" u="none" strike="noStrike" dirty="0">
                          <a:effectLst/>
                          <a:latin typeface="Browallia New" panose="020B0604020202020204" pitchFamily="34" charset="-34"/>
                          <a:cs typeface="Browallia New" panose="020B0604020202020204" pitchFamily="34" charset="-34"/>
                        </a:rPr>
                        <a:t>Human Factors: </a:t>
                      </a:r>
                      <a:r>
                        <a:rPr lang="en-US" sz="2000" u="none" strike="noStrike" dirty="0">
                          <a:effectLst/>
                          <a:latin typeface="Browallia New" panose="020B0604020202020204" pitchFamily="34" charset="-34"/>
                          <a:cs typeface="Browallia New" panose="020B0604020202020204" pitchFamily="34" charset="-34"/>
                        </a:rPr>
                        <a:t>Understanding and addressing human behavior is critical for improving road safety and reducing traffic fatalities. </a:t>
                      </a:r>
                      <a:endParaRPr lang="en-US" sz="2000" b="0" i="0" u="none" strike="noStrike" dirty="0">
                        <a:solidFill>
                          <a:srgbClr val="2E2E2E"/>
                        </a:solidFill>
                        <a:effectLst/>
                        <a:latin typeface="Browallia New" panose="020B0604020202020204" pitchFamily="34" charset="-34"/>
                        <a:cs typeface="Browallia New" panose="020B0604020202020204" pitchFamily="34" charset="-34"/>
                      </a:endParaRPr>
                    </a:p>
                  </a:txBody>
                  <a:tcPr marL="6103" marR="6103" marT="6103" marB="0"/>
                </a:tc>
                <a:extLst>
                  <a:ext uri="{0D108BD9-81ED-4DB2-BD59-A6C34878D82A}">
                    <a16:rowId xmlns:a16="http://schemas.microsoft.com/office/drawing/2014/main" val="2083387681"/>
                  </a:ext>
                </a:extLst>
              </a:tr>
              <a:tr h="706538">
                <a:tc vMerge="1">
                  <a:txBody>
                    <a:bodyPr/>
                    <a:lstStyle/>
                    <a:p>
                      <a:endParaRPr lang="th-TH"/>
                    </a:p>
                  </a:txBody>
                  <a:tcPr/>
                </a:tc>
                <a:tc>
                  <a:txBody>
                    <a:bodyPr/>
                    <a:lstStyle/>
                    <a:p>
                      <a:pPr algn="l" fontAlgn="base"/>
                      <a:r>
                        <a:rPr lang="en-US" sz="2000" b="1" u="none" strike="noStrike" dirty="0">
                          <a:effectLst/>
                          <a:latin typeface="Browallia New" panose="020B0604020202020204" pitchFamily="34" charset="-34"/>
                          <a:cs typeface="Browallia New" panose="020B0604020202020204" pitchFamily="34" charset="-34"/>
                        </a:rPr>
                        <a:t>Environmental Impact: </a:t>
                      </a:r>
                      <a:r>
                        <a:rPr lang="en-US" sz="2000" u="none" strike="noStrike" dirty="0">
                          <a:effectLst/>
                          <a:latin typeface="Browallia New" panose="020B0604020202020204" pitchFamily="34" charset="-34"/>
                          <a:cs typeface="Browallia New" panose="020B0604020202020204" pitchFamily="34" charset="-34"/>
                        </a:rPr>
                        <a:t>Sustainable transportation aims to minimize air pollution, noise, and solid waste from vehicles, contributing to overall environmental sustainability. </a:t>
                      </a:r>
                      <a:endParaRPr lang="en-US" sz="2000" b="0" i="0" u="none" strike="noStrike" dirty="0">
                        <a:solidFill>
                          <a:srgbClr val="2E2E2E"/>
                        </a:solidFill>
                        <a:effectLst/>
                        <a:latin typeface="Browallia New" panose="020B0604020202020204" pitchFamily="34" charset="-34"/>
                        <a:cs typeface="Browallia New" panose="020B0604020202020204" pitchFamily="34" charset="-34"/>
                      </a:endParaRPr>
                    </a:p>
                  </a:txBody>
                  <a:tcPr marL="6103" marR="6103" marT="6103" marB="0"/>
                </a:tc>
                <a:extLst>
                  <a:ext uri="{0D108BD9-81ED-4DB2-BD59-A6C34878D82A}">
                    <a16:rowId xmlns:a16="http://schemas.microsoft.com/office/drawing/2014/main" val="1541946026"/>
                  </a:ext>
                </a:extLst>
              </a:tr>
            </a:tbl>
          </a:graphicData>
        </a:graphic>
      </p:graphicFrame>
      <p:sp>
        <p:nvSpPr>
          <p:cNvPr id="3" name="ตัวแทนหมายเลขสไลด์ 2">
            <a:extLst>
              <a:ext uri="{FF2B5EF4-FFF2-40B4-BE49-F238E27FC236}">
                <a16:creationId xmlns:a16="http://schemas.microsoft.com/office/drawing/2014/main" id="{18CB9FC5-BEE9-47A2-9F5D-B087E267491F}"/>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50</a:t>
            </a:fld>
            <a:endParaRPr lang="en-US"/>
          </a:p>
        </p:txBody>
      </p:sp>
    </p:spTree>
    <p:extLst>
      <p:ext uri="{BB962C8B-B14F-4D97-AF65-F5344CB8AC3E}">
        <p14:creationId xmlns:p14="http://schemas.microsoft.com/office/powerpoint/2010/main" val="100411941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กล่องข้อความ 2">
            <a:extLst>
              <a:ext uri="{FF2B5EF4-FFF2-40B4-BE49-F238E27FC236}">
                <a16:creationId xmlns:a16="http://schemas.microsoft.com/office/drawing/2014/main" id="{06941925-E34B-454A-989A-F0A00BE833FD}"/>
              </a:ext>
            </a:extLst>
          </p:cNvPr>
          <p:cNvSpPr txBox="1"/>
          <p:nvPr/>
        </p:nvSpPr>
        <p:spPr>
          <a:xfrm>
            <a:off x="393291" y="920621"/>
            <a:ext cx="11405418" cy="5016758"/>
          </a:xfrm>
          <a:prstGeom prst="rect">
            <a:avLst/>
          </a:prstGeom>
          <a:noFill/>
        </p:spPr>
        <p:txBody>
          <a:bodyPr wrap="square">
            <a:spAutoFit/>
          </a:bodyPr>
          <a:lstStyle/>
          <a:p>
            <a:pPr marL="461963" marR="0" indent="-461963"/>
            <a:r>
              <a:rPr lang="en-US" sz="1600" b="1" dirty="0">
                <a:latin typeface="BrowalliaUPC" panose="020B0604020202020204" pitchFamily="34" charset="-34"/>
                <a:cs typeface="BrowalliaUPC" panose="020B0604020202020204" pitchFamily="34" charset="-34"/>
              </a:rPr>
              <a:t>Reference</a:t>
            </a:r>
          </a:p>
          <a:p>
            <a:pPr marL="461963" marR="0" indent="-461963"/>
            <a:endParaRPr lang="en-US" sz="1600" dirty="0">
              <a:latin typeface="BrowalliaUPC" panose="020B0604020202020204" pitchFamily="34" charset="-34"/>
              <a:cs typeface="BrowalliaUPC" panose="020B0604020202020204" pitchFamily="34" charset="-34"/>
            </a:endParaRPr>
          </a:p>
          <a:p>
            <a:pPr marL="461963" marR="0" indent="-461963"/>
            <a:r>
              <a:rPr lang="en-US" sz="1600" dirty="0" err="1">
                <a:latin typeface="BrowalliaUPC" panose="020B0604020202020204" pitchFamily="34" charset="-34"/>
                <a:cs typeface="BrowalliaUPC" panose="020B0604020202020204" pitchFamily="34" charset="-34"/>
              </a:rPr>
              <a:t>Andea</a:t>
            </a:r>
            <a:r>
              <a:rPr lang="en-US" sz="1600" dirty="0">
                <a:latin typeface="BrowalliaUPC" panose="020B0604020202020204" pitchFamily="34" charset="-34"/>
                <a:cs typeface="BrowalliaUPC" panose="020B0604020202020204" pitchFamily="34" charset="-34"/>
              </a:rPr>
              <a:t>, P., </a:t>
            </a:r>
            <a:r>
              <a:rPr lang="en-US" sz="1600" dirty="0" err="1">
                <a:latin typeface="BrowalliaUPC" panose="020B0604020202020204" pitchFamily="34" charset="-34"/>
                <a:cs typeface="BrowalliaUPC" panose="020B0604020202020204" pitchFamily="34" charset="-34"/>
              </a:rPr>
              <a:t>Mnerie</a:t>
            </a:r>
            <a:r>
              <a:rPr lang="en-US" sz="1600" dirty="0">
                <a:latin typeface="BrowalliaUPC" panose="020B0604020202020204" pitchFamily="34" charset="-34"/>
                <a:cs typeface="BrowalliaUPC" panose="020B0604020202020204" pitchFamily="34" charset="-34"/>
              </a:rPr>
              <a:t>, D., Cristian, D., Pop, O., &amp; </a:t>
            </a:r>
            <a:r>
              <a:rPr lang="en-US" sz="1600" dirty="0" err="1">
                <a:latin typeface="BrowalliaUPC" panose="020B0604020202020204" pitchFamily="34" charset="-34"/>
                <a:cs typeface="BrowalliaUPC" panose="020B0604020202020204" pitchFamily="34" charset="-34"/>
              </a:rPr>
              <a:t>Jigoria-Oprea</a:t>
            </a:r>
            <a:r>
              <a:rPr lang="en-US" sz="1600" dirty="0">
                <a:latin typeface="BrowalliaUPC" panose="020B0604020202020204" pitchFamily="34" charset="-34"/>
                <a:cs typeface="BrowalliaUPC" panose="020B0604020202020204" pitchFamily="34" charset="-34"/>
              </a:rPr>
              <a:t>, D. (2010). Conventional vs. alternative energy sources overview part I. energy and environment. ICCC-CONTI 2010 - IEEE International Joint Conferences on Computational Cybernetics and Technical Informatics, Proceedings, </a:t>
            </a:r>
          </a:p>
          <a:p>
            <a:pPr marL="461963" marR="0" indent="-461963"/>
            <a:r>
              <a:rPr lang="en-US" sz="1600" dirty="0">
                <a:latin typeface="BrowalliaUPC" panose="020B0604020202020204" pitchFamily="34" charset="-34"/>
                <a:cs typeface="BrowalliaUPC" panose="020B0604020202020204" pitchFamily="34" charset="-34"/>
              </a:rPr>
              <a:t>Comet, M., </a:t>
            </a:r>
            <a:r>
              <a:rPr lang="en-US" sz="1600" dirty="0" err="1">
                <a:latin typeface="BrowalliaUPC" panose="020B0604020202020204" pitchFamily="34" charset="-34"/>
                <a:cs typeface="BrowalliaUPC" panose="020B0604020202020204" pitchFamily="34" charset="-34"/>
              </a:rPr>
              <a:t>Khosa</a:t>
            </a:r>
            <a:r>
              <a:rPr lang="en-US" sz="1600" dirty="0">
                <a:latin typeface="BrowalliaUPC" panose="020B0604020202020204" pitchFamily="34" charset="-34"/>
                <a:cs typeface="BrowalliaUPC" panose="020B0604020202020204" pitchFamily="34" charset="-34"/>
              </a:rPr>
              <a:t>, D., &amp; Mofokeng, J. T. (2024). The Impact of human factors on road traffic fatalities within Musina Local Municipality: An analysis of critical elements [Article]. </a:t>
            </a:r>
            <a:r>
              <a:rPr lang="en-US" sz="1600" i="1" dirty="0">
                <a:latin typeface="BrowalliaUPC" panose="020B0604020202020204" pitchFamily="34" charset="-34"/>
                <a:cs typeface="BrowalliaUPC" panose="020B0604020202020204" pitchFamily="34" charset="-34"/>
              </a:rPr>
              <a:t>OIDA International Journal of Sustainable Development, 17(5), 47-56. https://www.scopus.com/inward/record.uri?eid=2-s2.0-85211131917&amp;partnerID=40&amp;md5=315de4d42ffe94a94c32167fefdfb580 </a:t>
            </a:r>
          </a:p>
          <a:p>
            <a:pPr marL="461963" marR="0" indent="-461963"/>
            <a:r>
              <a:rPr lang="en-US" sz="1600" dirty="0" err="1">
                <a:latin typeface="BrowalliaUPC" panose="020B0604020202020204" pitchFamily="34" charset="-34"/>
                <a:cs typeface="BrowalliaUPC" panose="020B0604020202020204" pitchFamily="34" charset="-34"/>
              </a:rPr>
              <a:t>Kot</a:t>
            </a:r>
            <a:r>
              <a:rPr lang="en-US" sz="1600" dirty="0">
                <a:latin typeface="BrowalliaUPC" panose="020B0604020202020204" pitchFamily="34" charset="-34"/>
                <a:cs typeface="BrowalliaUPC" panose="020B0604020202020204" pitchFamily="34" charset="-34"/>
              </a:rPr>
              <a:t>, S., &amp; </a:t>
            </a:r>
            <a:r>
              <a:rPr lang="en-US" sz="1600" dirty="0" err="1">
                <a:latin typeface="BrowalliaUPC" panose="020B0604020202020204" pitchFamily="34" charset="-34"/>
                <a:cs typeface="BrowalliaUPC" panose="020B0604020202020204" pitchFamily="34" charset="-34"/>
              </a:rPr>
              <a:t>Ojinji</a:t>
            </a:r>
            <a:r>
              <a:rPr lang="en-US" sz="1600" dirty="0">
                <a:latin typeface="BrowalliaUPC" panose="020B0604020202020204" pitchFamily="34" charset="-34"/>
                <a:cs typeface="BrowalliaUPC" panose="020B0604020202020204" pitchFamily="34" charset="-34"/>
              </a:rPr>
              <a:t>, S. (2023). Environmental Sustainability and Freight Transport Performance in the EU – An Autoregressive Conditional Heteroscedasticity (ARCH) Model Analysis [Article]. </a:t>
            </a:r>
            <a:r>
              <a:rPr lang="en-US" sz="1600" i="1" dirty="0" err="1">
                <a:latin typeface="BrowalliaUPC" panose="020B0604020202020204" pitchFamily="34" charset="-34"/>
                <a:cs typeface="BrowalliaUPC" panose="020B0604020202020204" pitchFamily="34" charset="-34"/>
              </a:rPr>
              <a:t>Promet</a:t>
            </a:r>
            <a:r>
              <a:rPr lang="en-US" sz="1600" i="1" dirty="0">
                <a:latin typeface="BrowalliaUPC" panose="020B0604020202020204" pitchFamily="34" charset="-34"/>
                <a:cs typeface="BrowalliaUPC" panose="020B0604020202020204" pitchFamily="34" charset="-34"/>
              </a:rPr>
              <a:t> - Traffic and Transportation, 35(5), 621-634. https://doi.org/10.7307/ptt.v35i5.293 </a:t>
            </a:r>
          </a:p>
          <a:p>
            <a:pPr marL="461963" marR="0" indent="-461963"/>
            <a:r>
              <a:rPr lang="en-US" sz="1600" dirty="0">
                <a:latin typeface="BrowalliaUPC" panose="020B0604020202020204" pitchFamily="34" charset="-34"/>
                <a:cs typeface="BrowalliaUPC" panose="020B0604020202020204" pitchFamily="34" charset="-34"/>
              </a:rPr>
              <a:t>Ma, L. (2023). Economic and social impacts of the green energy transition: A pathway towards 100% renewable energy agenda [Article]. </a:t>
            </a:r>
            <a:r>
              <a:rPr lang="en-US" sz="1600" i="1" dirty="0">
                <a:latin typeface="BrowalliaUPC" panose="020B0604020202020204" pitchFamily="34" charset="-34"/>
                <a:cs typeface="BrowalliaUPC" panose="020B0604020202020204" pitchFamily="34" charset="-34"/>
              </a:rPr>
              <a:t>Geological Journal, 58(9), 3438-3451. https://doi.org/10.1002/gj.4764 </a:t>
            </a:r>
          </a:p>
          <a:p>
            <a:pPr marL="461963" marR="0" indent="-461963"/>
            <a:r>
              <a:rPr lang="en-US" sz="1600" dirty="0" err="1">
                <a:latin typeface="BrowalliaUPC" panose="020B0604020202020204" pitchFamily="34" charset="-34"/>
                <a:cs typeface="BrowalliaUPC" panose="020B0604020202020204" pitchFamily="34" charset="-34"/>
              </a:rPr>
              <a:t>Niedzielski</a:t>
            </a:r>
            <a:r>
              <a:rPr lang="en-US" sz="1600" dirty="0">
                <a:latin typeface="BrowalliaUPC" panose="020B0604020202020204" pitchFamily="34" charset="-34"/>
                <a:cs typeface="BrowalliaUPC" panose="020B0604020202020204" pitchFamily="34" charset="-34"/>
              </a:rPr>
              <a:t>, P., &amp; </a:t>
            </a:r>
            <a:r>
              <a:rPr lang="en-US" sz="1600" dirty="0" err="1">
                <a:latin typeface="BrowalliaUPC" panose="020B0604020202020204" pitchFamily="34" charset="-34"/>
                <a:cs typeface="BrowalliaUPC" panose="020B0604020202020204" pitchFamily="34" charset="-34"/>
              </a:rPr>
              <a:t>Ziolo</a:t>
            </a:r>
            <a:r>
              <a:rPr lang="en-US" sz="1600" dirty="0">
                <a:latin typeface="BrowalliaUPC" panose="020B0604020202020204" pitchFamily="34" charset="-34"/>
                <a:cs typeface="BrowalliaUPC" panose="020B0604020202020204" pitchFamily="34" charset="-34"/>
              </a:rPr>
              <a:t>, M. (2016). Achieving sustainable transport through innovation; theoretical and empirical approach. Transport Means - Proceedings of the International Conference, </a:t>
            </a:r>
          </a:p>
          <a:p>
            <a:pPr marL="461963" marR="0" indent="-461963"/>
            <a:r>
              <a:rPr lang="en-US" sz="1600" dirty="0">
                <a:latin typeface="BrowalliaUPC" panose="020B0604020202020204" pitchFamily="34" charset="-34"/>
                <a:cs typeface="BrowalliaUPC" panose="020B0604020202020204" pitchFamily="34" charset="-34"/>
              </a:rPr>
              <a:t>Rojas, J., </a:t>
            </a:r>
            <a:r>
              <a:rPr lang="en-US" sz="1600" dirty="0" err="1">
                <a:latin typeface="BrowalliaUPC" panose="020B0604020202020204" pitchFamily="34" charset="-34"/>
                <a:cs typeface="BrowalliaUPC" panose="020B0604020202020204" pitchFamily="34" charset="-34"/>
              </a:rPr>
              <a:t>Cuta</a:t>
            </a:r>
            <a:r>
              <a:rPr lang="en-US" sz="1600" dirty="0">
                <a:latin typeface="BrowalliaUPC" panose="020B0604020202020204" pitchFamily="34" charset="-34"/>
                <a:cs typeface="BrowalliaUPC" panose="020B0604020202020204" pitchFamily="34" charset="-34"/>
              </a:rPr>
              <a:t>, L., Martinez, J., Pedraza, L., Ortega, P., &amp; Fernández, H. (2024). Estimating time lost for sustainable mobility in urban environments. 2024 IEEE Colombian Conference on Communications and Computing, COLCOM 2024 - Proceedings, </a:t>
            </a:r>
          </a:p>
          <a:p>
            <a:pPr marL="461963" marR="0" indent="-461963"/>
            <a:r>
              <a:rPr lang="en-US" sz="1600" dirty="0" err="1">
                <a:latin typeface="BrowalliaUPC" panose="020B0604020202020204" pitchFamily="34" charset="-34"/>
                <a:cs typeface="BrowalliaUPC" panose="020B0604020202020204" pitchFamily="34" charset="-34"/>
              </a:rPr>
              <a:t>Samfira</a:t>
            </a:r>
            <a:r>
              <a:rPr lang="en-US" sz="1600" dirty="0">
                <a:latin typeface="BrowalliaUPC" panose="020B0604020202020204" pitchFamily="34" charset="-34"/>
                <a:cs typeface="BrowalliaUPC" panose="020B0604020202020204" pitchFamily="34" charset="-34"/>
              </a:rPr>
              <a:t>, I., </a:t>
            </a:r>
            <a:r>
              <a:rPr lang="en-US" sz="1600" dirty="0" err="1">
                <a:latin typeface="BrowalliaUPC" panose="020B0604020202020204" pitchFamily="34" charset="-34"/>
                <a:cs typeface="BrowalliaUPC" panose="020B0604020202020204" pitchFamily="34" charset="-34"/>
              </a:rPr>
              <a:t>Horablaga</a:t>
            </a:r>
            <a:r>
              <a:rPr lang="en-US" sz="1600" dirty="0">
                <a:latin typeface="BrowalliaUPC" panose="020B0604020202020204" pitchFamily="34" charset="-34"/>
                <a:cs typeface="BrowalliaUPC" panose="020B0604020202020204" pitchFamily="34" charset="-34"/>
              </a:rPr>
              <a:t>, N. M., </a:t>
            </a:r>
            <a:r>
              <a:rPr lang="en-US" sz="1600" dirty="0" err="1">
                <a:latin typeface="BrowalliaUPC" panose="020B0604020202020204" pitchFamily="34" charset="-34"/>
                <a:cs typeface="BrowalliaUPC" panose="020B0604020202020204" pitchFamily="34" charset="-34"/>
              </a:rPr>
              <a:t>Barliba</a:t>
            </a:r>
            <a:r>
              <a:rPr lang="en-US" sz="1600" dirty="0">
                <a:latin typeface="BrowalliaUPC" panose="020B0604020202020204" pitchFamily="34" charset="-34"/>
                <a:cs typeface="BrowalliaUPC" panose="020B0604020202020204" pitchFamily="34" charset="-34"/>
              </a:rPr>
              <a:t>, C., </a:t>
            </a:r>
            <a:r>
              <a:rPr lang="en-US" sz="1600" dirty="0" err="1">
                <a:latin typeface="BrowalliaUPC" panose="020B0604020202020204" pitchFamily="34" charset="-34"/>
                <a:cs typeface="BrowalliaUPC" panose="020B0604020202020204" pitchFamily="34" charset="-34"/>
              </a:rPr>
              <a:t>Barliba</a:t>
            </a:r>
            <a:r>
              <a:rPr lang="en-US" sz="1600" dirty="0">
                <a:latin typeface="BrowalliaUPC" panose="020B0604020202020204" pitchFamily="34" charset="-34"/>
                <a:cs typeface="BrowalliaUPC" panose="020B0604020202020204" pitchFamily="34" charset="-34"/>
              </a:rPr>
              <a:t>, L. L., &amp; David, S. F. (2022). COMPARATIVE ANALYSIS OF THE RENEWABLE ENERGY PRODUCTION POTENTIAL IN ROMANIA. International Multidisciplinary Scientific </a:t>
            </a:r>
            <a:r>
              <a:rPr lang="en-US" sz="1600" dirty="0" err="1">
                <a:latin typeface="BrowalliaUPC" panose="020B0604020202020204" pitchFamily="34" charset="-34"/>
                <a:cs typeface="BrowalliaUPC" panose="020B0604020202020204" pitchFamily="34" charset="-34"/>
              </a:rPr>
              <a:t>GeoConference</a:t>
            </a:r>
            <a:r>
              <a:rPr lang="en-US" sz="1600" dirty="0">
                <a:latin typeface="BrowalliaUPC" panose="020B0604020202020204" pitchFamily="34" charset="-34"/>
                <a:cs typeface="BrowalliaUPC" panose="020B0604020202020204" pitchFamily="34" charset="-34"/>
              </a:rPr>
              <a:t> Surveying Geology and Mining Ecology Management, SGEM, </a:t>
            </a:r>
          </a:p>
          <a:p>
            <a:pPr marL="461963" marR="0" indent="-461963"/>
            <a:r>
              <a:rPr lang="en-US" sz="1600" dirty="0" err="1">
                <a:latin typeface="BrowalliaUPC" panose="020B0604020202020204" pitchFamily="34" charset="-34"/>
                <a:cs typeface="BrowalliaUPC" panose="020B0604020202020204" pitchFamily="34" charset="-34"/>
              </a:rPr>
              <a:t>Senyapar</a:t>
            </a:r>
            <a:r>
              <a:rPr lang="en-US" sz="1600" dirty="0">
                <a:latin typeface="BrowalliaUPC" panose="020B0604020202020204" pitchFamily="34" charset="-34"/>
                <a:cs typeface="BrowalliaUPC" panose="020B0604020202020204" pitchFamily="34" charset="-34"/>
              </a:rPr>
              <a:t>, H. N. D., &amp; </a:t>
            </a:r>
            <a:r>
              <a:rPr lang="en-US" sz="1600" dirty="0" err="1">
                <a:latin typeface="BrowalliaUPC" panose="020B0604020202020204" pitchFamily="34" charset="-34"/>
                <a:cs typeface="BrowalliaUPC" panose="020B0604020202020204" pitchFamily="34" charset="-34"/>
              </a:rPr>
              <a:t>Bayindir</a:t>
            </a:r>
            <a:r>
              <a:rPr lang="en-US" sz="1600" dirty="0">
                <a:latin typeface="BrowalliaUPC" panose="020B0604020202020204" pitchFamily="34" charset="-34"/>
                <a:cs typeface="BrowalliaUPC" panose="020B0604020202020204" pitchFamily="34" charset="-34"/>
              </a:rPr>
              <a:t>, R. (2023). The Negative Social Impacts of Renewable Energy: A Key Consideration for a Successful Energy Transition. 12th IEEE International Conference on Renewable Energy Research and Applications, ICRERA 2023, </a:t>
            </a:r>
          </a:p>
          <a:p>
            <a:pPr marL="461963" marR="0" indent="-461963"/>
            <a:r>
              <a:rPr lang="en-US" sz="1600" dirty="0">
                <a:latin typeface="BrowalliaUPC" panose="020B0604020202020204" pitchFamily="34" charset="-34"/>
                <a:cs typeface="BrowalliaUPC" panose="020B0604020202020204" pitchFamily="34" charset="-34"/>
              </a:rPr>
              <a:t>Yang, C., &amp; Wei, Y. (2013). Indexes of sustainable urban transport based on a consideration of residents' living quality [Article]. </a:t>
            </a:r>
            <a:r>
              <a:rPr lang="en-US" sz="1600" i="1" dirty="0">
                <a:latin typeface="BrowalliaUPC" panose="020B0604020202020204" pitchFamily="34" charset="-34"/>
                <a:cs typeface="BrowalliaUPC" panose="020B0604020202020204" pitchFamily="34" charset="-34"/>
              </a:rPr>
              <a:t>Tongji </a:t>
            </a:r>
            <a:r>
              <a:rPr lang="en-US" sz="1600" i="1" dirty="0" err="1">
                <a:latin typeface="BrowalliaUPC" panose="020B0604020202020204" pitchFamily="34" charset="-34"/>
                <a:cs typeface="BrowalliaUPC" panose="020B0604020202020204" pitchFamily="34" charset="-34"/>
              </a:rPr>
              <a:t>Daxue</a:t>
            </a:r>
            <a:r>
              <a:rPr lang="en-US" sz="1600" i="1" dirty="0">
                <a:latin typeface="BrowalliaUPC" panose="020B0604020202020204" pitchFamily="34" charset="-34"/>
                <a:cs typeface="BrowalliaUPC" panose="020B0604020202020204" pitchFamily="34" charset="-34"/>
              </a:rPr>
              <a:t> </a:t>
            </a:r>
            <a:r>
              <a:rPr lang="en-US" sz="1600" i="1" dirty="0" err="1">
                <a:latin typeface="BrowalliaUPC" panose="020B0604020202020204" pitchFamily="34" charset="-34"/>
                <a:cs typeface="BrowalliaUPC" panose="020B0604020202020204" pitchFamily="34" charset="-34"/>
              </a:rPr>
              <a:t>Xuebao</a:t>
            </a:r>
            <a:r>
              <a:rPr lang="en-US" sz="1600" i="1" dirty="0">
                <a:latin typeface="BrowalliaUPC" panose="020B0604020202020204" pitchFamily="34" charset="-34"/>
                <a:cs typeface="BrowalliaUPC" panose="020B0604020202020204" pitchFamily="34" charset="-34"/>
              </a:rPr>
              <a:t>/Journal of Tongji University, 41(10), 1497-1501. https://doi.org/10.3969/j.issn.0253-374x.2013.10.008 </a:t>
            </a:r>
          </a:p>
        </p:txBody>
      </p:sp>
      <p:sp>
        <p:nvSpPr>
          <p:cNvPr id="2" name="ตัวแทนหมายเลขสไลด์ 1">
            <a:extLst>
              <a:ext uri="{FF2B5EF4-FFF2-40B4-BE49-F238E27FC236}">
                <a16:creationId xmlns:a16="http://schemas.microsoft.com/office/drawing/2014/main" id="{00D0CF18-C37C-4B4A-A873-E3F9E16EBE3E}"/>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51</a:t>
            </a:fld>
            <a:endParaRPr lang="en-US"/>
          </a:p>
        </p:txBody>
      </p:sp>
    </p:spTree>
    <p:extLst>
      <p:ext uri="{BB962C8B-B14F-4D97-AF65-F5344CB8AC3E}">
        <p14:creationId xmlns:p14="http://schemas.microsoft.com/office/powerpoint/2010/main" val="42413044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10"/>
          <p:cNvSpPr txBox="1"/>
          <p:nvPr/>
        </p:nvSpPr>
        <p:spPr>
          <a:xfrm>
            <a:off x="451103" y="1983638"/>
            <a:ext cx="7139400" cy="2602595"/>
          </a:xfrm>
          <a:prstGeom prst="rect">
            <a:avLst/>
          </a:prstGeom>
          <a:noFill/>
          <a:ln>
            <a:noFill/>
          </a:ln>
        </p:spPr>
        <p:txBody>
          <a:bodyPr spcFirstLastPara="1" wrap="square" lIns="91425" tIns="45700" rIns="91425" bIns="45700" anchor="t" anchorCtr="0">
            <a:spAutoFit/>
          </a:bodyPr>
          <a:lstStyle/>
          <a:p>
            <a:pPr marL="0" marR="0" lvl="0" indent="0" algn="l" rtl="0">
              <a:lnSpc>
                <a:spcPct val="107000"/>
              </a:lnSpc>
              <a:spcBef>
                <a:spcPts val="0"/>
              </a:spcBef>
              <a:spcAft>
                <a:spcPts val="0"/>
              </a:spcAft>
              <a:buNone/>
            </a:pPr>
            <a:r>
              <a:rPr lang="en-US" sz="2800" b="1" i="0" u="none" strike="noStrike" cap="none" dirty="0">
                <a:solidFill>
                  <a:schemeClr val="dk1"/>
                </a:solidFill>
                <a:latin typeface="Browallia New"/>
                <a:ea typeface="Browallia New"/>
                <a:cs typeface="Browallia New"/>
                <a:sym typeface="Browallia New"/>
              </a:rPr>
              <a:t>Conclusion </a:t>
            </a:r>
            <a:endParaRPr sz="2800" dirty="0"/>
          </a:p>
          <a:p>
            <a:pPr marL="457200" marR="0" lvl="0" indent="-457200" algn="l" rtl="0">
              <a:lnSpc>
                <a:spcPct val="107000"/>
              </a:lnSpc>
              <a:spcBef>
                <a:spcPts val="800"/>
              </a:spcBef>
              <a:spcAft>
                <a:spcPts val="0"/>
              </a:spcAft>
              <a:buClr>
                <a:schemeClr val="dk1"/>
              </a:buClr>
              <a:buSzPts val="2800"/>
              <a:buFont typeface="Arial"/>
              <a:buChar char="•"/>
            </a:pPr>
            <a:r>
              <a:rPr lang="en-US" sz="2800" dirty="0">
                <a:solidFill>
                  <a:schemeClr val="dk1"/>
                </a:solidFill>
                <a:latin typeface="Browallia New"/>
                <a:ea typeface="Browallia New"/>
                <a:cs typeface="Browallia New"/>
                <a:sym typeface="Browallia New"/>
              </a:rPr>
              <a:t>T</a:t>
            </a:r>
            <a:r>
              <a:rPr lang="en-US" sz="2800" b="0" i="0" u="none" strike="noStrike" cap="none" dirty="0">
                <a:solidFill>
                  <a:schemeClr val="dk1"/>
                </a:solidFill>
                <a:latin typeface="Browallia New"/>
                <a:ea typeface="Browallia New"/>
                <a:cs typeface="Browallia New"/>
                <a:sym typeface="Browallia New"/>
              </a:rPr>
              <a:t>he importance of environmental sustainability and the interconnectedness of the topics covered.</a:t>
            </a:r>
            <a:endParaRPr sz="2800" b="0" i="0" u="none" strike="noStrike" cap="none" dirty="0">
              <a:solidFill>
                <a:schemeClr val="dk1"/>
              </a:solidFill>
              <a:latin typeface="Browallia New"/>
              <a:ea typeface="Browallia New"/>
              <a:cs typeface="Browallia New"/>
              <a:sym typeface="Browallia New"/>
            </a:endParaRPr>
          </a:p>
          <a:p>
            <a:pPr marL="457200" marR="0" lvl="0" indent="-457200" algn="l" rtl="0">
              <a:lnSpc>
                <a:spcPct val="107000"/>
              </a:lnSpc>
              <a:spcBef>
                <a:spcPts val="800"/>
              </a:spcBef>
              <a:spcAft>
                <a:spcPts val="0"/>
              </a:spcAft>
              <a:buClr>
                <a:schemeClr val="dk1"/>
              </a:buClr>
              <a:buSzPts val="2800"/>
              <a:buFont typeface="Arial"/>
              <a:buChar char="•"/>
            </a:pPr>
            <a:r>
              <a:rPr lang="en-US" sz="2800" b="0" i="0" u="none" strike="noStrike" cap="none" dirty="0">
                <a:solidFill>
                  <a:schemeClr val="dk1"/>
                </a:solidFill>
                <a:latin typeface="Browallia New"/>
                <a:ea typeface="Browallia New"/>
                <a:cs typeface="Browallia New"/>
                <a:sym typeface="Browallia New"/>
              </a:rPr>
              <a:t>Explore further research, engage in advocacy, and adopt sustainable practices in their daily lives.</a:t>
            </a:r>
            <a:endParaRPr sz="2800" b="0" i="0" u="none" strike="noStrike" cap="none" dirty="0">
              <a:solidFill>
                <a:schemeClr val="dk1"/>
              </a:solidFill>
              <a:latin typeface="Browallia New"/>
              <a:ea typeface="Browallia New"/>
              <a:cs typeface="Browallia New"/>
              <a:sym typeface="Browallia New"/>
            </a:endParaRPr>
          </a:p>
        </p:txBody>
      </p:sp>
      <p:pic>
        <p:nvPicPr>
          <p:cNvPr id="142" name="Google Shape;142;p10"/>
          <p:cNvPicPr preferRelativeResize="0"/>
          <p:nvPr/>
        </p:nvPicPr>
        <p:blipFill>
          <a:blip r:embed="rId3">
            <a:alphaModFix/>
          </a:blip>
          <a:stretch>
            <a:fillRect/>
          </a:stretch>
        </p:blipFill>
        <p:spPr>
          <a:xfrm>
            <a:off x="7899921" y="206861"/>
            <a:ext cx="3326875" cy="3078075"/>
          </a:xfrm>
          <a:prstGeom prst="rect">
            <a:avLst/>
          </a:prstGeom>
          <a:noFill/>
          <a:ln>
            <a:noFill/>
          </a:ln>
        </p:spPr>
      </p:pic>
      <p:pic>
        <p:nvPicPr>
          <p:cNvPr id="143" name="Google Shape;143;p10"/>
          <p:cNvPicPr preferRelativeResize="0"/>
          <p:nvPr/>
        </p:nvPicPr>
        <p:blipFill>
          <a:blip r:embed="rId4">
            <a:alphaModFix/>
          </a:blip>
          <a:stretch>
            <a:fillRect/>
          </a:stretch>
        </p:blipFill>
        <p:spPr>
          <a:xfrm>
            <a:off x="7899922" y="3402922"/>
            <a:ext cx="3326875" cy="3326875"/>
          </a:xfrm>
          <a:prstGeom prst="rect">
            <a:avLst/>
          </a:prstGeom>
          <a:noFill/>
          <a:ln>
            <a:noFill/>
          </a:ln>
        </p:spPr>
      </p:pic>
      <p:sp>
        <p:nvSpPr>
          <p:cNvPr id="2" name="ตัวแทนหมายเลขสไลด์ 1">
            <a:extLst>
              <a:ext uri="{FF2B5EF4-FFF2-40B4-BE49-F238E27FC236}">
                <a16:creationId xmlns:a16="http://schemas.microsoft.com/office/drawing/2014/main" id="{F18D7AD1-9AF9-413F-BB9A-9D69F7C7C674}"/>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11"/>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Autofit/>
          </a:bodyPr>
          <a:lstStyle/>
          <a:p>
            <a:pPr marL="0" lvl="0" indent="0" algn="l" rtl="0">
              <a:lnSpc>
                <a:spcPct val="107000"/>
              </a:lnSpc>
              <a:spcBef>
                <a:spcPts val="0"/>
              </a:spcBef>
              <a:spcAft>
                <a:spcPts val="0"/>
              </a:spcAft>
              <a:buClr>
                <a:schemeClr val="dk1"/>
              </a:buClr>
              <a:buSzPts val="4400"/>
              <a:buFont typeface="Browallia New"/>
              <a:buNone/>
            </a:pPr>
            <a:r>
              <a:rPr lang="en-US" sz="4400" dirty="0">
                <a:latin typeface="Browallia New"/>
                <a:ea typeface="Browallia New"/>
                <a:cs typeface="Browallia New"/>
                <a:sym typeface="Browallia New"/>
              </a:rPr>
              <a:t>2. Social Sustainability</a:t>
            </a:r>
            <a:endParaRPr sz="4400" dirty="0"/>
          </a:p>
        </p:txBody>
      </p:sp>
      <p:sp>
        <p:nvSpPr>
          <p:cNvPr id="149" name="Google Shape;149;p11"/>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fontScale="92500" lnSpcReduction="10000"/>
          </a:bodyPr>
          <a:lstStyle/>
          <a:p>
            <a:pPr marL="342900" lvl="0" indent="-342900" algn="l" rtl="0">
              <a:lnSpc>
                <a:spcPct val="90000"/>
              </a:lnSpc>
              <a:spcBef>
                <a:spcPts val="0"/>
              </a:spcBef>
              <a:spcAft>
                <a:spcPts val="0"/>
              </a:spcAft>
              <a:buClr>
                <a:srgbClr val="385623"/>
              </a:buClr>
              <a:buSzPct val="100000"/>
              <a:buFont typeface="Arial"/>
              <a:buChar char="•"/>
            </a:pPr>
            <a:r>
              <a:rPr lang="en-US" sz="3200" dirty="0">
                <a:solidFill>
                  <a:srgbClr val="385623"/>
                </a:solidFill>
                <a:latin typeface="Browallia New"/>
                <a:ea typeface="Browallia New"/>
                <a:cs typeface="Browallia New"/>
                <a:sym typeface="Browallia New"/>
              </a:rPr>
              <a:t>Equity and Inclusion</a:t>
            </a:r>
            <a:endParaRPr dirty="0"/>
          </a:p>
          <a:p>
            <a:pPr marL="342900" lvl="0" indent="-342900" algn="l" rtl="0">
              <a:lnSpc>
                <a:spcPct val="90000"/>
              </a:lnSpc>
              <a:spcBef>
                <a:spcPts val="1000"/>
              </a:spcBef>
              <a:spcAft>
                <a:spcPts val="0"/>
              </a:spcAft>
              <a:buClr>
                <a:srgbClr val="385623"/>
              </a:buClr>
              <a:buSzPct val="100000"/>
              <a:buFont typeface="Arial"/>
              <a:buChar char="•"/>
            </a:pPr>
            <a:r>
              <a:rPr lang="en-US" sz="3200" dirty="0">
                <a:solidFill>
                  <a:srgbClr val="385623"/>
                </a:solidFill>
                <a:latin typeface="Browallia New"/>
                <a:ea typeface="Browallia New"/>
                <a:cs typeface="Browallia New"/>
                <a:sym typeface="Browallia New"/>
              </a:rPr>
              <a:t>Community Well-being</a:t>
            </a:r>
            <a:endParaRPr dirty="0"/>
          </a:p>
          <a:p>
            <a:pPr marL="342900" lvl="0" indent="-342900" algn="l" rtl="0">
              <a:lnSpc>
                <a:spcPct val="90000"/>
              </a:lnSpc>
              <a:spcBef>
                <a:spcPts val="1000"/>
              </a:spcBef>
              <a:spcAft>
                <a:spcPts val="0"/>
              </a:spcAft>
              <a:buClr>
                <a:srgbClr val="385623"/>
              </a:buClr>
              <a:buSzPct val="100000"/>
              <a:buFont typeface="Arial"/>
              <a:buChar char="•"/>
            </a:pPr>
            <a:r>
              <a:rPr lang="en-US" sz="3200" dirty="0">
                <a:solidFill>
                  <a:srgbClr val="385623"/>
                </a:solidFill>
                <a:latin typeface="Browallia New"/>
                <a:ea typeface="Browallia New"/>
                <a:cs typeface="Browallia New"/>
                <a:sym typeface="Browallia New"/>
              </a:rPr>
              <a:t>Cultural Diversity</a:t>
            </a:r>
            <a:endParaRPr sz="3200" dirty="0">
              <a:solidFill>
                <a:srgbClr val="385623"/>
              </a:solidFill>
            </a:endParaRPr>
          </a:p>
        </p:txBody>
      </p:sp>
      <p:sp>
        <p:nvSpPr>
          <p:cNvPr id="2" name="ตัวแทนหมายเลขสไลด์ 1">
            <a:extLst>
              <a:ext uri="{FF2B5EF4-FFF2-40B4-BE49-F238E27FC236}">
                <a16:creationId xmlns:a16="http://schemas.microsoft.com/office/drawing/2014/main" id="{D7C94C45-829C-4046-B26B-2A344D507FDF}"/>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กล่องข้อความ 4">
            <a:extLst>
              <a:ext uri="{FF2B5EF4-FFF2-40B4-BE49-F238E27FC236}">
                <a16:creationId xmlns:a16="http://schemas.microsoft.com/office/drawing/2014/main" id="{7CFD801F-3407-4609-A522-5EAD9064DAD5}"/>
              </a:ext>
            </a:extLst>
          </p:cNvPr>
          <p:cNvSpPr txBox="1"/>
          <p:nvPr/>
        </p:nvSpPr>
        <p:spPr>
          <a:xfrm>
            <a:off x="137651" y="194499"/>
            <a:ext cx="8101781" cy="523220"/>
          </a:xfrm>
          <a:prstGeom prst="rect">
            <a:avLst/>
          </a:prstGeom>
          <a:noFill/>
        </p:spPr>
        <p:txBody>
          <a:bodyPr wrap="square">
            <a:spAutoFit/>
          </a:bodyPr>
          <a:lstStyle/>
          <a:p>
            <a:r>
              <a:rPr lang="en-US" sz="2800" b="1" dirty="0">
                <a:solidFill>
                  <a:srgbClr val="00B0F0"/>
                </a:solidFill>
                <a:latin typeface="BrowalliaUPC" panose="020B0604020202020204" pitchFamily="34" charset="-34"/>
                <a:cs typeface="BrowalliaUPC" panose="020B0604020202020204" pitchFamily="34" charset="-34"/>
              </a:rPr>
              <a:t>Social Sustainability </a:t>
            </a:r>
            <a:r>
              <a:rPr lang="en-US" sz="2800" dirty="0">
                <a:latin typeface="BrowalliaUPC" panose="020B0604020202020204" pitchFamily="34" charset="-34"/>
                <a:cs typeface="BrowalliaUPC" panose="020B0604020202020204" pitchFamily="34" charset="-34"/>
              </a:rPr>
              <a:t>in SCOPUS (Article title, Keyword, Abstract)</a:t>
            </a:r>
            <a:endParaRPr lang="th-TH" sz="2800" dirty="0">
              <a:latin typeface="BrowalliaUPC" panose="020B0604020202020204" pitchFamily="34" charset="-34"/>
              <a:cs typeface="BrowalliaUPC" panose="020B0604020202020204" pitchFamily="34" charset="-34"/>
            </a:endParaRPr>
          </a:p>
        </p:txBody>
      </p:sp>
      <p:pic>
        <p:nvPicPr>
          <p:cNvPr id="7" name="รูปภาพ 6">
            <a:extLst>
              <a:ext uri="{FF2B5EF4-FFF2-40B4-BE49-F238E27FC236}">
                <a16:creationId xmlns:a16="http://schemas.microsoft.com/office/drawing/2014/main" id="{0E8F1B3C-26CA-4894-B314-1EBD96EF2025}"/>
              </a:ext>
            </a:extLst>
          </p:cNvPr>
          <p:cNvPicPr>
            <a:picLocks noChangeAspect="1"/>
          </p:cNvPicPr>
          <p:nvPr/>
        </p:nvPicPr>
        <p:blipFill>
          <a:blip r:embed="rId2"/>
          <a:stretch>
            <a:fillRect/>
          </a:stretch>
        </p:blipFill>
        <p:spPr>
          <a:xfrm>
            <a:off x="0" y="847086"/>
            <a:ext cx="12192000" cy="6010913"/>
          </a:xfrm>
          <a:prstGeom prst="rect">
            <a:avLst/>
          </a:prstGeom>
        </p:spPr>
      </p:pic>
      <p:sp>
        <p:nvSpPr>
          <p:cNvPr id="2" name="ตัวแทนหมายเลขสไลด์ 1">
            <a:extLst>
              <a:ext uri="{FF2B5EF4-FFF2-40B4-BE49-F238E27FC236}">
                <a16:creationId xmlns:a16="http://schemas.microsoft.com/office/drawing/2014/main" id="{18C147F3-7549-4CC1-8DE0-4805714EDA49}"/>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54</a:t>
            </a:fld>
            <a:endParaRPr lang="en-US"/>
          </a:p>
        </p:txBody>
      </p:sp>
    </p:spTree>
    <p:extLst>
      <p:ext uri="{BB962C8B-B14F-4D97-AF65-F5344CB8AC3E}">
        <p14:creationId xmlns:p14="http://schemas.microsoft.com/office/powerpoint/2010/main" val="109433680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p12"/>
          <p:cNvSpPr txBox="1"/>
          <p:nvPr/>
        </p:nvSpPr>
        <p:spPr>
          <a:xfrm>
            <a:off x="514732" y="1938380"/>
            <a:ext cx="7346491" cy="2767384"/>
          </a:xfrm>
          <a:prstGeom prst="rect">
            <a:avLst/>
          </a:prstGeom>
          <a:noFill/>
          <a:ln>
            <a:noFill/>
          </a:ln>
        </p:spPr>
        <p:txBody>
          <a:bodyPr spcFirstLastPara="1" wrap="square" lIns="91425" tIns="45700" rIns="91425" bIns="45700" anchor="t" anchorCtr="0">
            <a:spAutoFit/>
          </a:bodyPr>
          <a:lstStyle/>
          <a:p>
            <a:pPr marL="0" marR="0" lvl="0" indent="0" algn="l" rtl="0">
              <a:lnSpc>
                <a:spcPct val="107000"/>
              </a:lnSpc>
              <a:spcBef>
                <a:spcPts val="0"/>
              </a:spcBef>
              <a:spcAft>
                <a:spcPts val="0"/>
              </a:spcAft>
              <a:buNone/>
            </a:pPr>
            <a:r>
              <a:rPr lang="en-US" sz="3000" b="1" i="0" u="none" strike="noStrike" cap="none" dirty="0">
                <a:solidFill>
                  <a:schemeClr val="dk1"/>
                </a:solidFill>
                <a:latin typeface="Browallia New"/>
                <a:ea typeface="Browallia New"/>
                <a:cs typeface="Browallia New"/>
                <a:sym typeface="Browallia New"/>
              </a:rPr>
              <a:t>Introduction</a:t>
            </a:r>
          </a:p>
          <a:p>
            <a:pPr marL="0" marR="0" lvl="0" indent="0" algn="l" rtl="0">
              <a:lnSpc>
                <a:spcPct val="107000"/>
              </a:lnSpc>
              <a:spcBef>
                <a:spcPts val="0"/>
              </a:spcBef>
              <a:spcAft>
                <a:spcPts val="0"/>
              </a:spcAft>
              <a:buNone/>
            </a:pPr>
            <a:endParaRPr sz="3000" b="1" i="0" u="none" strike="noStrike" cap="none" dirty="0">
              <a:solidFill>
                <a:schemeClr val="dk1"/>
              </a:solidFill>
              <a:latin typeface="Browallia New"/>
              <a:ea typeface="Browallia New"/>
              <a:cs typeface="Browallia New"/>
              <a:sym typeface="Browallia New"/>
            </a:endParaRPr>
          </a:p>
          <a:p>
            <a:pPr marL="457200" marR="0" lvl="0" indent="-469900" algn="l" rtl="0">
              <a:lnSpc>
                <a:spcPct val="107000"/>
              </a:lnSpc>
              <a:spcBef>
                <a:spcPts val="800"/>
              </a:spcBef>
              <a:spcAft>
                <a:spcPts val="0"/>
              </a:spcAft>
              <a:buClr>
                <a:schemeClr val="dk1"/>
              </a:buClr>
              <a:buSzPts val="3000"/>
              <a:buFont typeface="Arial"/>
              <a:buChar char="•"/>
            </a:pPr>
            <a:r>
              <a:rPr lang="en-US" sz="3000" b="1" dirty="0">
                <a:solidFill>
                  <a:schemeClr val="dk1"/>
                </a:solidFill>
                <a:latin typeface="Browallia New"/>
                <a:ea typeface="Browallia New"/>
                <a:cs typeface="Browallia New"/>
                <a:sym typeface="Browallia New"/>
              </a:rPr>
              <a:t>S</a:t>
            </a:r>
            <a:r>
              <a:rPr lang="en-US" sz="3000" b="1" i="0" u="none" strike="noStrike" cap="none" dirty="0">
                <a:solidFill>
                  <a:schemeClr val="dk1"/>
                </a:solidFill>
                <a:latin typeface="Browallia New"/>
                <a:ea typeface="Browallia New"/>
                <a:cs typeface="Browallia New"/>
                <a:sym typeface="Browallia New"/>
              </a:rPr>
              <a:t>ocial sustainability</a:t>
            </a:r>
            <a:r>
              <a:rPr lang="en-US" sz="3000" b="1" dirty="0">
                <a:solidFill>
                  <a:schemeClr val="dk1"/>
                </a:solidFill>
                <a:latin typeface="Browallia New"/>
                <a:ea typeface="Browallia New"/>
                <a:cs typeface="Browallia New"/>
                <a:sym typeface="Browallia New"/>
              </a:rPr>
              <a:t>: </a:t>
            </a:r>
            <a:r>
              <a:rPr lang="en-US" sz="3000" dirty="0">
                <a:solidFill>
                  <a:schemeClr val="dk1"/>
                </a:solidFill>
                <a:latin typeface="Browallia New"/>
                <a:ea typeface="Browallia New"/>
                <a:cs typeface="Browallia New"/>
                <a:sym typeface="Browallia New"/>
              </a:rPr>
              <a:t>H</a:t>
            </a:r>
            <a:r>
              <a:rPr lang="en-US" sz="3000" b="0" i="0" u="none" strike="noStrike" cap="none" dirty="0">
                <a:solidFill>
                  <a:schemeClr val="dk1"/>
                </a:solidFill>
                <a:latin typeface="Browallia New"/>
                <a:ea typeface="Browallia New"/>
                <a:cs typeface="Browallia New"/>
                <a:sym typeface="Browallia New"/>
              </a:rPr>
              <a:t>uman needs, promoting well-being, and ensuring social justice across generations.</a:t>
            </a:r>
            <a:endParaRPr sz="1600" dirty="0"/>
          </a:p>
          <a:p>
            <a:pPr marL="457200" marR="0" lvl="0" indent="-469900" algn="l" rtl="0">
              <a:lnSpc>
                <a:spcPct val="107000"/>
              </a:lnSpc>
              <a:spcBef>
                <a:spcPts val="800"/>
              </a:spcBef>
              <a:spcAft>
                <a:spcPts val="0"/>
              </a:spcAft>
              <a:buClr>
                <a:schemeClr val="dk1"/>
              </a:buClr>
              <a:buSzPts val="3000"/>
              <a:buFont typeface="Arial"/>
              <a:buChar char="•"/>
            </a:pPr>
            <a:r>
              <a:rPr lang="en-US" sz="3000" b="1" i="0" u="none" strike="noStrike" cap="none" dirty="0">
                <a:solidFill>
                  <a:schemeClr val="dk1"/>
                </a:solidFill>
                <a:latin typeface="Browallia New"/>
                <a:ea typeface="Browallia New"/>
                <a:cs typeface="Browallia New"/>
                <a:sym typeface="Browallia New"/>
              </a:rPr>
              <a:t>Why Social Sustainability Matters</a:t>
            </a:r>
            <a:endParaRPr sz="1600" dirty="0"/>
          </a:p>
        </p:txBody>
      </p:sp>
      <p:pic>
        <p:nvPicPr>
          <p:cNvPr id="3" name="รูปภาพ 2">
            <a:extLst>
              <a:ext uri="{FF2B5EF4-FFF2-40B4-BE49-F238E27FC236}">
                <a16:creationId xmlns:a16="http://schemas.microsoft.com/office/drawing/2014/main" id="{957A406E-2BC0-405F-B96F-4CC04A4B9FA4}"/>
              </a:ext>
            </a:extLst>
          </p:cNvPr>
          <p:cNvPicPr>
            <a:picLocks noChangeAspect="1"/>
          </p:cNvPicPr>
          <p:nvPr/>
        </p:nvPicPr>
        <p:blipFill>
          <a:blip r:embed="rId3"/>
          <a:stretch>
            <a:fillRect/>
          </a:stretch>
        </p:blipFill>
        <p:spPr>
          <a:xfrm>
            <a:off x="8004023" y="1658577"/>
            <a:ext cx="3540845" cy="3540845"/>
          </a:xfrm>
          <a:prstGeom prst="rect">
            <a:avLst/>
          </a:prstGeom>
        </p:spPr>
      </p:pic>
      <p:sp>
        <p:nvSpPr>
          <p:cNvPr id="2" name="ตัวแทนหมายเลขสไลด์ 1">
            <a:extLst>
              <a:ext uri="{FF2B5EF4-FFF2-40B4-BE49-F238E27FC236}">
                <a16:creationId xmlns:a16="http://schemas.microsoft.com/office/drawing/2014/main" id="{7A975EE2-C03F-4304-A95A-11E25A222C28}"/>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55</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Sustainability 09 00068 g001 550">
            <a:extLst>
              <a:ext uri="{FF2B5EF4-FFF2-40B4-BE49-F238E27FC236}">
                <a16:creationId xmlns:a16="http://schemas.microsoft.com/office/drawing/2014/main" id="{E4621458-5B85-4444-883D-CD8D7B3DEA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5134" y="1010033"/>
            <a:ext cx="5152104" cy="4837934"/>
          </a:xfrm>
          <a:prstGeom prst="rect">
            <a:avLst/>
          </a:prstGeom>
          <a:noFill/>
          <a:extLst>
            <a:ext uri="{909E8E84-426E-40DD-AFC4-6F175D3DCCD1}">
              <a14:hiddenFill xmlns:a14="http://schemas.microsoft.com/office/drawing/2010/main">
                <a:solidFill>
                  <a:srgbClr val="FFFFFF"/>
                </a:solidFill>
              </a14:hiddenFill>
            </a:ext>
          </a:extLst>
        </p:spPr>
      </p:pic>
      <p:sp>
        <p:nvSpPr>
          <p:cNvPr id="4" name="กล่องข้อความ 3">
            <a:extLst>
              <a:ext uri="{FF2B5EF4-FFF2-40B4-BE49-F238E27FC236}">
                <a16:creationId xmlns:a16="http://schemas.microsoft.com/office/drawing/2014/main" id="{E1045477-D0B5-44E4-A1C2-1E79F2D591D9}"/>
              </a:ext>
            </a:extLst>
          </p:cNvPr>
          <p:cNvSpPr txBox="1"/>
          <p:nvPr/>
        </p:nvSpPr>
        <p:spPr>
          <a:xfrm>
            <a:off x="285134" y="6297373"/>
            <a:ext cx="10638503" cy="276999"/>
          </a:xfrm>
          <a:prstGeom prst="rect">
            <a:avLst/>
          </a:prstGeom>
          <a:noFill/>
        </p:spPr>
        <p:txBody>
          <a:bodyPr wrap="square">
            <a:spAutoFit/>
          </a:bodyPr>
          <a:lstStyle/>
          <a:p>
            <a:r>
              <a:rPr lang="en-US" sz="1200" dirty="0" err="1"/>
              <a:t>Eizenberg</a:t>
            </a:r>
            <a:r>
              <a:rPr lang="en-US" sz="1200" dirty="0"/>
              <a:t>, E., &amp; </a:t>
            </a:r>
            <a:r>
              <a:rPr lang="en-US" sz="1200" dirty="0" err="1"/>
              <a:t>Jabareen</a:t>
            </a:r>
            <a:r>
              <a:rPr lang="en-US" sz="1200" dirty="0"/>
              <a:t>, Y. (2017). Social Sustainability: A New Conceptual Framework. Sustainability, 9(1), 68. https://doi.org/10.3390/su9010068</a:t>
            </a:r>
            <a:endParaRPr lang="th-TH" sz="1200" dirty="0"/>
          </a:p>
        </p:txBody>
      </p:sp>
      <p:sp>
        <p:nvSpPr>
          <p:cNvPr id="6" name="กล่องข้อความ 5">
            <a:extLst>
              <a:ext uri="{FF2B5EF4-FFF2-40B4-BE49-F238E27FC236}">
                <a16:creationId xmlns:a16="http://schemas.microsoft.com/office/drawing/2014/main" id="{1A064DBE-0B7B-4679-BB19-7CF4F0785A9D}"/>
              </a:ext>
            </a:extLst>
          </p:cNvPr>
          <p:cNvSpPr txBox="1"/>
          <p:nvPr/>
        </p:nvSpPr>
        <p:spPr>
          <a:xfrm>
            <a:off x="5604385" y="1351508"/>
            <a:ext cx="6164827" cy="4154984"/>
          </a:xfrm>
          <a:prstGeom prst="rect">
            <a:avLst/>
          </a:prstGeom>
          <a:noFill/>
        </p:spPr>
        <p:txBody>
          <a:bodyPr wrap="square">
            <a:spAutoFit/>
          </a:bodyPr>
          <a:lstStyle/>
          <a:p>
            <a:r>
              <a:rPr lang="en-US" sz="2400" b="1" dirty="0">
                <a:latin typeface="BrowalliaUPC" panose="020B0604020202020204" pitchFamily="34" charset="-34"/>
                <a:cs typeface="BrowalliaUPC" panose="020B0604020202020204" pitchFamily="34" charset="-34"/>
              </a:rPr>
              <a:t>Four key concepts for social sustainability:</a:t>
            </a:r>
            <a:r>
              <a:rPr lang="en-US" sz="2400" dirty="0">
                <a:latin typeface="BrowalliaUPC" panose="020B0604020202020204" pitchFamily="34" charset="-34"/>
                <a:cs typeface="BrowalliaUPC" panose="020B0604020202020204" pitchFamily="34" charset="-34"/>
              </a:rPr>
              <a:t> </a:t>
            </a:r>
          </a:p>
          <a:p>
            <a:endParaRPr lang="en-US" sz="2400" dirty="0">
              <a:latin typeface="BrowalliaUPC" panose="020B0604020202020204" pitchFamily="34" charset="-34"/>
              <a:cs typeface="BrowalliaUPC" panose="020B0604020202020204" pitchFamily="34" charset="-34"/>
            </a:endParaRPr>
          </a:p>
          <a:p>
            <a:r>
              <a:rPr lang="en-US" sz="2400" b="1" dirty="0">
                <a:latin typeface="BrowalliaUPC" panose="020B0604020202020204" pitchFamily="34" charset="-34"/>
                <a:cs typeface="BrowalliaUPC" panose="020B0604020202020204" pitchFamily="34" charset="-34"/>
              </a:rPr>
              <a:t>Equity:</a:t>
            </a:r>
            <a:r>
              <a:rPr lang="en-US" sz="2400" dirty="0">
                <a:latin typeface="BrowalliaUPC" panose="020B0604020202020204" pitchFamily="34" charset="-34"/>
                <a:cs typeface="BrowalliaUPC" panose="020B0604020202020204" pitchFamily="34" charset="-34"/>
              </a:rPr>
              <a:t> Including recognition of diverse identities, fair distribution of resources, and equal participation in decision-making.</a:t>
            </a:r>
          </a:p>
          <a:p>
            <a:r>
              <a:rPr lang="en-US" sz="2400" b="1" dirty="0">
                <a:latin typeface="BrowalliaUPC" panose="020B0604020202020204" pitchFamily="34" charset="-34"/>
                <a:cs typeface="BrowalliaUPC" panose="020B0604020202020204" pitchFamily="34" charset="-34"/>
              </a:rPr>
              <a:t>Safety:</a:t>
            </a:r>
            <a:r>
              <a:rPr lang="en-US" sz="2400" dirty="0">
                <a:latin typeface="BrowalliaUPC" panose="020B0604020202020204" pitchFamily="34" charset="-34"/>
                <a:cs typeface="BrowalliaUPC" panose="020B0604020202020204" pitchFamily="34" charset="-34"/>
              </a:rPr>
              <a:t> Prioritizing the physical and psychological safety of individuals and communities.</a:t>
            </a:r>
          </a:p>
          <a:p>
            <a:r>
              <a:rPr lang="en-US" sz="2400" b="1" dirty="0">
                <a:latin typeface="BrowalliaUPC" panose="020B0604020202020204" pitchFamily="34" charset="-34"/>
                <a:cs typeface="BrowalliaUPC" panose="020B0604020202020204" pitchFamily="34" charset="-34"/>
              </a:rPr>
              <a:t>Eco-</a:t>
            </a:r>
            <a:r>
              <a:rPr lang="en-US" sz="2400" b="1" dirty="0" err="1">
                <a:latin typeface="BrowalliaUPC" panose="020B0604020202020204" pitchFamily="34" charset="-34"/>
                <a:cs typeface="BrowalliaUPC" panose="020B0604020202020204" pitchFamily="34" charset="-34"/>
              </a:rPr>
              <a:t>prosumption</a:t>
            </a:r>
            <a:r>
              <a:rPr lang="en-US" sz="2400" b="1" dirty="0">
                <a:latin typeface="BrowalliaUPC" panose="020B0604020202020204" pitchFamily="34" charset="-34"/>
                <a:cs typeface="BrowalliaUPC" panose="020B0604020202020204" pitchFamily="34" charset="-34"/>
              </a:rPr>
              <a:t>:</a:t>
            </a:r>
            <a:r>
              <a:rPr lang="en-US" sz="2400" dirty="0">
                <a:latin typeface="BrowalliaUPC" panose="020B0604020202020204" pitchFamily="34" charset="-34"/>
                <a:cs typeface="BrowalliaUPC" panose="020B0604020202020204" pitchFamily="34" charset="-34"/>
              </a:rPr>
              <a:t> Promoting responsible production and consumption patterns that benefit both society and the environment.</a:t>
            </a:r>
          </a:p>
          <a:p>
            <a:r>
              <a:rPr lang="en-US" sz="2400" b="1" dirty="0">
                <a:latin typeface="BrowalliaUPC" panose="020B0604020202020204" pitchFamily="34" charset="-34"/>
                <a:cs typeface="BrowalliaUPC" panose="020B0604020202020204" pitchFamily="34" charset="-34"/>
              </a:rPr>
              <a:t>Urban Forms:</a:t>
            </a:r>
            <a:r>
              <a:rPr lang="en-US" sz="2400" dirty="0">
                <a:latin typeface="BrowalliaUPC" panose="020B0604020202020204" pitchFamily="34" charset="-34"/>
                <a:cs typeface="BrowalliaUPC" panose="020B0604020202020204" pitchFamily="34" charset="-34"/>
              </a:rPr>
              <a:t> Designing urban spaces that foster community, health, and well-being.</a:t>
            </a:r>
          </a:p>
        </p:txBody>
      </p:sp>
      <p:sp>
        <p:nvSpPr>
          <p:cNvPr id="2" name="ตัวแทนหมายเลขสไลด์ 1">
            <a:extLst>
              <a:ext uri="{FF2B5EF4-FFF2-40B4-BE49-F238E27FC236}">
                <a16:creationId xmlns:a16="http://schemas.microsoft.com/office/drawing/2014/main" id="{2FD8F598-4380-4797-9DCD-23FDB3AF9581}"/>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56</a:t>
            </a:fld>
            <a:endParaRPr lang="en-US"/>
          </a:p>
        </p:txBody>
      </p:sp>
    </p:spTree>
    <p:extLst>
      <p:ext uri="{BB962C8B-B14F-4D97-AF65-F5344CB8AC3E}">
        <p14:creationId xmlns:p14="http://schemas.microsoft.com/office/powerpoint/2010/main" val="372255734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13"/>
          <p:cNvSpPr txBox="1"/>
          <p:nvPr/>
        </p:nvSpPr>
        <p:spPr>
          <a:xfrm>
            <a:off x="474376" y="1687050"/>
            <a:ext cx="7529400" cy="3483900"/>
          </a:xfrm>
          <a:prstGeom prst="rect">
            <a:avLst/>
          </a:prstGeom>
          <a:noFill/>
          <a:ln>
            <a:noFill/>
          </a:ln>
        </p:spPr>
        <p:txBody>
          <a:bodyPr spcFirstLastPara="1" wrap="square" lIns="91425" tIns="45700" rIns="91425" bIns="45700" anchor="t" anchorCtr="0">
            <a:spAutoFit/>
          </a:bodyPr>
          <a:lstStyle/>
          <a:p>
            <a:pPr marL="0" marR="0" lvl="0" indent="0" algn="l" rtl="0">
              <a:lnSpc>
                <a:spcPct val="107000"/>
              </a:lnSpc>
              <a:spcBef>
                <a:spcPts val="0"/>
              </a:spcBef>
              <a:spcAft>
                <a:spcPts val="0"/>
              </a:spcAft>
              <a:buNone/>
            </a:pPr>
            <a:r>
              <a:rPr lang="en-US" sz="2700" b="1" i="0" u="none" strike="noStrike" cap="none" dirty="0">
                <a:solidFill>
                  <a:schemeClr val="dk1"/>
                </a:solidFill>
                <a:latin typeface="Browallia New"/>
                <a:ea typeface="Browallia New"/>
                <a:cs typeface="Browallia New"/>
                <a:sym typeface="Browallia New"/>
              </a:rPr>
              <a:t>Equity and Inclusion </a:t>
            </a:r>
            <a:endParaRPr sz="2700" b="1" i="0" u="none" strike="noStrike" cap="none" dirty="0">
              <a:solidFill>
                <a:schemeClr val="dk1"/>
              </a:solidFill>
              <a:latin typeface="Browallia New"/>
              <a:ea typeface="Browallia New"/>
              <a:cs typeface="Browallia New"/>
              <a:sym typeface="Browallia New"/>
            </a:endParaRPr>
          </a:p>
          <a:p>
            <a:pPr marL="0" marR="0" lvl="0" indent="0" algn="l" rtl="0">
              <a:lnSpc>
                <a:spcPct val="107000"/>
              </a:lnSpc>
              <a:spcBef>
                <a:spcPts val="0"/>
              </a:spcBef>
              <a:spcAft>
                <a:spcPts val="0"/>
              </a:spcAft>
              <a:buNone/>
            </a:pPr>
            <a:endParaRPr sz="2700" b="1" dirty="0">
              <a:solidFill>
                <a:schemeClr val="dk1"/>
              </a:solidFill>
              <a:latin typeface="Browallia New"/>
              <a:ea typeface="Browallia New"/>
              <a:cs typeface="Browallia New"/>
              <a:sym typeface="Browallia New"/>
            </a:endParaRPr>
          </a:p>
          <a:p>
            <a:pPr marL="457200" marR="0" lvl="0" indent="-450850" algn="l" rtl="0">
              <a:lnSpc>
                <a:spcPct val="107000"/>
              </a:lnSpc>
              <a:spcBef>
                <a:spcPts val="800"/>
              </a:spcBef>
              <a:spcAft>
                <a:spcPts val="0"/>
              </a:spcAft>
              <a:buClr>
                <a:schemeClr val="dk1"/>
              </a:buClr>
              <a:buSzPts val="2700"/>
              <a:buFont typeface="Arial"/>
              <a:buChar char="•"/>
            </a:pPr>
            <a:r>
              <a:rPr lang="en-US" sz="2700" b="0" i="0" u="none" strike="noStrike" cap="none" dirty="0">
                <a:solidFill>
                  <a:schemeClr val="dk1"/>
                </a:solidFill>
                <a:latin typeface="Browallia New"/>
                <a:ea typeface="Browallia New"/>
                <a:cs typeface="Browallia New"/>
                <a:sym typeface="Browallia New"/>
              </a:rPr>
              <a:t>Distinguishing between equality and equity</a:t>
            </a:r>
            <a:endParaRPr sz="2700" b="0" i="0" u="none" strike="noStrike" cap="none" dirty="0">
              <a:solidFill>
                <a:schemeClr val="dk1"/>
              </a:solidFill>
              <a:latin typeface="Browallia New"/>
              <a:ea typeface="Browallia New"/>
              <a:cs typeface="Browallia New"/>
              <a:sym typeface="Browallia New"/>
            </a:endParaRPr>
          </a:p>
          <a:p>
            <a:pPr marL="457200" marR="0" lvl="0" indent="-450850" algn="l" rtl="0">
              <a:lnSpc>
                <a:spcPct val="107000"/>
              </a:lnSpc>
              <a:spcBef>
                <a:spcPts val="800"/>
              </a:spcBef>
              <a:spcAft>
                <a:spcPts val="0"/>
              </a:spcAft>
              <a:buClr>
                <a:schemeClr val="dk1"/>
              </a:buClr>
              <a:buSzPts val="2700"/>
              <a:buFont typeface="Arial"/>
              <a:buChar char="•"/>
            </a:pPr>
            <a:r>
              <a:rPr lang="en-US" sz="2700" dirty="0">
                <a:solidFill>
                  <a:schemeClr val="dk1"/>
                </a:solidFill>
                <a:latin typeface="Browallia New"/>
                <a:ea typeface="Browallia New"/>
                <a:cs typeface="Browallia New"/>
                <a:sym typeface="Browallia New"/>
              </a:rPr>
              <a:t>A</a:t>
            </a:r>
            <a:r>
              <a:rPr lang="en-US" sz="2700" b="0" i="0" u="none" strike="noStrike" cap="none" dirty="0">
                <a:solidFill>
                  <a:schemeClr val="dk1"/>
                </a:solidFill>
                <a:latin typeface="Browallia New"/>
                <a:ea typeface="Browallia New"/>
                <a:cs typeface="Browallia New"/>
                <a:sym typeface="Browallia New"/>
              </a:rPr>
              <a:t>ccessing to education, healthcare, economic opportunities, and reduced conflict</a:t>
            </a:r>
            <a:endParaRPr sz="2700" b="0" i="0" u="none" strike="noStrike" cap="none" dirty="0">
              <a:solidFill>
                <a:schemeClr val="dk1"/>
              </a:solidFill>
              <a:latin typeface="Browallia New"/>
              <a:ea typeface="Browallia New"/>
              <a:cs typeface="Browallia New"/>
              <a:sym typeface="Browallia New"/>
            </a:endParaRPr>
          </a:p>
          <a:p>
            <a:pPr marL="457200" marR="0" lvl="0" indent="-450850" algn="l" rtl="0">
              <a:lnSpc>
                <a:spcPct val="107000"/>
              </a:lnSpc>
              <a:spcBef>
                <a:spcPts val="800"/>
              </a:spcBef>
              <a:spcAft>
                <a:spcPts val="0"/>
              </a:spcAft>
              <a:buClr>
                <a:schemeClr val="dk1"/>
              </a:buClr>
              <a:buSzPts val="2700"/>
              <a:buFont typeface="Arial"/>
              <a:buChar char="•"/>
            </a:pPr>
            <a:r>
              <a:rPr lang="en-US" sz="2700" dirty="0">
                <a:solidFill>
                  <a:schemeClr val="dk1"/>
                </a:solidFill>
                <a:latin typeface="Browallia New"/>
                <a:ea typeface="Browallia New"/>
                <a:cs typeface="Browallia New"/>
                <a:sym typeface="Browallia New"/>
              </a:rPr>
              <a:t>M</a:t>
            </a:r>
            <a:r>
              <a:rPr lang="en-US" sz="2700" b="0" i="0" u="none" strike="noStrike" cap="none" dirty="0">
                <a:solidFill>
                  <a:schemeClr val="dk1"/>
                </a:solidFill>
                <a:latin typeface="Browallia New"/>
                <a:ea typeface="Browallia New"/>
                <a:cs typeface="Browallia New"/>
                <a:sym typeface="Browallia New"/>
              </a:rPr>
              <a:t>arginalized groups, accessibility, and policy interventions.</a:t>
            </a:r>
            <a:endParaRPr sz="2700" b="0" i="0" u="none" strike="noStrike" cap="none" dirty="0">
              <a:solidFill>
                <a:schemeClr val="dk1"/>
              </a:solidFill>
              <a:latin typeface="Browallia New"/>
              <a:ea typeface="Browallia New"/>
              <a:cs typeface="Browallia New"/>
              <a:sym typeface="Browallia New"/>
            </a:endParaRPr>
          </a:p>
        </p:txBody>
      </p:sp>
      <p:pic>
        <p:nvPicPr>
          <p:cNvPr id="160" name="Google Shape;160;p13"/>
          <p:cNvPicPr preferRelativeResize="0"/>
          <p:nvPr/>
        </p:nvPicPr>
        <p:blipFill>
          <a:blip r:embed="rId3">
            <a:alphaModFix/>
          </a:blip>
          <a:stretch>
            <a:fillRect/>
          </a:stretch>
        </p:blipFill>
        <p:spPr>
          <a:xfrm>
            <a:off x="7952925" y="1687050"/>
            <a:ext cx="3920951" cy="3145725"/>
          </a:xfrm>
          <a:prstGeom prst="rect">
            <a:avLst/>
          </a:prstGeom>
          <a:noFill/>
          <a:ln>
            <a:noFill/>
          </a:ln>
        </p:spPr>
      </p:pic>
      <p:sp>
        <p:nvSpPr>
          <p:cNvPr id="2" name="ตัวแทนหมายเลขสไลด์ 1">
            <a:extLst>
              <a:ext uri="{FF2B5EF4-FFF2-40B4-BE49-F238E27FC236}">
                <a16:creationId xmlns:a16="http://schemas.microsoft.com/office/drawing/2014/main" id="{256804B9-9800-4DBD-B356-40461DBE68C1}"/>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57</a:t>
            </a:fld>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กล่องข้อความ 6">
            <a:extLst>
              <a:ext uri="{FF2B5EF4-FFF2-40B4-BE49-F238E27FC236}">
                <a16:creationId xmlns:a16="http://schemas.microsoft.com/office/drawing/2014/main" id="{CAFDD628-508B-413F-8CF6-06324BA865DD}"/>
              </a:ext>
            </a:extLst>
          </p:cNvPr>
          <p:cNvSpPr txBox="1"/>
          <p:nvPr/>
        </p:nvSpPr>
        <p:spPr>
          <a:xfrm>
            <a:off x="7669161" y="51025"/>
            <a:ext cx="4356613" cy="2800767"/>
          </a:xfrm>
          <a:prstGeom prst="rect">
            <a:avLst/>
          </a:prstGeom>
          <a:noFill/>
          <a:ln>
            <a:solidFill>
              <a:srgbClr val="FF0000"/>
            </a:solidFill>
          </a:ln>
        </p:spPr>
        <p:txBody>
          <a:bodyPr wrap="square">
            <a:spAutoFit/>
          </a:bodyPr>
          <a:lstStyle/>
          <a:p>
            <a:r>
              <a:rPr lang="en-US" sz="2200" dirty="0">
                <a:latin typeface="Browallia New" panose="020B0604020202020204" pitchFamily="34" charset="-34"/>
                <a:cs typeface="Browallia New" panose="020B0604020202020204" pitchFamily="34" charset="-34"/>
              </a:rPr>
              <a:t>This research demonstrates the potential of leveraging big data to improve travel time estimation for obstetric emergency services </a:t>
            </a:r>
            <a:r>
              <a:rPr lang="en-US" sz="2200" b="1" dirty="0">
                <a:solidFill>
                  <a:srgbClr val="FF0000"/>
                </a:solidFill>
                <a:latin typeface="Browallia New" panose="020B0604020202020204" pitchFamily="34" charset="-34"/>
                <a:cs typeface="Browallia New" panose="020B0604020202020204" pitchFamily="34" charset="-34"/>
              </a:rPr>
              <a:t>in urban low- and middle-income settings</a:t>
            </a:r>
            <a:r>
              <a:rPr lang="en-US" sz="2200" dirty="0">
                <a:latin typeface="Browallia New" panose="020B0604020202020204" pitchFamily="34" charset="-34"/>
                <a:cs typeface="Browallia New" panose="020B0604020202020204" pitchFamily="34" charset="-34"/>
              </a:rPr>
              <a:t>. By integrating diverse datasets like GPS traces, road networks, and traffic patterns, we can create more accurate and dynamic models that reflect real-world conditions</a:t>
            </a:r>
            <a:endParaRPr lang="th-TH" sz="2200" dirty="0">
              <a:latin typeface="Browallia New" panose="020B0604020202020204" pitchFamily="34" charset="-34"/>
              <a:cs typeface="Browallia New" panose="020B0604020202020204" pitchFamily="34" charset="-34"/>
            </a:endParaRPr>
          </a:p>
        </p:txBody>
      </p:sp>
      <p:pic>
        <p:nvPicPr>
          <p:cNvPr id="9" name="รูปภาพ 8">
            <a:extLst>
              <a:ext uri="{FF2B5EF4-FFF2-40B4-BE49-F238E27FC236}">
                <a16:creationId xmlns:a16="http://schemas.microsoft.com/office/drawing/2014/main" id="{1CEAEA34-EAD5-4FF7-B80C-FA2F3CF02D54}"/>
              </a:ext>
            </a:extLst>
          </p:cNvPr>
          <p:cNvPicPr>
            <a:picLocks noChangeAspect="1"/>
          </p:cNvPicPr>
          <p:nvPr/>
        </p:nvPicPr>
        <p:blipFill>
          <a:blip r:embed="rId2"/>
          <a:stretch>
            <a:fillRect/>
          </a:stretch>
        </p:blipFill>
        <p:spPr>
          <a:xfrm>
            <a:off x="166226" y="200025"/>
            <a:ext cx="7365284" cy="6457950"/>
          </a:xfrm>
          <a:prstGeom prst="rect">
            <a:avLst/>
          </a:prstGeom>
          <a:ln>
            <a:solidFill>
              <a:srgbClr val="00B0F0"/>
            </a:solidFill>
          </a:ln>
        </p:spPr>
      </p:pic>
      <p:sp>
        <p:nvSpPr>
          <p:cNvPr id="12" name="กล่องข้อความ 11">
            <a:extLst>
              <a:ext uri="{FF2B5EF4-FFF2-40B4-BE49-F238E27FC236}">
                <a16:creationId xmlns:a16="http://schemas.microsoft.com/office/drawing/2014/main" id="{46450995-ECC1-4DB2-83BA-FDD0C59BBA60}"/>
              </a:ext>
            </a:extLst>
          </p:cNvPr>
          <p:cNvSpPr txBox="1"/>
          <p:nvPr/>
        </p:nvSpPr>
        <p:spPr>
          <a:xfrm>
            <a:off x="7669160" y="2953083"/>
            <a:ext cx="4356613" cy="3816429"/>
          </a:xfrm>
          <a:prstGeom prst="rect">
            <a:avLst/>
          </a:prstGeom>
          <a:noFill/>
          <a:ln>
            <a:solidFill>
              <a:schemeClr val="accent6">
                <a:lumMod val="75000"/>
              </a:schemeClr>
            </a:solidFill>
          </a:ln>
        </p:spPr>
        <p:txBody>
          <a:bodyPr wrap="square">
            <a:spAutoFit/>
          </a:bodyPr>
          <a:lstStyle/>
          <a:p>
            <a:pPr marL="285750" indent="-285750">
              <a:buFont typeface="Arial" panose="020B0604020202020204" pitchFamily="34" charset="0"/>
              <a:buChar char="•"/>
            </a:pPr>
            <a:r>
              <a:rPr lang="en-US" sz="2200" b="1" dirty="0">
                <a:latin typeface="Browallia New" panose="020B0604020202020204" pitchFamily="34" charset="-34"/>
                <a:cs typeface="Browallia New" panose="020B0604020202020204" pitchFamily="34" charset="-34"/>
              </a:rPr>
              <a:t>Optimize ambulance routing</a:t>
            </a:r>
            <a:r>
              <a:rPr lang="en-US" sz="2200" dirty="0">
                <a:latin typeface="Browallia New" panose="020B0604020202020204" pitchFamily="34" charset="-34"/>
                <a:cs typeface="Browallia New" panose="020B0604020202020204" pitchFamily="34" charset="-34"/>
              </a:rPr>
              <a:t>: Dispatchers can make informed decisions to minimize transport times, potentially saving lives. </a:t>
            </a:r>
          </a:p>
          <a:p>
            <a:pPr marL="285750" indent="-285750">
              <a:buFont typeface="Arial" panose="020B0604020202020204" pitchFamily="34" charset="0"/>
              <a:buChar char="•"/>
            </a:pPr>
            <a:r>
              <a:rPr lang="en-US" sz="2200" b="1" dirty="0">
                <a:latin typeface="Browallia New" panose="020B0604020202020204" pitchFamily="34" charset="-34"/>
                <a:cs typeface="Browallia New" panose="020B0604020202020204" pitchFamily="34" charset="-34"/>
              </a:rPr>
              <a:t>Identify high-risk areas: </a:t>
            </a:r>
            <a:r>
              <a:rPr lang="en-US" sz="2200" dirty="0">
                <a:latin typeface="Browallia New" panose="020B0604020202020204" pitchFamily="34" charset="-34"/>
                <a:cs typeface="Browallia New" panose="020B0604020202020204" pitchFamily="34" charset="-34"/>
              </a:rPr>
              <a:t>Areas with consistently long travel times can be prioritized for infrastructure improvements or increased service provision.</a:t>
            </a:r>
          </a:p>
          <a:p>
            <a:pPr marL="285750" indent="-285750">
              <a:buFont typeface="Arial" panose="020B0604020202020204" pitchFamily="34" charset="0"/>
              <a:buChar char="•"/>
            </a:pPr>
            <a:r>
              <a:rPr lang="en-US" sz="2200" dirty="0">
                <a:latin typeface="Browallia New" panose="020B0604020202020204" pitchFamily="34" charset="-34"/>
                <a:cs typeface="Browallia New" panose="020B0604020202020204" pitchFamily="34" charset="-34"/>
              </a:rPr>
              <a:t>Empower pregnant women: Reliable travel time estimates can help women make informed choices about where to seek care and when to leave for the hospital.</a:t>
            </a:r>
            <a:endParaRPr lang="th-TH" sz="2200" dirty="0">
              <a:latin typeface="Browallia New" panose="020B0604020202020204" pitchFamily="34" charset="-34"/>
              <a:cs typeface="Browallia New" panose="020B0604020202020204" pitchFamily="34" charset="-34"/>
            </a:endParaRPr>
          </a:p>
        </p:txBody>
      </p:sp>
      <p:sp>
        <p:nvSpPr>
          <p:cNvPr id="2" name="ตัวแทนหมายเลขสไลด์ 1">
            <a:extLst>
              <a:ext uri="{FF2B5EF4-FFF2-40B4-BE49-F238E27FC236}">
                <a16:creationId xmlns:a16="http://schemas.microsoft.com/office/drawing/2014/main" id="{07F1452D-A893-4A00-9AD4-ED83E0BD378A}"/>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58</a:t>
            </a:fld>
            <a:endParaRPr lang="en-US"/>
          </a:p>
        </p:txBody>
      </p:sp>
    </p:spTree>
    <p:extLst>
      <p:ext uri="{BB962C8B-B14F-4D97-AF65-F5344CB8AC3E}">
        <p14:creationId xmlns:p14="http://schemas.microsoft.com/office/powerpoint/2010/main" val="34121594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p14"/>
          <p:cNvSpPr txBox="1"/>
          <p:nvPr/>
        </p:nvSpPr>
        <p:spPr>
          <a:xfrm>
            <a:off x="757653" y="1465233"/>
            <a:ext cx="10461600" cy="3598200"/>
          </a:xfrm>
          <a:prstGeom prst="rect">
            <a:avLst/>
          </a:prstGeom>
          <a:noFill/>
          <a:ln>
            <a:noFill/>
          </a:ln>
        </p:spPr>
        <p:txBody>
          <a:bodyPr spcFirstLastPara="1" wrap="square" lIns="91425" tIns="45700" rIns="91425" bIns="45700" anchor="t" anchorCtr="0">
            <a:spAutoFit/>
          </a:bodyPr>
          <a:lstStyle/>
          <a:p>
            <a:pPr marL="0" marR="0" lvl="0" indent="0" algn="l" rtl="0">
              <a:lnSpc>
                <a:spcPct val="107000"/>
              </a:lnSpc>
              <a:spcBef>
                <a:spcPts val="0"/>
              </a:spcBef>
              <a:spcAft>
                <a:spcPts val="0"/>
              </a:spcAft>
              <a:buNone/>
            </a:pPr>
            <a:r>
              <a:rPr lang="en-US" sz="2800" b="1" i="0" u="none" strike="noStrike" cap="none" dirty="0">
                <a:solidFill>
                  <a:schemeClr val="dk1"/>
                </a:solidFill>
                <a:latin typeface="Browallia New"/>
                <a:ea typeface="Browallia New"/>
                <a:cs typeface="Browallia New"/>
                <a:sym typeface="Browallia New"/>
              </a:rPr>
              <a:t>Community Well-being</a:t>
            </a:r>
            <a:endParaRPr sz="2800" b="1" i="0" u="none" strike="noStrike" cap="none" dirty="0">
              <a:solidFill>
                <a:schemeClr val="dk1"/>
              </a:solidFill>
              <a:latin typeface="Browallia New"/>
              <a:ea typeface="Browallia New"/>
              <a:cs typeface="Browallia New"/>
              <a:sym typeface="Browallia New"/>
            </a:endParaRPr>
          </a:p>
          <a:p>
            <a:pPr marL="0" marR="0" lvl="0" indent="0" algn="l" rtl="0">
              <a:lnSpc>
                <a:spcPct val="107000"/>
              </a:lnSpc>
              <a:spcBef>
                <a:spcPts val="0"/>
              </a:spcBef>
              <a:spcAft>
                <a:spcPts val="0"/>
              </a:spcAft>
              <a:buNone/>
            </a:pPr>
            <a:r>
              <a:rPr lang="en-US" sz="2800" b="1" i="0" u="none" strike="noStrike" cap="none" dirty="0">
                <a:solidFill>
                  <a:schemeClr val="dk1"/>
                </a:solidFill>
                <a:latin typeface="Browallia New"/>
                <a:ea typeface="Browallia New"/>
                <a:cs typeface="Browallia New"/>
                <a:sym typeface="Browallia New"/>
              </a:rPr>
              <a:t> </a:t>
            </a:r>
            <a:endParaRPr dirty="0"/>
          </a:p>
          <a:p>
            <a:pPr marL="457200" marR="0" lvl="0" indent="-457200" algn="l" rtl="0">
              <a:lnSpc>
                <a:spcPct val="107000"/>
              </a:lnSpc>
              <a:spcBef>
                <a:spcPts val="800"/>
              </a:spcBef>
              <a:spcAft>
                <a:spcPts val="0"/>
              </a:spcAft>
              <a:buClr>
                <a:schemeClr val="dk1"/>
              </a:buClr>
              <a:buSzPts val="2800"/>
              <a:buFont typeface="Arial"/>
              <a:buChar char="•"/>
            </a:pPr>
            <a:r>
              <a:rPr lang="en-US" sz="2800" dirty="0">
                <a:solidFill>
                  <a:schemeClr val="dk1"/>
                </a:solidFill>
                <a:latin typeface="Browallia New"/>
                <a:ea typeface="Browallia New"/>
                <a:cs typeface="Browallia New"/>
                <a:sym typeface="Browallia New"/>
              </a:rPr>
              <a:t>S</a:t>
            </a:r>
            <a:r>
              <a:rPr lang="en-US" sz="2800" b="0" i="0" u="none" strike="noStrike" cap="none" dirty="0">
                <a:solidFill>
                  <a:schemeClr val="dk1"/>
                </a:solidFill>
                <a:latin typeface="Browallia New"/>
                <a:ea typeface="Browallia New"/>
                <a:cs typeface="Browallia New"/>
                <a:sym typeface="Browallia New"/>
              </a:rPr>
              <a:t>ocial cohesion, safety, access to resources, and a sense of belonging</a:t>
            </a:r>
            <a:endParaRPr sz="2800" b="0" i="0" u="none" strike="noStrike" cap="none" dirty="0">
              <a:solidFill>
                <a:schemeClr val="dk1"/>
              </a:solidFill>
              <a:latin typeface="Browallia New"/>
              <a:ea typeface="Browallia New"/>
              <a:cs typeface="Browallia New"/>
              <a:sym typeface="Browallia New"/>
            </a:endParaRPr>
          </a:p>
          <a:p>
            <a:pPr marL="457200" marR="0" lvl="0" indent="-457200" algn="l" rtl="0">
              <a:lnSpc>
                <a:spcPct val="107000"/>
              </a:lnSpc>
              <a:spcBef>
                <a:spcPts val="800"/>
              </a:spcBef>
              <a:spcAft>
                <a:spcPts val="0"/>
              </a:spcAft>
              <a:buClr>
                <a:schemeClr val="dk1"/>
              </a:buClr>
              <a:buSzPts val="2800"/>
              <a:buFont typeface="Arial"/>
              <a:buChar char="•"/>
            </a:pPr>
            <a:r>
              <a:rPr lang="en-US" sz="2800" dirty="0">
                <a:solidFill>
                  <a:schemeClr val="dk1"/>
                </a:solidFill>
                <a:latin typeface="Browallia New"/>
                <a:ea typeface="Browallia New"/>
                <a:cs typeface="Browallia New"/>
                <a:sym typeface="Browallia New"/>
              </a:rPr>
              <a:t>S</a:t>
            </a:r>
            <a:r>
              <a:rPr lang="en-US" sz="2800" b="0" i="0" u="none" strike="noStrike" cap="none" dirty="0">
                <a:solidFill>
                  <a:schemeClr val="dk1"/>
                </a:solidFill>
                <a:latin typeface="Browallia New"/>
                <a:ea typeface="Browallia New"/>
                <a:cs typeface="Browallia New"/>
                <a:sym typeface="Browallia New"/>
              </a:rPr>
              <a:t>trong social networks, healthy environments, and opportunities for participation</a:t>
            </a:r>
            <a:endParaRPr sz="2800" b="0" i="0" u="none" strike="noStrike" cap="none" dirty="0">
              <a:solidFill>
                <a:schemeClr val="dk1"/>
              </a:solidFill>
              <a:latin typeface="Browallia New"/>
              <a:ea typeface="Browallia New"/>
              <a:cs typeface="Browallia New"/>
              <a:sym typeface="Browallia New"/>
            </a:endParaRPr>
          </a:p>
          <a:p>
            <a:pPr marL="457200" marR="0" lvl="0" indent="-457200" algn="l" rtl="0">
              <a:lnSpc>
                <a:spcPct val="107000"/>
              </a:lnSpc>
              <a:spcBef>
                <a:spcPts val="800"/>
              </a:spcBef>
              <a:spcAft>
                <a:spcPts val="0"/>
              </a:spcAft>
              <a:buClr>
                <a:schemeClr val="dk1"/>
              </a:buClr>
              <a:buSzPts val="2800"/>
              <a:buFont typeface="Arial"/>
              <a:buChar char="•"/>
            </a:pPr>
            <a:r>
              <a:rPr lang="en-US" sz="2800" dirty="0">
                <a:solidFill>
                  <a:schemeClr val="dk1"/>
                </a:solidFill>
                <a:latin typeface="Browallia New"/>
                <a:ea typeface="Browallia New"/>
                <a:cs typeface="Browallia New"/>
                <a:sym typeface="Browallia New"/>
              </a:rPr>
              <a:t>E</a:t>
            </a:r>
            <a:r>
              <a:rPr lang="en-US" sz="2800" b="0" i="0" u="none" strike="noStrike" cap="none" dirty="0">
                <a:solidFill>
                  <a:schemeClr val="dk1"/>
                </a:solidFill>
                <a:latin typeface="Browallia New"/>
                <a:ea typeface="Browallia New"/>
                <a:cs typeface="Browallia New"/>
                <a:sym typeface="Browallia New"/>
              </a:rPr>
              <a:t>xamples of community-led initiatives and the role of social capital</a:t>
            </a:r>
            <a:endParaRPr sz="2800" b="0" i="0" u="none" strike="noStrike" cap="none" dirty="0">
              <a:solidFill>
                <a:schemeClr val="dk1"/>
              </a:solidFill>
              <a:latin typeface="Browallia New"/>
              <a:ea typeface="Browallia New"/>
              <a:cs typeface="Browallia New"/>
              <a:sym typeface="Browallia New"/>
            </a:endParaRPr>
          </a:p>
        </p:txBody>
      </p:sp>
      <p:pic>
        <p:nvPicPr>
          <p:cNvPr id="166" name="Google Shape;166;p14"/>
          <p:cNvPicPr preferRelativeResize="0"/>
          <p:nvPr/>
        </p:nvPicPr>
        <p:blipFill>
          <a:blip r:embed="rId3">
            <a:alphaModFix/>
          </a:blip>
          <a:stretch>
            <a:fillRect/>
          </a:stretch>
        </p:blipFill>
        <p:spPr>
          <a:xfrm>
            <a:off x="7948934" y="3264333"/>
            <a:ext cx="3691891" cy="3038145"/>
          </a:xfrm>
          <a:prstGeom prst="rect">
            <a:avLst/>
          </a:prstGeom>
          <a:noFill/>
          <a:ln>
            <a:noFill/>
          </a:ln>
        </p:spPr>
      </p:pic>
      <p:sp>
        <p:nvSpPr>
          <p:cNvPr id="2" name="ตัวแทนหมายเลขสไลด์ 1">
            <a:extLst>
              <a:ext uri="{FF2B5EF4-FFF2-40B4-BE49-F238E27FC236}">
                <a16:creationId xmlns:a16="http://schemas.microsoft.com/office/drawing/2014/main" id="{EB91EC33-BA8F-461B-A4D4-61D0C7E846CA}"/>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59</a:t>
            </a:fld>
            <a:endParaRPr 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ตัวแทนหมายเลขสไลด์ 1">
            <a:extLst>
              <a:ext uri="{FF2B5EF4-FFF2-40B4-BE49-F238E27FC236}">
                <a16:creationId xmlns:a16="http://schemas.microsoft.com/office/drawing/2014/main" id="{5EBFBB21-F919-48CA-824A-6874E1F42038}"/>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60</a:t>
            </a:fld>
            <a:endParaRPr lang="en-US"/>
          </a:p>
        </p:txBody>
      </p:sp>
      <p:sp>
        <p:nvSpPr>
          <p:cNvPr id="9" name="กล่องข้อความ 8">
            <a:extLst>
              <a:ext uri="{FF2B5EF4-FFF2-40B4-BE49-F238E27FC236}">
                <a16:creationId xmlns:a16="http://schemas.microsoft.com/office/drawing/2014/main" id="{EB1142D8-3854-4BF9-A1F6-429BE1D49E2B}"/>
              </a:ext>
            </a:extLst>
          </p:cNvPr>
          <p:cNvSpPr txBox="1"/>
          <p:nvPr/>
        </p:nvSpPr>
        <p:spPr>
          <a:xfrm>
            <a:off x="506361" y="1679074"/>
            <a:ext cx="11179277" cy="4832092"/>
          </a:xfrm>
          <a:prstGeom prst="rect">
            <a:avLst/>
          </a:prstGeom>
          <a:noFill/>
          <a:ln>
            <a:solidFill>
              <a:srgbClr val="FFC000"/>
            </a:solidFill>
          </a:ln>
        </p:spPr>
        <p:txBody>
          <a:bodyPr wrap="square">
            <a:spAutoFit/>
          </a:bodyPr>
          <a:lstStyle/>
          <a:p>
            <a:r>
              <a:rPr lang="en-US" sz="2800" dirty="0">
                <a:latin typeface="Browallia New" panose="020B0604020202020204" pitchFamily="34" charset="-34"/>
                <a:cs typeface="Browallia New" panose="020B0604020202020204" pitchFamily="34" charset="-34"/>
              </a:rPr>
              <a:t>Achieving social sustainability requires a fundamental shift in values and priorities, moving away from solely economic growth towards a more holistic understanding of human well-being. This involves:</a:t>
            </a:r>
          </a:p>
          <a:p>
            <a:pPr marL="457200" indent="-457200">
              <a:buFont typeface="Arial" panose="020B0604020202020204" pitchFamily="34" charset="0"/>
              <a:buChar char="•"/>
            </a:pPr>
            <a:r>
              <a:rPr lang="en-US" sz="2800" dirty="0">
                <a:latin typeface="Browallia New" panose="020B0604020202020204" pitchFamily="34" charset="-34"/>
                <a:cs typeface="Browallia New" panose="020B0604020202020204" pitchFamily="34" charset="-34"/>
              </a:rPr>
              <a:t>Redefining progress: Measuring success beyond GDP, incorporating indicators of social well-being, environmental health, and quality of life.</a:t>
            </a:r>
          </a:p>
          <a:p>
            <a:pPr marL="457200" indent="-457200">
              <a:buFont typeface="Arial" panose="020B0604020202020204" pitchFamily="34" charset="0"/>
              <a:buChar char="•"/>
            </a:pPr>
            <a:r>
              <a:rPr lang="en-US" sz="2800" dirty="0">
                <a:latin typeface="Browallia New" panose="020B0604020202020204" pitchFamily="34" charset="-34"/>
                <a:cs typeface="Browallia New" panose="020B0604020202020204" pitchFamily="34" charset="-34"/>
              </a:rPr>
              <a:t>Investing in social capital: Strengthening social connections, trust, and community engagement to build resilience and foster collective action.</a:t>
            </a:r>
          </a:p>
          <a:p>
            <a:pPr marL="457200" indent="-457200">
              <a:buFont typeface="Arial" panose="020B0604020202020204" pitchFamily="34" charset="0"/>
              <a:buChar char="•"/>
            </a:pPr>
            <a:r>
              <a:rPr lang="en-US" sz="2800" dirty="0">
                <a:latin typeface="Browallia New" panose="020B0604020202020204" pitchFamily="34" charset="-34"/>
                <a:cs typeface="Browallia New" panose="020B0604020202020204" pitchFamily="34" charset="-34"/>
              </a:rPr>
              <a:t>Promoting responsible consumption and production: Shifting towards more sustainable patterns of consumption and production that minimize environmental impacts and promote social equity.</a:t>
            </a:r>
          </a:p>
          <a:p>
            <a:endParaRPr lang="en-US" sz="2800" dirty="0">
              <a:latin typeface="Browallia New" panose="020B0604020202020204" pitchFamily="34" charset="-34"/>
              <a:cs typeface="Browallia New" panose="020B0604020202020204" pitchFamily="34" charset="-34"/>
            </a:endParaRPr>
          </a:p>
          <a:p>
            <a:r>
              <a:rPr lang="en-US" sz="2800" dirty="0">
                <a:latin typeface="Browallia New" panose="020B0604020202020204" pitchFamily="34" charset="-34"/>
                <a:cs typeface="Browallia New" panose="020B0604020202020204" pitchFamily="34" charset="-34"/>
              </a:rPr>
              <a:t>This paper call for a transformative change towards a society that prioritizes social well-being and environmental sustainability, ensuring a just and equitable future for all.</a:t>
            </a:r>
            <a:endParaRPr lang="th-TH" sz="2800" dirty="0">
              <a:latin typeface="Browallia New" panose="020B0604020202020204" pitchFamily="34" charset="-34"/>
              <a:cs typeface="Browallia New" panose="020B0604020202020204" pitchFamily="34" charset="-34"/>
            </a:endParaRPr>
          </a:p>
        </p:txBody>
      </p:sp>
      <p:sp>
        <p:nvSpPr>
          <p:cNvPr id="11" name="กล่องข้อความ 10">
            <a:extLst>
              <a:ext uri="{FF2B5EF4-FFF2-40B4-BE49-F238E27FC236}">
                <a16:creationId xmlns:a16="http://schemas.microsoft.com/office/drawing/2014/main" id="{9CF09506-A2A4-40D8-8CEB-8161D94F7C5D}"/>
              </a:ext>
            </a:extLst>
          </p:cNvPr>
          <p:cNvSpPr txBox="1"/>
          <p:nvPr/>
        </p:nvSpPr>
        <p:spPr>
          <a:xfrm>
            <a:off x="506360" y="397585"/>
            <a:ext cx="11179277" cy="830997"/>
          </a:xfrm>
          <a:prstGeom prst="rect">
            <a:avLst/>
          </a:prstGeom>
          <a:noFill/>
          <a:ln>
            <a:solidFill>
              <a:schemeClr val="accent1"/>
            </a:solidFill>
          </a:ln>
        </p:spPr>
        <p:txBody>
          <a:bodyPr wrap="square">
            <a:spAutoFit/>
          </a:bodyPr>
          <a:lstStyle/>
          <a:p>
            <a:r>
              <a:rPr lang="en-US" sz="2400" b="0" i="0" dirty="0">
                <a:solidFill>
                  <a:srgbClr val="222222"/>
                </a:solidFill>
                <a:effectLst/>
                <a:latin typeface="BrowalliaUPC" panose="020B0604020202020204" pitchFamily="34" charset="-34"/>
                <a:cs typeface="BrowalliaUPC" panose="020B0604020202020204" pitchFamily="34" charset="-34"/>
              </a:rPr>
              <a:t>Rogers, D. S., </a:t>
            </a:r>
            <a:r>
              <a:rPr lang="en-US" sz="2400" b="0" i="0" dirty="0" err="1">
                <a:solidFill>
                  <a:srgbClr val="222222"/>
                </a:solidFill>
                <a:effectLst/>
                <a:latin typeface="BrowalliaUPC" panose="020B0604020202020204" pitchFamily="34" charset="-34"/>
                <a:cs typeface="BrowalliaUPC" panose="020B0604020202020204" pitchFamily="34" charset="-34"/>
              </a:rPr>
              <a:t>Duraiappah</a:t>
            </a:r>
            <a:r>
              <a:rPr lang="en-US" sz="2400" b="0" i="0" dirty="0">
                <a:solidFill>
                  <a:srgbClr val="222222"/>
                </a:solidFill>
                <a:effectLst/>
                <a:latin typeface="BrowalliaUPC" panose="020B0604020202020204" pitchFamily="34" charset="-34"/>
                <a:cs typeface="BrowalliaUPC" panose="020B0604020202020204" pitchFamily="34" charset="-34"/>
              </a:rPr>
              <a:t>, A. K., </a:t>
            </a:r>
            <a:r>
              <a:rPr lang="en-US" sz="2400" b="0" i="0" dirty="0" err="1">
                <a:solidFill>
                  <a:srgbClr val="222222"/>
                </a:solidFill>
                <a:effectLst/>
                <a:latin typeface="BrowalliaUPC" panose="020B0604020202020204" pitchFamily="34" charset="-34"/>
                <a:cs typeface="BrowalliaUPC" panose="020B0604020202020204" pitchFamily="34" charset="-34"/>
              </a:rPr>
              <a:t>Antons</a:t>
            </a:r>
            <a:r>
              <a:rPr lang="en-US" sz="2400" b="0" i="0" dirty="0">
                <a:solidFill>
                  <a:srgbClr val="222222"/>
                </a:solidFill>
                <a:effectLst/>
                <a:latin typeface="BrowalliaUPC" panose="020B0604020202020204" pitchFamily="34" charset="-34"/>
                <a:cs typeface="BrowalliaUPC" panose="020B0604020202020204" pitchFamily="34" charset="-34"/>
              </a:rPr>
              <a:t>, D. C., Munoz, P., Bai, X., </a:t>
            </a:r>
            <a:r>
              <a:rPr lang="en-US" sz="2400" b="0" i="0" dirty="0" err="1">
                <a:solidFill>
                  <a:srgbClr val="222222"/>
                </a:solidFill>
                <a:effectLst/>
                <a:latin typeface="BrowalliaUPC" panose="020B0604020202020204" pitchFamily="34" charset="-34"/>
                <a:cs typeface="BrowalliaUPC" panose="020B0604020202020204" pitchFamily="34" charset="-34"/>
              </a:rPr>
              <a:t>Fragkias</a:t>
            </a:r>
            <a:r>
              <a:rPr lang="en-US" sz="2400" b="0" i="0" dirty="0">
                <a:solidFill>
                  <a:srgbClr val="222222"/>
                </a:solidFill>
                <a:effectLst/>
                <a:latin typeface="BrowalliaUPC" panose="020B0604020202020204" pitchFamily="34" charset="-34"/>
                <a:cs typeface="BrowalliaUPC" panose="020B0604020202020204" pitchFamily="34" charset="-34"/>
              </a:rPr>
              <a:t>, M., &amp; </a:t>
            </a:r>
            <a:r>
              <a:rPr lang="en-US" sz="2400" b="0" i="0" dirty="0" err="1">
                <a:solidFill>
                  <a:srgbClr val="222222"/>
                </a:solidFill>
                <a:effectLst/>
                <a:latin typeface="BrowalliaUPC" panose="020B0604020202020204" pitchFamily="34" charset="-34"/>
                <a:cs typeface="BrowalliaUPC" panose="020B0604020202020204" pitchFamily="34" charset="-34"/>
              </a:rPr>
              <a:t>Gutscher</a:t>
            </a:r>
            <a:r>
              <a:rPr lang="en-US" sz="2400" b="0" i="0" dirty="0">
                <a:solidFill>
                  <a:srgbClr val="222222"/>
                </a:solidFill>
                <a:effectLst/>
                <a:latin typeface="BrowalliaUPC" panose="020B0604020202020204" pitchFamily="34" charset="-34"/>
                <a:cs typeface="BrowalliaUPC" panose="020B0604020202020204" pitchFamily="34" charset="-34"/>
              </a:rPr>
              <a:t>, H. (2012). A vision for human well-being: transition to social sustainability. </a:t>
            </a:r>
            <a:r>
              <a:rPr lang="en-US" sz="2400" b="0" i="1" dirty="0">
                <a:solidFill>
                  <a:srgbClr val="222222"/>
                </a:solidFill>
                <a:effectLst/>
                <a:latin typeface="BrowalliaUPC" panose="020B0604020202020204" pitchFamily="34" charset="-34"/>
                <a:cs typeface="BrowalliaUPC" panose="020B0604020202020204" pitchFamily="34" charset="-34"/>
              </a:rPr>
              <a:t>Current Opinion in Environmental Sustainability</a:t>
            </a:r>
            <a:r>
              <a:rPr lang="en-US" sz="2400" b="0" i="0" dirty="0">
                <a:solidFill>
                  <a:srgbClr val="222222"/>
                </a:solidFill>
                <a:effectLst/>
                <a:latin typeface="BrowalliaUPC" panose="020B0604020202020204" pitchFamily="34" charset="-34"/>
                <a:cs typeface="BrowalliaUPC" panose="020B0604020202020204" pitchFamily="34" charset="-34"/>
              </a:rPr>
              <a:t>, </a:t>
            </a:r>
            <a:r>
              <a:rPr lang="en-US" sz="2400" b="0" i="1" dirty="0">
                <a:solidFill>
                  <a:srgbClr val="222222"/>
                </a:solidFill>
                <a:effectLst/>
                <a:latin typeface="BrowalliaUPC" panose="020B0604020202020204" pitchFamily="34" charset="-34"/>
                <a:cs typeface="BrowalliaUPC" panose="020B0604020202020204" pitchFamily="34" charset="-34"/>
              </a:rPr>
              <a:t>4</a:t>
            </a:r>
            <a:r>
              <a:rPr lang="en-US" sz="2400" b="0" i="0" dirty="0">
                <a:solidFill>
                  <a:srgbClr val="222222"/>
                </a:solidFill>
                <a:effectLst/>
                <a:latin typeface="BrowalliaUPC" panose="020B0604020202020204" pitchFamily="34" charset="-34"/>
                <a:cs typeface="BrowalliaUPC" panose="020B0604020202020204" pitchFamily="34" charset="-34"/>
              </a:rPr>
              <a:t>(1), 61-73.</a:t>
            </a:r>
            <a:endParaRPr lang="th-TH" sz="2400" dirty="0">
              <a:latin typeface="BrowalliaUPC" panose="020B0604020202020204" pitchFamily="34" charset="-34"/>
              <a:cs typeface="BrowalliaUPC" panose="020B0604020202020204" pitchFamily="34" charset="-34"/>
            </a:endParaRPr>
          </a:p>
        </p:txBody>
      </p:sp>
    </p:spTree>
    <p:extLst>
      <p:ext uri="{BB962C8B-B14F-4D97-AF65-F5344CB8AC3E}">
        <p14:creationId xmlns:p14="http://schemas.microsoft.com/office/powerpoint/2010/main" val="305518159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Google Shape;171;p15"/>
          <p:cNvSpPr txBox="1"/>
          <p:nvPr/>
        </p:nvSpPr>
        <p:spPr>
          <a:xfrm>
            <a:off x="528353" y="1091158"/>
            <a:ext cx="8061600" cy="5442600"/>
          </a:xfrm>
          <a:prstGeom prst="rect">
            <a:avLst/>
          </a:prstGeom>
          <a:noFill/>
          <a:ln>
            <a:noFill/>
          </a:ln>
        </p:spPr>
        <p:txBody>
          <a:bodyPr spcFirstLastPara="1" wrap="square" lIns="91425" tIns="45700" rIns="91425" bIns="45700" anchor="t" anchorCtr="0">
            <a:spAutoFit/>
          </a:bodyPr>
          <a:lstStyle/>
          <a:p>
            <a:pPr marL="0" marR="0" lvl="0" indent="0" algn="l" rtl="0">
              <a:lnSpc>
                <a:spcPct val="107000"/>
              </a:lnSpc>
              <a:spcBef>
                <a:spcPts val="0"/>
              </a:spcBef>
              <a:spcAft>
                <a:spcPts val="0"/>
              </a:spcAft>
              <a:buNone/>
            </a:pPr>
            <a:r>
              <a:rPr lang="en-US" sz="2800" b="1" i="0" u="none" strike="noStrike" cap="none" dirty="0">
                <a:solidFill>
                  <a:schemeClr val="dk1"/>
                </a:solidFill>
                <a:latin typeface="Browallia New"/>
                <a:ea typeface="Browallia New"/>
                <a:cs typeface="Browallia New"/>
                <a:sym typeface="Browallia New"/>
              </a:rPr>
              <a:t>Cultural Diversity </a:t>
            </a:r>
            <a:endParaRPr sz="2800" b="1" i="0" u="none" strike="noStrike" cap="none" dirty="0">
              <a:solidFill>
                <a:schemeClr val="dk1"/>
              </a:solidFill>
              <a:latin typeface="Browallia New"/>
              <a:ea typeface="Browallia New"/>
              <a:cs typeface="Browallia New"/>
              <a:sym typeface="Browallia New"/>
            </a:endParaRPr>
          </a:p>
          <a:p>
            <a:pPr marL="0" marR="0" lvl="0" indent="0" algn="l" rtl="0">
              <a:lnSpc>
                <a:spcPct val="107000"/>
              </a:lnSpc>
              <a:spcBef>
                <a:spcPts val="0"/>
              </a:spcBef>
              <a:spcAft>
                <a:spcPts val="0"/>
              </a:spcAft>
              <a:buNone/>
            </a:pPr>
            <a:endParaRPr sz="2800" b="1" dirty="0">
              <a:solidFill>
                <a:schemeClr val="dk1"/>
              </a:solidFill>
              <a:latin typeface="Browallia New"/>
              <a:ea typeface="Browallia New"/>
              <a:cs typeface="Browallia New"/>
              <a:sym typeface="Browallia New"/>
            </a:endParaRPr>
          </a:p>
          <a:p>
            <a:pPr marL="457200" marR="0" lvl="0" indent="-457200" algn="l" rtl="0">
              <a:lnSpc>
                <a:spcPct val="107000"/>
              </a:lnSpc>
              <a:spcBef>
                <a:spcPts val="800"/>
              </a:spcBef>
              <a:spcAft>
                <a:spcPts val="0"/>
              </a:spcAft>
              <a:buClr>
                <a:schemeClr val="dk1"/>
              </a:buClr>
              <a:buSzPts val="2800"/>
              <a:buFont typeface="Arial"/>
              <a:buChar char="•"/>
            </a:pPr>
            <a:r>
              <a:rPr lang="en-US" sz="2800" dirty="0">
                <a:solidFill>
                  <a:schemeClr val="dk1"/>
                </a:solidFill>
                <a:latin typeface="Browallia New"/>
                <a:ea typeface="Browallia New"/>
                <a:cs typeface="Browallia New"/>
                <a:sym typeface="Browallia New"/>
              </a:rPr>
              <a:t>T</a:t>
            </a:r>
            <a:r>
              <a:rPr lang="en-US" sz="2800" i="0" u="none" strike="noStrike" cap="none" dirty="0">
                <a:solidFill>
                  <a:schemeClr val="dk1"/>
                </a:solidFill>
                <a:latin typeface="Browallia New"/>
                <a:ea typeface="Browallia New"/>
                <a:cs typeface="Browallia New"/>
                <a:sym typeface="Browallia New"/>
              </a:rPr>
              <a:t>h</a:t>
            </a:r>
            <a:r>
              <a:rPr lang="en-US" sz="2800" b="0" i="0" u="none" strike="noStrike" cap="none" dirty="0">
                <a:solidFill>
                  <a:schemeClr val="dk1"/>
                </a:solidFill>
                <a:latin typeface="Browallia New"/>
                <a:ea typeface="Browallia New"/>
                <a:cs typeface="Browallia New"/>
                <a:sym typeface="Browallia New"/>
              </a:rPr>
              <a:t>e value of different perspectives, traditions, and knowledge systems</a:t>
            </a:r>
            <a:endParaRPr sz="2000" b="0" i="0" u="none" strike="noStrike" cap="none" dirty="0">
              <a:solidFill>
                <a:schemeClr val="dk1"/>
              </a:solidFill>
              <a:latin typeface="Browallia New"/>
              <a:ea typeface="Browallia New"/>
              <a:cs typeface="Browallia New"/>
              <a:sym typeface="Browallia New"/>
            </a:endParaRPr>
          </a:p>
          <a:p>
            <a:pPr marL="457200" marR="0" lvl="0" indent="-457200" algn="l" rtl="0">
              <a:lnSpc>
                <a:spcPct val="107000"/>
              </a:lnSpc>
              <a:spcBef>
                <a:spcPts val="800"/>
              </a:spcBef>
              <a:spcAft>
                <a:spcPts val="0"/>
              </a:spcAft>
              <a:buClr>
                <a:schemeClr val="dk1"/>
              </a:buClr>
              <a:buSzPts val="2800"/>
              <a:buFont typeface="Arial"/>
              <a:buChar char="•"/>
            </a:pPr>
            <a:r>
              <a:rPr lang="en-US" sz="2800" dirty="0">
                <a:solidFill>
                  <a:schemeClr val="dk1"/>
                </a:solidFill>
                <a:latin typeface="Browallia New"/>
                <a:ea typeface="Browallia New"/>
                <a:cs typeface="Browallia New"/>
                <a:sym typeface="Browallia New"/>
              </a:rPr>
              <a:t>T</a:t>
            </a:r>
            <a:r>
              <a:rPr lang="en-US" sz="2800" i="0" u="none" strike="noStrike" cap="none" dirty="0">
                <a:solidFill>
                  <a:schemeClr val="dk1"/>
                </a:solidFill>
                <a:latin typeface="Browallia New"/>
                <a:ea typeface="Browallia New"/>
                <a:cs typeface="Browallia New"/>
                <a:sym typeface="Browallia New"/>
              </a:rPr>
              <a:t>he challenges and opportunities associated with cultural diversity</a:t>
            </a:r>
            <a:r>
              <a:rPr lang="en-US" sz="2800" dirty="0">
                <a:solidFill>
                  <a:schemeClr val="dk1"/>
                </a:solidFill>
                <a:latin typeface="Browallia New"/>
                <a:ea typeface="Browallia New"/>
                <a:cs typeface="Browallia New"/>
                <a:sym typeface="Browallia New"/>
              </a:rPr>
              <a:t>:</a:t>
            </a:r>
            <a:r>
              <a:rPr lang="en-US" sz="2800" b="1" dirty="0">
                <a:solidFill>
                  <a:schemeClr val="dk1"/>
                </a:solidFill>
                <a:latin typeface="Browallia New"/>
                <a:ea typeface="Browallia New"/>
                <a:cs typeface="Browallia New"/>
                <a:sym typeface="Browallia New"/>
              </a:rPr>
              <a:t> </a:t>
            </a:r>
            <a:r>
              <a:rPr lang="en-US" sz="2800" dirty="0">
                <a:solidFill>
                  <a:schemeClr val="dk1"/>
                </a:solidFill>
                <a:latin typeface="Browallia New"/>
                <a:ea typeface="Browallia New"/>
                <a:cs typeface="Browallia New"/>
                <a:sym typeface="Browallia New"/>
              </a:rPr>
              <a:t>I</a:t>
            </a:r>
            <a:r>
              <a:rPr lang="en-US" sz="2800" i="0" u="none" strike="noStrike" cap="none" dirty="0">
                <a:solidFill>
                  <a:schemeClr val="dk1"/>
                </a:solidFill>
                <a:latin typeface="Browallia New"/>
                <a:ea typeface="Browallia New"/>
                <a:cs typeface="Browallia New"/>
                <a:sym typeface="Browallia New"/>
              </a:rPr>
              <a:t>nt</a:t>
            </a:r>
            <a:r>
              <a:rPr lang="en-US" sz="2800" b="0" i="0" u="none" strike="noStrike" cap="none" dirty="0">
                <a:solidFill>
                  <a:schemeClr val="dk1"/>
                </a:solidFill>
                <a:latin typeface="Browallia New"/>
                <a:ea typeface="Browallia New"/>
                <a:cs typeface="Browallia New"/>
                <a:sym typeface="Browallia New"/>
              </a:rPr>
              <a:t>ercultural communication, inclusivity in decision-making, and preserving cultural heritage</a:t>
            </a:r>
            <a:endParaRPr sz="2000" b="0" i="0" u="none" strike="noStrike" cap="none" dirty="0">
              <a:solidFill>
                <a:schemeClr val="dk1"/>
              </a:solidFill>
              <a:latin typeface="Browallia New"/>
              <a:ea typeface="Browallia New"/>
              <a:cs typeface="Browallia New"/>
              <a:sym typeface="Browallia New"/>
            </a:endParaRPr>
          </a:p>
          <a:p>
            <a:pPr marL="457200" marR="0" lvl="0" indent="-457200" algn="l" rtl="0">
              <a:lnSpc>
                <a:spcPct val="107000"/>
              </a:lnSpc>
              <a:spcBef>
                <a:spcPts val="800"/>
              </a:spcBef>
              <a:spcAft>
                <a:spcPts val="0"/>
              </a:spcAft>
              <a:buClr>
                <a:schemeClr val="dk1"/>
              </a:buClr>
              <a:buSzPts val="2800"/>
              <a:buChar char="•"/>
            </a:pPr>
            <a:r>
              <a:rPr lang="en-US" sz="2800" dirty="0">
                <a:solidFill>
                  <a:schemeClr val="dk1"/>
                </a:solidFill>
                <a:latin typeface="Browallia New"/>
                <a:ea typeface="Browallia New"/>
                <a:cs typeface="Browallia New"/>
                <a:sym typeface="Browallia New"/>
              </a:rPr>
              <a:t>R</a:t>
            </a:r>
            <a:r>
              <a:rPr lang="en-US" sz="2800" i="0" u="none" strike="noStrike" cap="none" dirty="0">
                <a:solidFill>
                  <a:schemeClr val="dk1"/>
                </a:solidFill>
                <a:latin typeface="Browallia New"/>
                <a:ea typeface="Browallia New"/>
                <a:cs typeface="Browallia New"/>
                <a:sym typeface="Browallia New"/>
              </a:rPr>
              <a:t>ecent research on the impact of cultural diversity on social sustainability</a:t>
            </a:r>
            <a:r>
              <a:rPr lang="en-US" sz="2800" dirty="0">
                <a:solidFill>
                  <a:schemeClr val="dk1"/>
                </a:solidFill>
                <a:latin typeface="Browallia New"/>
                <a:ea typeface="Browallia New"/>
                <a:cs typeface="Browallia New"/>
                <a:sym typeface="Browallia New"/>
              </a:rPr>
              <a:t>: L</a:t>
            </a:r>
            <a:r>
              <a:rPr lang="en-US" sz="2800" i="0" u="none" strike="noStrike" cap="none" dirty="0">
                <a:solidFill>
                  <a:schemeClr val="dk1"/>
                </a:solidFill>
                <a:latin typeface="Browallia New"/>
                <a:ea typeface="Browallia New"/>
                <a:cs typeface="Browallia New"/>
                <a:sym typeface="Browallia New"/>
              </a:rPr>
              <a:t>inks to innovation, resilience, and social cohesion</a:t>
            </a:r>
            <a:endParaRPr sz="2000" i="0" u="none" strike="noStrike" cap="none" dirty="0">
              <a:solidFill>
                <a:schemeClr val="dk1"/>
              </a:solidFill>
              <a:latin typeface="Browallia New"/>
              <a:ea typeface="Browallia New"/>
              <a:cs typeface="Browallia New"/>
              <a:sym typeface="Browallia New"/>
            </a:endParaRPr>
          </a:p>
        </p:txBody>
      </p:sp>
      <p:pic>
        <p:nvPicPr>
          <p:cNvPr id="172" name="Google Shape;172;p15"/>
          <p:cNvPicPr preferRelativeResize="0"/>
          <p:nvPr/>
        </p:nvPicPr>
        <p:blipFill>
          <a:blip r:embed="rId3">
            <a:alphaModFix/>
          </a:blip>
          <a:stretch>
            <a:fillRect/>
          </a:stretch>
        </p:blipFill>
        <p:spPr>
          <a:xfrm>
            <a:off x="8516400" y="1264175"/>
            <a:ext cx="3507800" cy="4329650"/>
          </a:xfrm>
          <a:prstGeom prst="rect">
            <a:avLst/>
          </a:prstGeom>
          <a:noFill/>
          <a:ln>
            <a:noFill/>
          </a:ln>
        </p:spPr>
      </p:pic>
      <p:sp>
        <p:nvSpPr>
          <p:cNvPr id="2" name="ตัวแทนหมายเลขสไลด์ 1">
            <a:extLst>
              <a:ext uri="{FF2B5EF4-FFF2-40B4-BE49-F238E27FC236}">
                <a16:creationId xmlns:a16="http://schemas.microsoft.com/office/drawing/2014/main" id="{B41A22EE-815A-4861-8F96-741FF88F11BA}"/>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61</a:t>
            </a:fld>
            <a:endParaRPr 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ตัวแทนหมายเลขสไลด์ 1">
            <a:extLst>
              <a:ext uri="{FF2B5EF4-FFF2-40B4-BE49-F238E27FC236}">
                <a16:creationId xmlns:a16="http://schemas.microsoft.com/office/drawing/2014/main" id="{F997ED00-7C3C-4B04-9F42-3C41736CFC01}"/>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62</a:t>
            </a:fld>
            <a:endParaRPr lang="en-US"/>
          </a:p>
        </p:txBody>
      </p:sp>
      <p:sp>
        <p:nvSpPr>
          <p:cNvPr id="4" name="กล่องข้อความ 3">
            <a:extLst>
              <a:ext uri="{FF2B5EF4-FFF2-40B4-BE49-F238E27FC236}">
                <a16:creationId xmlns:a16="http://schemas.microsoft.com/office/drawing/2014/main" id="{A4DCC7FA-3424-440D-9225-A939A44F4B3B}"/>
              </a:ext>
            </a:extLst>
          </p:cNvPr>
          <p:cNvSpPr txBox="1"/>
          <p:nvPr/>
        </p:nvSpPr>
        <p:spPr>
          <a:xfrm>
            <a:off x="560439" y="4094514"/>
            <a:ext cx="10510683" cy="1569660"/>
          </a:xfrm>
          <a:prstGeom prst="rect">
            <a:avLst/>
          </a:prstGeom>
          <a:noFill/>
        </p:spPr>
        <p:txBody>
          <a:bodyPr wrap="square">
            <a:spAutoFit/>
          </a:bodyPr>
          <a:lstStyle/>
          <a:p>
            <a:r>
              <a:rPr lang="th-TH" sz="3200" dirty="0" err="1">
                <a:latin typeface="Browallia New" panose="020B0604020202020204" pitchFamily="34" charset="-34"/>
                <a:cs typeface="Browallia New" panose="020B0604020202020204" pitchFamily="34" charset="-34"/>
              </a:rPr>
              <a:t>McKenna</a:t>
            </a:r>
            <a:r>
              <a:rPr lang="th-TH" sz="3200" dirty="0">
                <a:latin typeface="Browallia New" panose="020B0604020202020204" pitchFamily="34" charset="-34"/>
                <a:cs typeface="Browallia New" panose="020B0604020202020204" pitchFamily="34" charset="-34"/>
              </a:rPr>
              <a:t>, S., Lee, E., </a:t>
            </a:r>
            <a:r>
              <a:rPr lang="th-TH" sz="3200" dirty="0" err="1">
                <a:latin typeface="Browallia New" panose="020B0604020202020204" pitchFamily="34" charset="-34"/>
                <a:cs typeface="Browallia New" panose="020B0604020202020204" pitchFamily="34" charset="-34"/>
              </a:rPr>
              <a:t>Klik</a:t>
            </a:r>
            <a:r>
              <a:rPr lang="th-TH" sz="3200" dirty="0">
                <a:latin typeface="Browallia New" panose="020B0604020202020204" pitchFamily="34" charset="-34"/>
                <a:cs typeface="Browallia New" panose="020B0604020202020204" pitchFamily="34" charset="-34"/>
              </a:rPr>
              <a:t>, K. A., </a:t>
            </a:r>
            <a:r>
              <a:rPr lang="th-TH" sz="3200" dirty="0" err="1">
                <a:latin typeface="Browallia New" panose="020B0604020202020204" pitchFamily="34" charset="-34"/>
                <a:cs typeface="Browallia New" panose="020B0604020202020204" pitchFamily="34" charset="-34"/>
              </a:rPr>
              <a:t>Markus</a:t>
            </a:r>
            <a:r>
              <a:rPr lang="th-TH" sz="3200" dirty="0">
                <a:latin typeface="Browallia New" panose="020B0604020202020204" pitchFamily="34" charset="-34"/>
                <a:cs typeface="Browallia New" panose="020B0604020202020204" pitchFamily="34" charset="-34"/>
              </a:rPr>
              <a:t>, A., </a:t>
            </a:r>
            <a:r>
              <a:rPr lang="th-TH" sz="3200" dirty="0" err="1">
                <a:latin typeface="Browallia New" panose="020B0604020202020204" pitchFamily="34" charset="-34"/>
                <a:cs typeface="Browallia New" panose="020B0604020202020204" pitchFamily="34" charset="-34"/>
              </a:rPr>
              <a:t>Hewstone</a:t>
            </a:r>
            <a:r>
              <a:rPr lang="th-TH" sz="3200" dirty="0">
                <a:latin typeface="Browallia New" panose="020B0604020202020204" pitchFamily="34" charset="-34"/>
                <a:cs typeface="Browallia New" panose="020B0604020202020204" pitchFamily="34" charset="-34"/>
              </a:rPr>
              <a:t>, M., &amp; Reynolds, K. J. (2018). </a:t>
            </a:r>
            <a:r>
              <a:rPr lang="th-TH" sz="3200" dirty="0" err="1">
                <a:latin typeface="Browallia New" panose="020B0604020202020204" pitchFamily="34" charset="-34"/>
                <a:cs typeface="Browallia New" panose="020B0604020202020204" pitchFamily="34" charset="-34"/>
              </a:rPr>
              <a:t>Are</a:t>
            </a:r>
            <a:r>
              <a:rPr lang="th-TH" sz="3200" dirty="0">
                <a:latin typeface="Browallia New" panose="020B0604020202020204" pitchFamily="34" charset="-34"/>
                <a:cs typeface="Browallia New" panose="020B0604020202020204" pitchFamily="34" charset="-34"/>
              </a:rPr>
              <a:t> </a:t>
            </a:r>
            <a:r>
              <a:rPr lang="th-TH" sz="3200" dirty="0" err="1">
                <a:latin typeface="Browallia New" panose="020B0604020202020204" pitchFamily="34" charset="-34"/>
                <a:cs typeface="Browallia New" panose="020B0604020202020204" pitchFamily="34" charset="-34"/>
              </a:rPr>
              <a:t>diverse</a:t>
            </a:r>
            <a:r>
              <a:rPr lang="th-TH" sz="3200" dirty="0">
                <a:latin typeface="Browallia New" panose="020B0604020202020204" pitchFamily="34" charset="-34"/>
                <a:cs typeface="Browallia New" panose="020B0604020202020204" pitchFamily="34" charset="-34"/>
              </a:rPr>
              <a:t> </a:t>
            </a:r>
            <a:r>
              <a:rPr lang="th-TH" sz="3200" dirty="0" err="1">
                <a:latin typeface="Browallia New" panose="020B0604020202020204" pitchFamily="34" charset="-34"/>
                <a:cs typeface="Browallia New" panose="020B0604020202020204" pitchFamily="34" charset="-34"/>
              </a:rPr>
              <a:t>societies</a:t>
            </a:r>
            <a:r>
              <a:rPr lang="th-TH" sz="3200" dirty="0">
                <a:latin typeface="Browallia New" panose="020B0604020202020204" pitchFamily="34" charset="-34"/>
                <a:cs typeface="Browallia New" panose="020B0604020202020204" pitchFamily="34" charset="-34"/>
              </a:rPr>
              <a:t> </a:t>
            </a:r>
            <a:r>
              <a:rPr lang="th-TH" sz="3200" dirty="0" err="1">
                <a:latin typeface="Browallia New" panose="020B0604020202020204" pitchFamily="34" charset="-34"/>
                <a:cs typeface="Browallia New" panose="020B0604020202020204" pitchFamily="34" charset="-34"/>
              </a:rPr>
              <a:t>less</a:t>
            </a:r>
            <a:r>
              <a:rPr lang="th-TH" sz="3200" dirty="0">
                <a:latin typeface="Browallia New" panose="020B0604020202020204" pitchFamily="34" charset="-34"/>
                <a:cs typeface="Browallia New" panose="020B0604020202020204" pitchFamily="34" charset="-34"/>
              </a:rPr>
              <a:t> </a:t>
            </a:r>
            <a:r>
              <a:rPr lang="th-TH" sz="3200" dirty="0" err="1">
                <a:latin typeface="Browallia New" panose="020B0604020202020204" pitchFamily="34" charset="-34"/>
                <a:cs typeface="Browallia New" panose="020B0604020202020204" pitchFamily="34" charset="-34"/>
              </a:rPr>
              <a:t>cohesive</a:t>
            </a:r>
            <a:r>
              <a:rPr lang="th-TH" sz="3200" dirty="0">
                <a:latin typeface="Browallia New" panose="020B0604020202020204" pitchFamily="34" charset="-34"/>
                <a:cs typeface="Browallia New" panose="020B0604020202020204" pitchFamily="34" charset="-34"/>
              </a:rPr>
              <a:t>? </a:t>
            </a:r>
            <a:r>
              <a:rPr lang="th-TH" sz="3200" dirty="0" err="1">
                <a:latin typeface="Browallia New" panose="020B0604020202020204" pitchFamily="34" charset="-34"/>
                <a:cs typeface="Browallia New" panose="020B0604020202020204" pitchFamily="34" charset="-34"/>
              </a:rPr>
              <a:t>Testing</a:t>
            </a:r>
            <a:r>
              <a:rPr lang="th-TH" sz="3200" dirty="0">
                <a:latin typeface="Browallia New" panose="020B0604020202020204" pitchFamily="34" charset="-34"/>
                <a:cs typeface="Browallia New" panose="020B0604020202020204" pitchFamily="34" charset="-34"/>
              </a:rPr>
              <a:t> </a:t>
            </a:r>
            <a:r>
              <a:rPr lang="th-TH" sz="3200" dirty="0" err="1">
                <a:latin typeface="Browallia New" panose="020B0604020202020204" pitchFamily="34" charset="-34"/>
                <a:cs typeface="Browallia New" panose="020B0604020202020204" pitchFamily="34" charset="-34"/>
              </a:rPr>
              <a:t>contact</a:t>
            </a:r>
            <a:r>
              <a:rPr lang="th-TH" sz="3200" dirty="0">
                <a:latin typeface="Browallia New" panose="020B0604020202020204" pitchFamily="34" charset="-34"/>
                <a:cs typeface="Browallia New" panose="020B0604020202020204" pitchFamily="34" charset="-34"/>
              </a:rPr>
              <a:t> and </a:t>
            </a:r>
            <a:r>
              <a:rPr lang="th-TH" sz="3200" dirty="0" err="1">
                <a:latin typeface="Browallia New" panose="020B0604020202020204" pitchFamily="34" charset="-34"/>
                <a:cs typeface="Browallia New" panose="020B0604020202020204" pitchFamily="34" charset="-34"/>
              </a:rPr>
              <a:t>mediated</a:t>
            </a:r>
            <a:r>
              <a:rPr lang="th-TH" sz="3200" dirty="0">
                <a:latin typeface="Browallia New" panose="020B0604020202020204" pitchFamily="34" charset="-34"/>
                <a:cs typeface="Browallia New" panose="020B0604020202020204" pitchFamily="34" charset="-34"/>
              </a:rPr>
              <a:t> </a:t>
            </a:r>
            <a:r>
              <a:rPr lang="th-TH" sz="3200" dirty="0" err="1">
                <a:latin typeface="Browallia New" panose="020B0604020202020204" pitchFamily="34" charset="-34"/>
                <a:cs typeface="Browallia New" panose="020B0604020202020204" pitchFamily="34" charset="-34"/>
              </a:rPr>
              <a:t>contact</a:t>
            </a:r>
            <a:r>
              <a:rPr lang="th-TH" sz="3200" dirty="0">
                <a:latin typeface="Browallia New" panose="020B0604020202020204" pitchFamily="34" charset="-34"/>
                <a:cs typeface="Browallia New" panose="020B0604020202020204" pitchFamily="34" charset="-34"/>
              </a:rPr>
              <a:t> </a:t>
            </a:r>
            <a:r>
              <a:rPr lang="th-TH" sz="3200" dirty="0" err="1">
                <a:latin typeface="Browallia New" panose="020B0604020202020204" pitchFamily="34" charset="-34"/>
                <a:cs typeface="Browallia New" panose="020B0604020202020204" pitchFamily="34" charset="-34"/>
              </a:rPr>
              <a:t>theories</a:t>
            </a:r>
            <a:r>
              <a:rPr lang="th-TH" sz="3200" dirty="0">
                <a:latin typeface="Browallia New" panose="020B0604020202020204" pitchFamily="34" charset="-34"/>
                <a:cs typeface="Browallia New" panose="020B0604020202020204" pitchFamily="34" charset="-34"/>
              </a:rPr>
              <a:t>. </a:t>
            </a:r>
            <a:r>
              <a:rPr lang="th-TH" sz="3200" i="1" dirty="0" err="1">
                <a:latin typeface="Browallia New" panose="020B0604020202020204" pitchFamily="34" charset="-34"/>
                <a:cs typeface="Browallia New" panose="020B0604020202020204" pitchFamily="34" charset="-34"/>
              </a:rPr>
              <a:t>PloS</a:t>
            </a:r>
            <a:r>
              <a:rPr lang="th-TH" sz="3200" i="1" dirty="0">
                <a:latin typeface="Browallia New" panose="020B0604020202020204" pitchFamily="34" charset="-34"/>
                <a:cs typeface="Browallia New" panose="020B0604020202020204" pitchFamily="34" charset="-34"/>
              </a:rPr>
              <a:t> </a:t>
            </a:r>
            <a:r>
              <a:rPr lang="th-TH" sz="3200" i="1" dirty="0" err="1">
                <a:latin typeface="Browallia New" panose="020B0604020202020204" pitchFamily="34" charset="-34"/>
                <a:cs typeface="Browallia New" panose="020B0604020202020204" pitchFamily="34" charset="-34"/>
              </a:rPr>
              <a:t>one</a:t>
            </a:r>
            <a:r>
              <a:rPr lang="th-TH" sz="3200" i="1" dirty="0">
                <a:latin typeface="Browallia New" panose="020B0604020202020204" pitchFamily="34" charset="-34"/>
                <a:cs typeface="Browallia New" panose="020B0604020202020204" pitchFamily="34" charset="-34"/>
              </a:rPr>
              <a:t>, 13</a:t>
            </a:r>
            <a:r>
              <a:rPr lang="th-TH" sz="3200" dirty="0">
                <a:latin typeface="Browallia New" panose="020B0604020202020204" pitchFamily="34" charset="-34"/>
                <a:cs typeface="Browallia New" panose="020B0604020202020204" pitchFamily="34" charset="-34"/>
              </a:rPr>
              <a:t>(3), e0193337.</a:t>
            </a:r>
          </a:p>
        </p:txBody>
      </p:sp>
    </p:spTree>
    <p:extLst>
      <p:ext uri="{BB962C8B-B14F-4D97-AF65-F5344CB8AC3E}">
        <p14:creationId xmlns:p14="http://schemas.microsoft.com/office/powerpoint/2010/main" val="303405230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ตัวแทนหมายเลขสไลด์ 1">
            <a:extLst>
              <a:ext uri="{FF2B5EF4-FFF2-40B4-BE49-F238E27FC236}">
                <a16:creationId xmlns:a16="http://schemas.microsoft.com/office/drawing/2014/main" id="{3356C1B7-F850-4134-BAC3-1FE75B068A40}"/>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63</a:t>
            </a:fld>
            <a:endParaRPr lang="en-US"/>
          </a:p>
        </p:txBody>
      </p:sp>
      <p:graphicFrame>
        <p:nvGraphicFramePr>
          <p:cNvPr id="3" name="ตาราง 2">
            <a:extLst>
              <a:ext uri="{FF2B5EF4-FFF2-40B4-BE49-F238E27FC236}">
                <a16:creationId xmlns:a16="http://schemas.microsoft.com/office/drawing/2014/main" id="{2C29F94B-1762-498D-9BB6-D77918A3406F}"/>
              </a:ext>
            </a:extLst>
          </p:cNvPr>
          <p:cNvGraphicFramePr>
            <a:graphicFrameLocks noGrp="1"/>
          </p:cNvGraphicFramePr>
          <p:nvPr>
            <p:extLst>
              <p:ext uri="{D42A27DB-BD31-4B8C-83A1-F6EECF244321}">
                <p14:modId xmlns:p14="http://schemas.microsoft.com/office/powerpoint/2010/main" val="3761575193"/>
              </p:ext>
            </p:extLst>
          </p:nvPr>
        </p:nvGraphicFramePr>
        <p:xfrm>
          <a:off x="267990" y="868587"/>
          <a:ext cx="11656019" cy="4983100"/>
        </p:xfrm>
        <a:graphic>
          <a:graphicData uri="http://schemas.openxmlformats.org/drawingml/2006/table">
            <a:tbl>
              <a:tblPr>
                <a:tableStyleId>{E8B1032C-EA38-4F05-BA0D-38AFFFC7BED3}</a:tableStyleId>
              </a:tblPr>
              <a:tblGrid>
                <a:gridCol w="2475210">
                  <a:extLst>
                    <a:ext uri="{9D8B030D-6E8A-4147-A177-3AD203B41FA5}">
                      <a16:colId xmlns:a16="http://schemas.microsoft.com/office/drawing/2014/main" val="1932026398"/>
                    </a:ext>
                  </a:extLst>
                </a:gridCol>
                <a:gridCol w="9180809">
                  <a:extLst>
                    <a:ext uri="{9D8B030D-6E8A-4147-A177-3AD203B41FA5}">
                      <a16:colId xmlns:a16="http://schemas.microsoft.com/office/drawing/2014/main" val="4137012552"/>
                    </a:ext>
                  </a:extLst>
                </a:gridCol>
              </a:tblGrid>
              <a:tr h="226007">
                <a:tc>
                  <a:txBody>
                    <a:bodyPr/>
                    <a:lstStyle/>
                    <a:p>
                      <a:r>
                        <a:rPr lang="en-US" sz="2400" b="1">
                          <a:latin typeface="BrowalliaUPC" panose="020B0604020202020204" pitchFamily="34" charset="-34"/>
                          <a:cs typeface="BrowalliaUPC" panose="020B0604020202020204" pitchFamily="34" charset="-34"/>
                        </a:rPr>
                        <a:t>Category</a:t>
                      </a:r>
                      <a:endParaRPr lang="en-US" sz="2400">
                        <a:latin typeface="BrowalliaUPC" panose="020B0604020202020204" pitchFamily="34" charset="-34"/>
                        <a:cs typeface="BrowalliaUPC" panose="020B0604020202020204" pitchFamily="34" charset="-34"/>
                      </a:endParaRPr>
                    </a:p>
                  </a:txBody>
                  <a:tcPr marL="45643" marR="45643" marT="22822" marB="22822" anchor="ctr"/>
                </a:tc>
                <a:tc>
                  <a:txBody>
                    <a:bodyPr/>
                    <a:lstStyle/>
                    <a:p>
                      <a:r>
                        <a:rPr lang="en-US" sz="2400" b="1" dirty="0">
                          <a:latin typeface="BrowalliaUPC" panose="020B0604020202020204" pitchFamily="34" charset="-34"/>
                          <a:cs typeface="BrowalliaUPC" panose="020B0604020202020204" pitchFamily="34" charset="-34"/>
                        </a:rPr>
                        <a:t>Description</a:t>
                      </a:r>
                      <a:endParaRPr lang="en-US" sz="2400" dirty="0">
                        <a:latin typeface="BrowalliaUPC" panose="020B0604020202020204" pitchFamily="34" charset="-34"/>
                        <a:cs typeface="BrowalliaUPC" panose="020B0604020202020204" pitchFamily="34" charset="-34"/>
                      </a:endParaRPr>
                    </a:p>
                  </a:txBody>
                  <a:tcPr marL="45643" marR="45643" marT="22822" marB="22822" anchor="ctr"/>
                </a:tc>
                <a:extLst>
                  <a:ext uri="{0D108BD9-81ED-4DB2-BD59-A6C34878D82A}">
                    <a16:rowId xmlns:a16="http://schemas.microsoft.com/office/drawing/2014/main" val="3235185762"/>
                  </a:ext>
                </a:extLst>
              </a:tr>
              <a:tr h="699795">
                <a:tc>
                  <a:txBody>
                    <a:bodyPr/>
                    <a:lstStyle/>
                    <a:p>
                      <a:r>
                        <a:rPr lang="en-US" sz="2400" b="1" dirty="0">
                          <a:latin typeface="BrowalliaUPC" panose="020B0604020202020204" pitchFamily="34" charset="-34"/>
                          <a:cs typeface="BrowalliaUPC" panose="020B0604020202020204" pitchFamily="34" charset="-34"/>
                        </a:rPr>
                        <a:t>Introduction/Pain Point</a:t>
                      </a:r>
                      <a:endParaRPr lang="en-US" sz="2400" dirty="0">
                        <a:latin typeface="BrowalliaUPC" panose="020B0604020202020204" pitchFamily="34" charset="-34"/>
                        <a:cs typeface="BrowalliaUPC" panose="020B0604020202020204" pitchFamily="34" charset="-34"/>
                      </a:endParaRPr>
                    </a:p>
                  </a:txBody>
                  <a:tcPr marL="45643" marR="45643" marT="22822" marB="22822" anchor="ctr"/>
                </a:tc>
                <a:tc>
                  <a:txBody>
                    <a:bodyPr/>
                    <a:lstStyle/>
                    <a:p>
                      <a:r>
                        <a:rPr lang="en-US" sz="2400" dirty="0">
                          <a:latin typeface="BrowalliaUPC" panose="020B0604020202020204" pitchFamily="34" charset="-34"/>
                          <a:cs typeface="BrowalliaUPC" panose="020B0604020202020204" pitchFamily="34" charset="-34"/>
                        </a:rPr>
                        <a:t>Previous research suggests a negative relationship between ethnic diversity and social cohesion. However, there's inconsistency in how "social cohesion" is measured, and the influence of positive intergroup contact is often overlooked.</a:t>
                      </a:r>
                    </a:p>
                  </a:txBody>
                  <a:tcPr marL="45643" marR="45643" marT="22822" marB="22822" anchor="ctr"/>
                </a:tc>
                <a:extLst>
                  <a:ext uri="{0D108BD9-81ED-4DB2-BD59-A6C34878D82A}">
                    <a16:rowId xmlns:a16="http://schemas.microsoft.com/office/drawing/2014/main" val="2219771719"/>
                  </a:ext>
                </a:extLst>
              </a:tr>
              <a:tr h="541777">
                <a:tc>
                  <a:txBody>
                    <a:bodyPr/>
                    <a:lstStyle/>
                    <a:p>
                      <a:r>
                        <a:rPr lang="en-US" sz="2400" b="1">
                          <a:latin typeface="BrowalliaUPC" panose="020B0604020202020204" pitchFamily="34" charset="-34"/>
                          <a:cs typeface="BrowalliaUPC" panose="020B0604020202020204" pitchFamily="34" charset="-34"/>
                        </a:rPr>
                        <a:t>Gap in Knowledge</a:t>
                      </a:r>
                      <a:endParaRPr lang="en-US" sz="2400">
                        <a:latin typeface="BrowalliaUPC" panose="020B0604020202020204" pitchFamily="34" charset="-34"/>
                        <a:cs typeface="BrowalliaUPC" panose="020B0604020202020204" pitchFamily="34" charset="-34"/>
                      </a:endParaRPr>
                    </a:p>
                  </a:txBody>
                  <a:tcPr marL="45643" marR="45643" marT="22822" marB="22822" anchor="ctr"/>
                </a:tc>
                <a:tc>
                  <a:txBody>
                    <a:bodyPr/>
                    <a:lstStyle/>
                    <a:p>
                      <a:r>
                        <a:rPr lang="en-US" sz="2400">
                          <a:latin typeface="BrowalliaUPC" panose="020B0604020202020204" pitchFamily="34" charset="-34"/>
                          <a:cs typeface="BrowalliaUPC" panose="020B0604020202020204" pitchFamily="34" charset="-34"/>
                        </a:rPr>
                        <a:t>A comprehensive understanding of the relationship between diversity, intergroup contact, and various aspects of social cohesion is lacking.</a:t>
                      </a:r>
                    </a:p>
                  </a:txBody>
                  <a:tcPr marL="45643" marR="45643" marT="22822" marB="22822" anchor="ctr"/>
                </a:tc>
                <a:extLst>
                  <a:ext uri="{0D108BD9-81ED-4DB2-BD59-A6C34878D82A}">
                    <a16:rowId xmlns:a16="http://schemas.microsoft.com/office/drawing/2014/main" val="833494730"/>
                  </a:ext>
                </a:extLst>
              </a:tr>
              <a:tr h="857815">
                <a:tc>
                  <a:txBody>
                    <a:bodyPr/>
                    <a:lstStyle/>
                    <a:p>
                      <a:r>
                        <a:rPr lang="en-US" sz="2400" b="1" dirty="0">
                          <a:latin typeface="BrowalliaUPC" panose="020B0604020202020204" pitchFamily="34" charset="-34"/>
                          <a:cs typeface="BrowalliaUPC" panose="020B0604020202020204" pitchFamily="34" charset="-34"/>
                        </a:rPr>
                        <a:t>Objectives</a:t>
                      </a:r>
                      <a:endParaRPr lang="en-US" sz="2400" dirty="0">
                        <a:latin typeface="BrowalliaUPC" panose="020B0604020202020204" pitchFamily="34" charset="-34"/>
                        <a:cs typeface="BrowalliaUPC" panose="020B0604020202020204" pitchFamily="34" charset="-34"/>
                      </a:endParaRPr>
                    </a:p>
                  </a:txBody>
                  <a:tcPr marL="45643" marR="45643" marT="22822" marB="22822" anchor="ctr"/>
                </a:tc>
                <a:tc>
                  <a:txBody>
                    <a:bodyPr/>
                    <a:lstStyle/>
                    <a:p>
                      <a:r>
                        <a:rPr lang="en-US" sz="2400" dirty="0">
                          <a:latin typeface="BrowalliaUPC" panose="020B0604020202020204" pitchFamily="34" charset="-34"/>
                          <a:cs typeface="BrowalliaUPC" panose="020B0604020202020204" pitchFamily="34" charset="-34"/>
                        </a:rPr>
                        <a:t>1. Examine the link between ethnic diversity and social cohesion across multiple indicators (e.g., trust, safety, belonging).</a:t>
                      </a:r>
                    </a:p>
                    <a:p>
                      <a:r>
                        <a:rPr lang="en-US" sz="2400" dirty="0">
                          <a:latin typeface="BrowalliaUPC" panose="020B0604020202020204" pitchFamily="34" charset="-34"/>
                          <a:cs typeface="BrowalliaUPC" panose="020B0604020202020204" pitchFamily="34" charset="-34"/>
                        </a:rPr>
                        <a:t>2. Investigate the role of positive contact and perceived threat in this relationship.</a:t>
                      </a:r>
                    </a:p>
                    <a:p>
                      <a:r>
                        <a:rPr lang="en-US" sz="2400" dirty="0">
                          <a:latin typeface="BrowalliaUPC" panose="020B0604020202020204" pitchFamily="34" charset="-34"/>
                          <a:cs typeface="BrowalliaUPC" panose="020B0604020202020204" pitchFamily="34" charset="-34"/>
                        </a:rPr>
                        <a:t>3. Test the applicability of contact and mediated contact theories in a diverse Australian context.</a:t>
                      </a:r>
                    </a:p>
                  </a:txBody>
                  <a:tcPr marL="45643" marR="45643" marT="22822" marB="22822" anchor="ctr"/>
                </a:tc>
                <a:extLst>
                  <a:ext uri="{0D108BD9-81ED-4DB2-BD59-A6C34878D82A}">
                    <a16:rowId xmlns:a16="http://schemas.microsoft.com/office/drawing/2014/main" val="3494693863"/>
                  </a:ext>
                </a:extLst>
              </a:tr>
              <a:tr h="857815">
                <a:tc>
                  <a:txBody>
                    <a:bodyPr/>
                    <a:lstStyle/>
                    <a:p>
                      <a:r>
                        <a:rPr lang="en-US" sz="2400" b="1">
                          <a:latin typeface="BrowalliaUPC" panose="020B0604020202020204" pitchFamily="34" charset="-34"/>
                          <a:cs typeface="BrowalliaUPC" panose="020B0604020202020204" pitchFamily="34" charset="-34"/>
                        </a:rPr>
                        <a:t>Research Questions</a:t>
                      </a:r>
                      <a:endParaRPr lang="en-US" sz="2400">
                        <a:latin typeface="BrowalliaUPC" panose="020B0604020202020204" pitchFamily="34" charset="-34"/>
                        <a:cs typeface="BrowalliaUPC" panose="020B0604020202020204" pitchFamily="34" charset="-34"/>
                      </a:endParaRPr>
                    </a:p>
                  </a:txBody>
                  <a:tcPr marL="45643" marR="45643" marT="22822" marB="22822" anchor="ctr"/>
                </a:tc>
                <a:tc>
                  <a:txBody>
                    <a:bodyPr/>
                    <a:lstStyle/>
                    <a:p>
                      <a:pPr marL="457200" indent="-457200">
                        <a:buAutoNum type="arabicPeriod"/>
                      </a:pPr>
                      <a:r>
                        <a:rPr lang="en-US" sz="2400" dirty="0">
                          <a:latin typeface="BrowalliaUPC" panose="020B0604020202020204" pitchFamily="34" charset="-34"/>
                          <a:cs typeface="BrowalliaUPC" panose="020B0604020202020204" pitchFamily="34" charset="-34"/>
                        </a:rPr>
                        <a:t>How does ethnic diversity relate to different indicators of social cohesion?</a:t>
                      </a:r>
                    </a:p>
                    <a:p>
                      <a:pPr marL="457200" indent="-457200">
                        <a:buAutoNum type="arabicPeriod"/>
                      </a:pPr>
                      <a:r>
                        <a:rPr lang="en-US" sz="2400" dirty="0">
                          <a:latin typeface="BrowalliaUPC" panose="020B0604020202020204" pitchFamily="34" charset="-34"/>
                          <a:cs typeface="BrowalliaUPC" panose="020B0604020202020204" pitchFamily="34" charset="-34"/>
                        </a:rPr>
                        <a:t>Does positive intergroup contact mitigate any negative effects of diversity on social cohesion?</a:t>
                      </a:r>
                    </a:p>
                    <a:p>
                      <a:pPr marL="457200" indent="-457200">
                        <a:buAutoNum type="arabicPeriod"/>
                      </a:pPr>
                      <a:r>
                        <a:rPr lang="en-US" sz="2400" dirty="0">
                          <a:latin typeface="BrowalliaUPC" panose="020B0604020202020204" pitchFamily="34" charset="-34"/>
                          <a:cs typeface="BrowalliaUPC" panose="020B0604020202020204" pitchFamily="34" charset="-34"/>
                        </a:rPr>
                        <a:t>How does perceived threat mediate the relationship between diversity and social cohesion?</a:t>
                      </a:r>
                    </a:p>
                  </a:txBody>
                  <a:tcPr marL="45643" marR="45643" marT="22822" marB="22822" anchor="ctr"/>
                </a:tc>
                <a:extLst>
                  <a:ext uri="{0D108BD9-81ED-4DB2-BD59-A6C34878D82A}">
                    <a16:rowId xmlns:a16="http://schemas.microsoft.com/office/drawing/2014/main" val="3774821822"/>
                  </a:ext>
                </a:extLst>
              </a:tr>
            </a:tbl>
          </a:graphicData>
        </a:graphic>
      </p:graphicFrame>
    </p:spTree>
    <p:extLst>
      <p:ext uri="{BB962C8B-B14F-4D97-AF65-F5344CB8AC3E}">
        <p14:creationId xmlns:p14="http://schemas.microsoft.com/office/powerpoint/2010/main" val="35766025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ตัวแทนหมายเลขสไลด์ 1">
            <a:extLst>
              <a:ext uri="{FF2B5EF4-FFF2-40B4-BE49-F238E27FC236}">
                <a16:creationId xmlns:a16="http://schemas.microsoft.com/office/drawing/2014/main" id="{3356C1B7-F850-4134-BAC3-1FE75B068A40}"/>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64</a:t>
            </a:fld>
            <a:endParaRPr lang="en-US"/>
          </a:p>
        </p:txBody>
      </p:sp>
      <p:graphicFrame>
        <p:nvGraphicFramePr>
          <p:cNvPr id="3" name="ตาราง 2">
            <a:extLst>
              <a:ext uri="{FF2B5EF4-FFF2-40B4-BE49-F238E27FC236}">
                <a16:creationId xmlns:a16="http://schemas.microsoft.com/office/drawing/2014/main" id="{2C29F94B-1762-498D-9BB6-D77918A3406F}"/>
              </a:ext>
            </a:extLst>
          </p:cNvPr>
          <p:cNvGraphicFramePr>
            <a:graphicFrameLocks noGrp="1"/>
          </p:cNvGraphicFramePr>
          <p:nvPr>
            <p:extLst>
              <p:ext uri="{D42A27DB-BD31-4B8C-83A1-F6EECF244321}">
                <p14:modId xmlns:p14="http://schemas.microsoft.com/office/powerpoint/2010/main" val="2779018269"/>
              </p:ext>
            </p:extLst>
          </p:nvPr>
        </p:nvGraphicFramePr>
        <p:xfrm>
          <a:off x="267990" y="205930"/>
          <a:ext cx="11656019" cy="6446140"/>
        </p:xfrm>
        <a:graphic>
          <a:graphicData uri="http://schemas.openxmlformats.org/drawingml/2006/table">
            <a:tbl>
              <a:tblPr>
                <a:tableStyleId>{E8B1032C-EA38-4F05-BA0D-38AFFFC7BED3}</a:tableStyleId>
              </a:tblPr>
              <a:tblGrid>
                <a:gridCol w="1914771">
                  <a:extLst>
                    <a:ext uri="{9D8B030D-6E8A-4147-A177-3AD203B41FA5}">
                      <a16:colId xmlns:a16="http://schemas.microsoft.com/office/drawing/2014/main" val="1932026398"/>
                    </a:ext>
                  </a:extLst>
                </a:gridCol>
                <a:gridCol w="9741248">
                  <a:extLst>
                    <a:ext uri="{9D8B030D-6E8A-4147-A177-3AD203B41FA5}">
                      <a16:colId xmlns:a16="http://schemas.microsoft.com/office/drawing/2014/main" val="4137012552"/>
                    </a:ext>
                  </a:extLst>
                </a:gridCol>
              </a:tblGrid>
              <a:tr h="226007">
                <a:tc>
                  <a:txBody>
                    <a:bodyPr/>
                    <a:lstStyle/>
                    <a:p>
                      <a:r>
                        <a:rPr lang="en-US" sz="2400" b="1">
                          <a:latin typeface="BrowalliaUPC" panose="020B0604020202020204" pitchFamily="34" charset="-34"/>
                          <a:cs typeface="BrowalliaUPC" panose="020B0604020202020204" pitchFamily="34" charset="-34"/>
                        </a:rPr>
                        <a:t>Category</a:t>
                      </a:r>
                      <a:endParaRPr lang="en-US" sz="2400">
                        <a:latin typeface="BrowalliaUPC" panose="020B0604020202020204" pitchFamily="34" charset="-34"/>
                        <a:cs typeface="BrowalliaUPC" panose="020B0604020202020204" pitchFamily="34" charset="-34"/>
                      </a:endParaRPr>
                    </a:p>
                  </a:txBody>
                  <a:tcPr marL="45643" marR="45643" marT="22822" marB="22822" anchor="ctr"/>
                </a:tc>
                <a:tc>
                  <a:txBody>
                    <a:bodyPr/>
                    <a:lstStyle/>
                    <a:p>
                      <a:r>
                        <a:rPr lang="en-US" sz="2400" b="1">
                          <a:latin typeface="BrowalliaUPC" panose="020B0604020202020204" pitchFamily="34" charset="-34"/>
                          <a:cs typeface="BrowalliaUPC" panose="020B0604020202020204" pitchFamily="34" charset="-34"/>
                        </a:rPr>
                        <a:t>Description</a:t>
                      </a:r>
                      <a:endParaRPr lang="en-US" sz="2400">
                        <a:latin typeface="BrowalliaUPC" panose="020B0604020202020204" pitchFamily="34" charset="-34"/>
                        <a:cs typeface="BrowalliaUPC" panose="020B0604020202020204" pitchFamily="34" charset="-34"/>
                      </a:endParaRPr>
                    </a:p>
                  </a:txBody>
                  <a:tcPr marL="45643" marR="45643" marT="22822" marB="22822" anchor="ctr"/>
                </a:tc>
                <a:extLst>
                  <a:ext uri="{0D108BD9-81ED-4DB2-BD59-A6C34878D82A}">
                    <a16:rowId xmlns:a16="http://schemas.microsoft.com/office/drawing/2014/main" val="3235185762"/>
                  </a:ext>
                </a:extLst>
              </a:tr>
              <a:tr h="1015833">
                <a:tc>
                  <a:txBody>
                    <a:bodyPr/>
                    <a:lstStyle/>
                    <a:p>
                      <a:r>
                        <a:rPr lang="en-US" sz="2400" b="1">
                          <a:latin typeface="BrowalliaUPC" panose="020B0604020202020204" pitchFamily="34" charset="-34"/>
                          <a:cs typeface="BrowalliaUPC" panose="020B0604020202020204" pitchFamily="34" charset="-34"/>
                        </a:rPr>
                        <a:t>Methodology</a:t>
                      </a:r>
                      <a:endParaRPr lang="en-US" sz="2400">
                        <a:latin typeface="BrowalliaUPC" panose="020B0604020202020204" pitchFamily="34" charset="-34"/>
                        <a:cs typeface="BrowalliaUPC" panose="020B0604020202020204" pitchFamily="34" charset="-34"/>
                      </a:endParaRPr>
                    </a:p>
                  </a:txBody>
                  <a:tcPr marL="45643" marR="45643" marT="22822" marB="22822" anchor="ctr"/>
                </a:tc>
                <a:tc>
                  <a:txBody>
                    <a:bodyPr/>
                    <a:lstStyle/>
                    <a:p>
                      <a:r>
                        <a:rPr lang="en-US" sz="2400" b="1" dirty="0">
                          <a:latin typeface="BrowalliaUPC" panose="020B0604020202020204" pitchFamily="34" charset="-34"/>
                          <a:cs typeface="BrowalliaUPC" panose="020B0604020202020204" pitchFamily="34" charset="-34"/>
                        </a:rPr>
                        <a:t>Sample:</a:t>
                      </a:r>
                      <a:r>
                        <a:rPr lang="en-US" sz="2400" dirty="0">
                          <a:latin typeface="BrowalliaUPC" panose="020B0604020202020204" pitchFamily="34" charset="-34"/>
                          <a:cs typeface="BrowalliaUPC" panose="020B0604020202020204" pitchFamily="34" charset="-34"/>
                        </a:rPr>
                        <a:t> 1070 third-generation "majority" Australians.</a:t>
                      </a:r>
                    </a:p>
                    <a:p>
                      <a:r>
                        <a:rPr lang="en-US" sz="2400" b="1" dirty="0">
                          <a:latin typeface="BrowalliaUPC" panose="020B0604020202020204" pitchFamily="34" charset="-34"/>
                          <a:cs typeface="BrowalliaUPC" panose="020B0604020202020204" pitchFamily="34" charset="-34"/>
                        </a:rPr>
                        <a:t>Data Collection:</a:t>
                      </a:r>
                      <a:r>
                        <a:rPr lang="en-US" sz="2400" dirty="0">
                          <a:latin typeface="BrowalliaUPC" panose="020B0604020202020204" pitchFamily="34" charset="-34"/>
                          <a:cs typeface="BrowalliaUPC" panose="020B0604020202020204" pitchFamily="34" charset="-34"/>
                        </a:rPr>
                        <a:t> Survey measuring perceived diversity, intergroup contact, perceived threat, and various indicators of social cohesion.</a:t>
                      </a:r>
                    </a:p>
                    <a:p>
                      <a:r>
                        <a:rPr lang="en-US" sz="2400" b="1" dirty="0">
                          <a:latin typeface="BrowalliaUPC" panose="020B0604020202020204" pitchFamily="34" charset="-34"/>
                          <a:cs typeface="BrowalliaUPC" panose="020B0604020202020204" pitchFamily="34" charset="-34"/>
                        </a:rPr>
                        <a:t>Data Analysis:</a:t>
                      </a:r>
                      <a:r>
                        <a:rPr lang="en-US" sz="2400" dirty="0">
                          <a:latin typeface="BrowalliaUPC" panose="020B0604020202020204" pitchFamily="34" charset="-34"/>
                          <a:cs typeface="BrowalliaUPC" panose="020B0604020202020204" pitchFamily="34" charset="-34"/>
                        </a:rPr>
                        <a:t> Structural equation modeling (SEM) to analyze the complex relationships between variables</a:t>
                      </a:r>
                    </a:p>
                  </a:txBody>
                  <a:tcPr marL="45643" marR="45643" marT="22822" marB="22822" anchor="ctr"/>
                </a:tc>
                <a:extLst>
                  <a:ext uri="{0D108BD9-81ED-4DB2-BD59-A6C34878D82A}">
                    <a16:rowId xmlns:a16="http://schemas.microsoft.com/office/drawing/2014/main" val="2803164861"/>
                  </a:ext>
                </a:extLst>
              </a:tr>
              <a:tr h="857815">
                <a:tc>
                  <a:txBody>
                    <a:bodyPr/>
                    <a:lstStyle/>
                    <a:p>
                      <a:r>
                        <a:rPr lang="en-US" sz="2400" b="1">
                          <a:latin typeface="BrowalliaUPC" panose="020B0604020202020204" pitchFamily="34" charset="-34"/>
                          <a:cs typeface="BrowalliaUPC" panose="020B0604020202020204" pitchFamily="34" charset="-34"/>
                        </a:rPr>
                        <a:t>Findings</a:t>
                      </a:r>
                      <a:endParaRPr lang="en-US" sz="2400">
                        <a:latin typeface="BrowalliaUPC" panose="020B0604020202020204" pitchFamily="34" charset="-34"/>
                        <a:cs typeface="BrowalliaUPC" panose="020B0604020202020204" pitchFamily="34" charset="-34"/>
                      </a:endParaRPr>
                    </a:p>
                  </a:txBody>
                  <a:tcPr marL="45643" marR="45643" marT="22822" marB="22822" anchor="ctr"/>
                </a:tc>
                <a:tc>
                  <a:txBody>
                    <a:bodyPr/>
                    <a:lstStyle/>
                    <a:p>
                      <a:pPr marL="457200" indent="-457200">
                        <a:buFont typeface="+mj-lt"/>
                        <a:buAutoNum type="arabicPeriod"/>
                      </a:pPr>
                      <a:r>
                        <a:rPr lang="en-US" sz="2400" dirty="0">
                          <a:latin typeface="BrowalliaUPC" panose="020B0604020202020204" pitchFamily="34" charset="-34"/>
                          <a:cs typeface="BrowalliaUPC" panose="020B0604020202020204" pitchFamily="34" charset="-34"/>
                        </a:rPr>
                        <a:t>Ethnic diversity is positively related to intergroup contact.</a:t>
                      </a:r>
                    </a:p>
                    <a:p>
                      <a:pPr marL="457200" indent="-457200">
                        <a:buFont typeface="+mj-lt"/>
                        <a:buAutoNum type="arabicPeriod"/>
                      </a:pPr>
                      <a:r>
                        <a:rPr lang="en-US" sz="2400" dirty="0">
                          <a:latin typeface="BrowalliaUPC" panose="020B0604020202020204" pitchFamily="34" charset="-34"/>
                          <a:cs typeface="BrowalliaUPC" panose="020B0604020202020204" pitchFamily="34" charset="-34"/>
                        </a:rPr>
                        <a:t>Intergroup contact has beneficial impacts on social cohesion, both directly and indirectly by reducing perceived threat.</a:t>
                      </a:r>
                    </a:p>
                    <a:p>
                      <a:pPr marL="457200" indent="-457200">
                        <a:buFont typeface="+mj-lt"/>
                        <a:buAutoNum type="arabicPeriod"/>
                      </a:pPr>
                      <a:r>
                        <a:rPr lang="en-US" sz="2400" dirty="0">
                          <a:latin typeface="BrowalliaUPC" panose="020B0604020202020204" pitchFamily="34" charset="-34"/>
                          <a:cs typeface="BrowalliaUPC" panose="020B0604020202020204" pitchFamily="34" charset="-34"/>
                        </a:rPr>
                        <a:t>When contact and threat are considered, there's no direct negative link between diversity and social cohesion.</a:t>
                      </a:r>
                    </a:p>
                  </a:txBody>
                  <a:tcPr marL="45643" marR="45643" marT="22822" marB="22822" anchor="ctr"/>
                </a:tc>
                <a:extLst>
                  <a:ext uri="{0D108BD9-81ED-4DB2-BD59-A6C34878D82A}">
                    <a16:rowId xmlns:a16="http://schemas.microsoft.com/office/drawing/2014/main" val="1178308785"/>
                  </a:ext>
                </a:extLst>
              </a:tr>
              <a:tr h="699795">
                <a:tc>
                  <a:txBody>
                    <a:bodyPr/>
                    <a:lstStyle/>
                    <a:p>
                      <a:r>
                        <a:rPr lang="en-US" sz="2400" b="1">
                          <a:latin typeface="BrowalliaUPC" panose="020B0604020202020204" pitchFamily="34" charset="-34"/>
                          <a:cs typeface="BrowalliaUPC" panose="020B0604020202020204" pitchFamily="34" charset="-34"/>
                        </a:rPr>
                        <a:t>Discussion</a:t>
                      </a:r>
                      <a:endParaRPr lang="en-US" sz="2400">
                        <a:latin typeface="BrowalliaUPC" panose="020B0604020202020204" pitchFamily="34" charset="-34"/>
                        <a:cs typeface="BrowalliaUPC" panose="020B0604020202020204" pitchFamily="34" charset="-34"/>
                      </a:endParaRPr>
                    </a:p>
                  </a:txBody>
                  <a:tcPr marL="45643" marR="45643" marT="22822" marB="22822" anchor="ctr"/>
                </a:tc>
                <a:tc>
                  <a:txBody>
                    <a:bodyPr/>
                    <a:lstStyle/>
                    <a:p>
                      <a:pPr marL="457200" indent="-457200">
                        <a:buFont typeface="+mj-lt"/>
                        <a:buAutoNum type="arabicPeriod"/>
                      </a:pPr>
                      <a:r>
                        <a:rPr lang="en-US" sz="2400" dirty="0">
                          <a:latin typeface="BrowalliaUPC" panose="020B0604020202020204" pitchFamily="34" charset="-34"/>
                          <a:cs typeface="BrowalliaUPC" panose="020B0604020202020204" pitchFamily="34" charset="-34"/>
                        </a:rPr>
                        <a:t>Supports contact theory: positive contact fosters social cohesion in diverse communities.</a:t>
                      </a:r>
                    </a:p>
                    <a:p>
                      <a:pPr marL="457200" indent="-457200">
                        <a:buFont typeface="+mj-lt"/>
                        <a:buAutoNum type="arabicPeriod"/>
                      </a:pPr>
                      <a:r>
                        <a:rPr lang="en-US" sz="2400" dirty="0">
                          <a:latin typeface="BrowalliaUPC" panose="020B0604020202020204" pitchFamily="34" charset="-34"/>
                          <a:cs typeface="BrowalliaUPC" panose="020B0604020202020204" pitchFamily="34" charset="-34"/>
                        </a:rPr>
                        <a:t>Highlights the importance of perceived threat as a mediator.</a:t>
                      </a:r>
                    </a:p>
                    <a:p>
                      <a:pPr marL="457200" indent="-457200">
                        <a:buFont typeface="+mj-lt"/>
                        <a:buAutoNum type="arabicPeriod"/>
                      </a:pPr>
                      <a:r>
                        <a:rPr lang="en-US" sz="2400" dirty="0">
                          <a:latin typeface="BrowalliaUPC" panose="020B0604020202020204" pitchFamily="34" charset="-34"/>
                          <a:cs typeface="BrowalliaUPC" panose="020B0604020202020204" pitchFamily="34" charset="-34"/>
                        </a:rPr>
                        <a:t>Challenges the notion that diversity inherently undermines social cohesion.</a:t>
                      </a:r>
                    </a:p>
                  </a:txBody>
                  <a:tcPr marL="45643" marR="45643" marT="22822" marB="22822" anchor="ctr"/>
                </a:tc>
                <a:extLst>
                  <a:ext uri="{0D108BD9-81ED-4DB2-BD59-A6C34878D82A}">
                    <a16:rowId xmlns:a16="http://schemas.microsoft.com/office/drawing/2014/main" val="299418362"/>
                  </a:ext>
                </a:extLst>
              </a:tr>
              <a:tr h="699795">
                <a:tc>
                  <a:txBody>
                    <a:bodyPr/>
                    <a:lstStyle/>
                    <a:p>
                      <a:r>
                        <a:rPr lang="en-US" sz="2400" b="1">
                          <a:latin typeface="BrowalliaUPC" panose="020B0604020202020204" pitchFamily="34" charset="-34"/>
                          <a:cs typeface="BrowalliaUPC" panose="020B0604020202020204" pitchFamily="34" charset="-34"/>
                        </a:rPr>
                        <a:t>Recommendations</a:t>
                      </a:r>
                      <a:endParaRPr lang="en-US" sz="2400">
                        <a:latin typeface="BrowalliaUPC" panose="020B0604020202020204" pitchFamily="34" charset="-34"/>
                        <a:cs typeface="BrowalliaUPC" panose="020B0604020202020204" pitchFamily="34" charset="-34"/>
                      </a:endParaRPr>
                    </a:p>
                  </a:txBody>
                  <a:tcPr marL="45643" marR="45643" marT="22822" marB="22822" anchor="ctr"/>
                </a:tc>
                <a:tc>
                  <a:txBody>
                    <a:bodyPr/>
                    <a:lstStyle/>
                    <a:p>
                      <a:pPr marL="457200" indent="-457200">
                        <a:buFont typeface="+mj-lt"/>
                        <a:buAutoNum type="arabicPeriod"/>
                      </a:pPr>
                      <a:r>
                        <a:rPr lang="en-US" sz="2400" dirty="0">
                          <a:latin typeface="BrowalliaUPC" panose="020B0604020202020204" pitchFamily="34" charset="-34"/>
                          <a:cs typeface="BrowalliaUPC" panose="020B0604020202020204" pitchFamily="34" charset="-34"/>
                        </a:rPr>
                        <a:t>Policymakers should promote initiatives that encourage positive intergroup contact in diverse communities.</a:t>
                      </a:r>
                    </a:p>
                    <a:p>
                      <a:pPr marL="457200" indent="-457200">
                        <a:buFont typeface="+mj-lt"/>
                        <a:buAutoNum type="arabicPeriod"/>
                      </a:pPr>
                      <a:r>
                        <a:rPr lang="en-US" sz="2400" dirty="0">
                          <a:latin typeface="BrowalliaUPC" panose="020B0604020202020204" pitchFamily="34" charset="-34"/>
                          <a:cs typeface="BrowalliaUPC" panose="020B0604020202020204" pitchFamily="34" charset="-34"/>
                        </a:rPr>
                        <a:t>Strategies to reduce perceived threat are crucial for fostering social cohesion.</a:t>
                      </a:r>
                    </a:p>
                  </a:txBody>
                  <a:tcPr marL="45643" marR="45643" marT="22822" marB="22822" anchor="ctr"/>
                </a:tc>
                <a:extLst>
                  <a:ext uri="{0D108BD9-81ED-4DB2-BD59-A6C34878D82A}">
                    <a16:rowId xmlns:a16="http://schemas.microsoft.com/office/drawing/2014/main" val="689801323"/>
                  </a:ext>
                </a:extLst>
              </a:tr>
            </a:tbl>
          </a:graphicData>
        </a:graphic>
      </p:graphicFrame>
    </p:spTree>
    <p:extLst>
      <p:ext uri="{BB962C8B-B14F-4D97-AF65-F5344CB8AC3E}">
        <p14:creationId xmlns:p14="http://schemas.microsoft.com/office/powerpoint/2010/main" val="12699445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7" name="Google Shape;177;p16"/>
          <p:cNvSpPr txBox="1"/>
          <p:nvPr/>
        </p:nvSpPr>
        <p:spPr>
          <a:xfrm>
            <a:off x="656202" y="1847754"/>
            <a:ext cx="6295204" cy="3162492"/>
          </a:xfrm>
          <a:prstGeom prst="rect">
            <a:avLst/>
          </a:prstGeom>
          <a:noFill/>
          <a:ln>
            <a:noFill/>
          </a:ln>
        </p:spPr>
        <p:txBody>
          <a:bodyPr spcFirstLastPara="1" wrap="square" lIns="91425" tIns="45700" rIns="91425" bIns="45700" anchor="t" anchorCtr="0">
            <a:spAutoFit/>
          </a:bodyPr>
          <a:lstStyle/>
          <a:p>
            <a:pPr marL="0" marR="0" lvl="0" indent="0" algn="l" rtl="0">
              <a:lnSpc>
                <a:spcPct val="107000"/>
              </a:lnSpc>
              <a:spcBef>
                <a:spcPts val="0"/>
              </a:spcBef>
              <a:spcAft>
                <a:spcPts val="0"/>
              </a:spcAft>
              <a:buNone/>
            </a:pPr>
            <a:r>
              <a:rPr lang="en-US" sz="2900" b="1" i="0" u="none" strike="noStrike" cap="none" dirty="0">
                <a:solidFill>
                  <a:schemeClr val="dk1"/>
                </a:solidFill>
                <a:latin typeface="Browallia New"/>
                <a:ea typeface="Browallia New"/>
                <a:cs typeface="Browallia New"/>
                <a:sym typeface="Browallia New"/>
              </a:rPr>
              <a:t>Conclusion </a:t>
            </a:r>
            <a:endParaRPr sz="2900" b="1" i="0" u="none" strike="noStrike" cap="none" dirty="0">
              <a:solidFill>
                <a:schemeClr val="dk1"/>
              </a:solidFill>
              <a:latin typeface="Browallia New"/>
              <a:ea typeface="Browallia New"/>
              <a:cs typeface="Browallia New"/>
              <a:sym typeface="Browallia New"/>
            </a:endParaRPr>
          </a:p>
          <a:p>
            <a:pPr marL="0" marR="0" lvl="0" indent="0" algn="l" rtl="0">
              <a:lnSpc>
                <a:spcPct val="107000"/>
              </a:lnSpc>
              <a:spcBef>
                <a:spcPts val="0"/>
              </a:spcBef>
              <a:spcAft>
                <a:spcPts val="0"/>
              </a:spcAft>
              <a:buNone/>
            </a:pPr>
            <a:endParaRPr sz="2900" b="1" dirty="0">
              <a:solidFill>
                <a:schemeClr val="dk1"/>
              </a:solidFill>
              <a:latin typeface="Browallia New"/>
              <a:ea typeface="Browallia New"/>
              <a:cs typeface="Browallia New"/>
              <a:sym typeface="Browallia New"/>
            </a:endParaRPr>
          </a:p>
          <a:p>
            <a:pPr marL="457200" marR="0" lvl="0" indent="-463550" algn="l" rtl="0">
              <a:lnSpc>
                <a:spcPct val="107000"/>
              </a:lnSpc>
              <a:spcBef>
                <a:spcPts val="800"/>
              </a:spcBef>
              <a:spcAft>
                <a:spcPts val="0"/>
              </a:spcAft>
              <a:buClr>
                <a:schemeClr val="dk1"/>
              </a:buClr>
              <a:buSzPts val="2900"/>
              <a:buFont typeface="Arial"/>
              <a:buChar char="•"/>
            </a:pPr>
            <a:r>
              <a:rPr lang="en-US" sz="2900" dirty="0">
                <a:solidFill>
                  <a:schemeClr val="dk1"/>
                </a:solidFill>
                <a:latin typeface="Browallia New"/>
                <a:ea typeface="Browallia New"/>
                <a:cs typeface="Browallia New"/>
                <a:sym typeface="Browallia New"/>
              </a:rPr>
              <a:t>T</a:t>
            </a:r>
            <a:r>
              <a:rPr lang="en-US" sz="2900" b="0" i="0" u="none" strike="noStrike" cap="none" dirty="0">
                <a:solidFill>
                  <a:schemeClr val="dk1"/>
                </a:solidFill>
                <a:latin typeface="Browallia New"/>
                <a:ea typeface="Browallia New"/>
                <a:cs typeface="Browallia New"/>
                <a:sym typeface="Browallia New"/>
              </a:rPr>
              <a:t>he importance of social sustainability for a just and equitable society.</a:t>
            </a:r>
            <a:endParaRPr sz="2100" b="0" i="0" u="none" strike="noStrike" cap="none" dirty="0">
              <a:solidFill>
                <a:schemeClr val="dk1"/>
              </a:solidFill>
              <a:latin typeface="Browallia New"/>
              <a:ea typeface="Browallia New"/>
              <a:cs typeface="Browallia New"/>
              <a:sym typeface="Browallia New"/>
            </a:endParaRPr>
          </a:p>
          <a:p>
            <a:pPr marL="457200" marR="0" lvl="0" indent="-463550" algn="l" rtl="0">
              <a:lnSpc>
                <a:spcPct val="107000"/>
              </a:lnSpc>
              <a:spcBef>
                <a:spcPts val="800"/>
              </a:spcBef>
              <a:spcAft>
                <a:spcPts val="0"/>
              </a:spcAft>
              <a:buClr>
                <a:schemeClr val="dk1"/>
              </a:buClr>
              <a:buSzPts val="2900"/>
              <a:buFont typeface="Arial"/>
              <a:buChar char="•"/>
            </a:pPr>
            <a:r>
              <a:rPr lang="en-US" sz="2900" b="0" i="0" u="none" strike="noStrike" cap="none" dirty="0">
                <a:solidFill>
                  <a:schemeClr val="dk1"/>
                </a:solidFill>
                <a:latin typeface="Browallia New"/>
                <a:ea typeface="Browallia New"/>
                <a:cs typeface="Browallia New"/>
                <a:sym typeface="Browallia New"/>
              </a:rPr>
              <a:t>Encourage active participation and responsible citizenship</a:t>
            </a:r>
            <a:endParaRPr sz="2100" b="0" i="0" u="none" strike="noStrike" cap="none" dirty="0">
              <a:solidFill>
                <a:schemeClr val="dk1"/>
              </a:solidFill>
              <a:latin typeface="Browallia New"/>
              <a:ea typeface="Browallia New"/>
              <a:cs typeface="Browallia New"/>
              <a:sym typeface="Browallia New"/>
            </a:endParaRPr>
          </a:p>
        </p:txBody>
      </p:sp>
      <p:pic>
        <p:nvPicPr>
          <p:cNvPr id="3" name="รูปภาพ 2">
            <a:extLst>
              <a:ext uri="{FF2B5EF4-FFF2-40B4-BE49-F238E27FC236}">
                <a16:creationId xmlns:a16="http://schemas.microsoft.com/office/drawing/2014/main" id="{626A3E8B-B878-4B07-80B4-5D24FB80DC4E}"/>
              </a:ext>
            </a:extLst>
          </p:cNvPr>
          <p:cNvPicPr>
            <a:picLocks noChangeAspect="1"/>
          </p:cNvPicPr>
          <p:nvPr/>
        </p:nvPicPr>
        <p:blipFill>
          <a:blip r:embed="rId3"/>
          <a:stretch>
            <a:fillRect/>
          </a:stretch>
        </p:blipFill>
        <p:spPr>
          <a:xfrm>
            <a:off x="7199773" y="1201994"/>
            <a:ext cx="4454012" cy="4454012"/>
          </a:xfrm>
          <a:prstGeom prst="rect">
            <a:avLst/>
          </a:prstGeom>
        </p:spPr>
      </p:pic>
      <p:sp>
        <p:nvSpPr>
          <p:cNvPr id="2" name="ตัวแทนหมายเลขสไลด์ 1">
            <a:extLst>
              <a:ext uri="{FF2B5EF4-FFF2-40B4-BE49-F238E27FC236}">
                <a16:creationId xmlns:a16="http://schemas.microsoft.com/office/drawing/2014/main" id="{C657C8D3-F183-4932-B8D1-D80A2C5C2A5E}"/>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65</a:t>
            </a:fld>
            <a:endParaRPr lang="en-US"/>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ตาราง 1">
            <a:extLst>
              <a:ext uri="{FF2B5EF4-FFF2-40B4-BE49-F238E27FC236}">
                <a16:creationId xmlns:a16="http://schemas.microsoft.com/office/drawing/2014/main" id="{0144D7C3-9FB3-4CC9-996C-246D05350D36}"/>
              </a:ext>
            </a:extLst>
          </p:cNvPr>
          <p:cNvGraphicFramePr>
            <a:graphicFrameLocks noGrp="1"/>
          </p:cNvGraphicFramePr>
          <p:nvPr>
            <p:extLst>
              <p:ext uri="{D42A27DB-BD31-4B8C-83A1-F6EECF244321}">
                <p14:modId xmlns:p14="http://schemas.microsoft.com/office/powerpoint/2010/main" val="2430396236"/>
              </p:ext>
            </p:extLst>
          </p:nvPr>
        </p:nvGraphicFramePr>
        <p:xfrm>
          <a:off x="454742" y="1348024"/>
          <a:ext cx="11282516" cy="3943145"/>
        </p:xfrm>
        <a:graphic>
          <a:graphicData uri="http://schemas.openxmlformats.org/drawingml/2006/table">
            <a:tbl>
              <a:tblPr>
                <a:tableStyleId>{BDBED569-4797-4DF1-A0F4-6AAB3CD982D8}</a:tableStyleId>
              </a:tblPr>
              <a:tblGrid>
                <a:gridCol w="2603090">
                  <a:extLst>
                    <a:ext uri="{9D8B030D-6E8A-4147-A177-3AD203B41FA5}">
                      <a16:colId xmlns:a16="http://schemas.microsoft.com/office/drawing/2014/main" val="2538947184"/>
                    </a:ext>
                  </a:extLst>
                </a:gridCol>
                <a:gridCol w="8679426">
                  <a:extLst>
                    <a:ext uri="{9D8B030D-6E8A-4147-A177-3AD203B41FA5}">
                      <a16:colId xmlns:a16="http://schemas.microsoft.com/office/drawing/2014/main" val="4032744840"/>
                    </a:ext>
                  </a:extLst>
                </a:gridCol>
              </a:tblGrid>
              <a:tr h="385753">
                <a:tc>
                  <a:txBody>
                    <a:bodyPr/>
                    <a:lstStyle/>
                    <a:p>
                      <a:pPr algn="ctr" fontAlgn="b"/>
                      <a:r>
                        <a:rPr lang="en-US" sz="2800" b="1" dirty="0">
                          <a:effectLst/>
                          <a:latin typeface="Browallia New" panose="020B0604020202020204" pitchFamily="34" charset="-34"/>
                          <a:cs typeface="Browallia New" panose="020B0604020202020204" pitchFamily="34" charset="-34"/>
                        </a:rPr>
                        <a:t>Key Topic</a:t>
                      </a:r>
                      <a:endParaRPr lang="en-US" sz="2800" dirty="0">
                        <a:effectLst/>
                        <a:latin typeface="Browallia New" panose="020B0604020202020204" pitchFamily="34" charset="-34"/>
                        <a:cs typeface="Browallia New" panose="020B0604020202020204" pitchFamily="34" charset="-34"/>
                      </a:endParaRPr>
                    </a:p>
                  </a:txBody>
                  <a:tcPr marL="77243" marR="77243" marT="38621" marB="38621" anchor="b"/>
                </a:tc>
                <a:tc>
                  <a:txBody>
                    <a:bodyPr/>
                    <a:lstStyle/>
                    <a:p>
                      <a:pPr algn="ctr" fontAlgn="b"/>
                      <a:r>
                        <a:rPr lang="en-US" sz="2800" b="1" dirty="0">
                          <a:effectLst/>
                          <a:latin typeface="Browallia New" panose="020B0604020202020204" pitchFamily="34" charset="-34"/>
                          <a:cs typeface="Browallia New" panose="020B0604020202020204" pitchFamily="34" charset="-34"/>
                        </a:rPr>
                        <a:t>Description</a:t>
                      </a:r>
                      <a:endParaRPr lang="en-US" sz="2800" dirty="0">
                        <a:effectLst/>
                        <a:latin typeface="Browallia New" panose="020B0604020202020204" pitchFamily="34" charset="-34"/>
                        <a:cs typeface="Browallia New" panose="020B0604020202020204" pitchFamily="34" charset="-34"/>
                      </a:endParaRPr>
                    </a:p>
                  </a:txBody>
                  <a:tcPr marL="77243" marR="77243" marT="38621" marB="38621" anchor="b"/>
                </a:tc>
                <a:extLst>
                  <a:ext uri="{0D108BD9-81ED-4DB2-BD59-A6C34878D82A}">
                    <a16:rowId xmlns:a16="http://schemas.microsoft.com/office/drawing/2014/main" val="4080434359"/>
                  </a:ext>
                </a:extLst>
              </a:tr>
              <a:tr h="978407">
                <a:tc>
                  <a:txBody>
                    <a:bodyPr/>
                    <a:lstStyle/>
                    <a:p>
                      <a:pPr algn="l" fontAlgn="base"/>
                      <a:r>
                        <a:rPr lang="en-US" sz="2800" b="1">
                          <a:effectLst/>
                          <a:latin typeface="Browallia New" panose="020B0604020202020204" pitchFamily="34" charset="-34"/>
                          <a:cs typeface="Browallia New" panose="020B0604020202020204" pitchFamily="34" charset="-34"/>
                        </a:rPr>
                        <a:t>Innovation</a:t>
                      </a:r>
                      <a:endParaRPr lang="en-US" sz="2800">
                        <a:effectLst/>
                        <a:latin typeface="Browallia New" panose="020B0604020202020204" pitchFamily="34" charset="-34"/>
                        <a:cs typeface="Browallia New" panose="020B0604020202020204" pitchFamily="34" charset="-34"/>
                      </a:endParaRPr>
                    </a:p>
                  </a:txBody>
                  <a:tcPr marL="77243" marR="77243" marT="38621" marB="38621" anchor="ctr"/>
                </a:tc>
                <a:tc>
                  <a:txBody>
                    <a:bodyPr/>
                    <a:lstStyle/>
                    <a:p>
                      <a:pPr algn="l" fontAlgn="base"/>
                      <a:r>
                        <a:rPr lang="en-US" sz="2800" dirty="0">
                          <a:effectLst/>
                          <a:latin typeface="Browallia New" panose="020B0604020202020204" pitchFamily="34" charset="-34"/>
                          <a:cs typeface="Browallia New" panose="020B0604020202020204" pitchFamily="34" charset="-34"/>
                        </a:rPr>
                        <a:t>Cultural diversity enhances innovation; Transformative Social-Ecological Innovation framework for systemic innovation</a:t>
                      </a:r>
                    </a:p>
                  </a:txBody>
                  <a:tcPr marL="77243" marR="77243" marT="38621" marB="38621" anchor="ctr"/>
                </a:tc>
                <a:extLst>
                  <a:ext uri="{0D108BD9-81ED-4DB2-BD59-A6C34878D82A}">
                    <a16:rowId xmlns:a16="http://schemas.microsoft.com/office/drawing/2014/main" val="801335434"/>
                  </a:ext>
                </a:extLst>
              </a:tr>
              <a:tr h="286433">
                <a:tc>
                  <a:txBody>
                    <a:bodyPr/>
                    <a:lstStyle/>
                    <a:p>
                      <a:pPr algn="l" fontAlgn="base"/>
                      <a:r>
                        <a:rPr lang="en-US" sz="2800" b="1">
                          <a:effectLst/>
                          <a:latin typeface="Browallia New" panose="020B0604020202020204" pitchFamily="34" charset="-34"/>
                          <a:cs typeface="Browallia New" panose="020B0604020202020204" pitchFamily="34" charset="-34"/>
                        </a:rPr>
                        <a:t>Resilience</a:t>
                      </a:r>
                      <a:endParaRPr lang="en-US" sz="2800">
                        <a:effectLst/>
                        <a:latin typeface="Browallia New" panose="020B0604020202020204" pitchFamily="34" charset="-34"/>
                        <a:cs typeface="Browallia New" panose="020B0604020202020204" pitchFamily="34" charset="-34"/>
                      </a:endParaRPr>
                    </a:p>
                  </a:txBody>
                  <a:tcPr marL="77243" marR="77243" marT="38621" marB="38621" anchor="ctr"/>
                </a:tc>
                <a:tc>
                  <a:txBody>
                    <a:bodyPr/>
                    <a:lstStyle/>
                    <a:p>
                      <a:pPr algn="l" fontAlgn="base"/>
                      <a:r>
                        <a:rPr lang="en-US" sz="2800" dirty="0">
                          <a:effectLst/>
                          <a:latin typeface="Browallia New" panose="020B0604020202020204" pitchFamily="34" charset="-34"/>
                          <a:cs typeface="Browallia New" panose="020B0604020202020204" pitchFamily="34" charset="-34"/>
                        </a:rPr>
                        <a:t>Socio-ecological systems' resilience; adaptive governance with cultural diversity</a:t>
                      </a:r>
                    </a:p>
                  </a:txBody>
                  <a:tcPr marL="77243" marR="77243" marT="38621" marB="38621" anchor="ctr"/>
                </a:tc>
                <a:extLst>
                  <a:ext uri="{0D108BD9-81ED-4DB2-BD59-A6C34878D82A}">
                    <a16:rowId xmlns:a16="http://schemas.microsoft.com/office/drawing/2014/main" val="1121697146"/>
                  </a:ext>
                </a:extLst>
              </a:tr>
              <a:tr h="978407">
                <a:tc>
                  <a:txBody>
                    <a:bodyPr/>
                    <a:lstStyle/>
                    <a:p>
                      <a:pPr algn="l" fontAlgn="base"/>
                      <a:r>
                        <a:rPr lang="en-US" sz="2800" b="1">
                          <a:effectLst/>
                          <a:latin typeface="Browallia New" panose="020B0604020202020204" pitchFamily="34" charset="-34"/>
                          <a:cs typeface="Browallia New" panose="020B0604020202020204" pitchFamily="34" charset="-34"/>
                        </a:rPr>
                        <a:t>Social Cohesion</a:t>
                      </a:r>
                      <a:endParaRPr lang="en-US" sz="2800">
                        <a:effectLst/>
                        <a:latin typeface="Browallia New" panose="020B0604020202020204" pitchFamily="34" charset="-34"/>
                        <a:cs typeface="Browallia New" panose="020B0604020202020204" pitchFamily="34" charset="-34"/>
                      </a:endParaRPr>
                    </a:p>
                  </a:txBody>
                  <a:tcPr marL="77243" marR="77243" marT="38621" marB="38621" anchor="ctr"/>
                </a:tc>
                <a:tc>
                  <a:txBody>
                    <a:bodyPr/>
                    <a:lstStyle/>
                    <a:p>
                      <a:pPr algn="l" fontAlgn="base"/>
                      <a:r>
                        <a:rPr lang="en-US" sz="2800" dirty="0">
                          <a:effectLst/>
                          <a:latin typeface="Browallia New" panose="020B0604020202020204" pitchFamily="34" charset="-34"/>
                          <a:cs typeface="Browallia New" panose="020B0604020202020204" pitchFamily="34" charset="-34"/>
                        </a:rPr>
                        <a:t>Participatory approaches for social harmony; CRP in education for inclusivity</a:t>
                      </a:r>
                    </a:p>
                  </a:txBody>
                  <a:tcPr marL="77243" marR="77243" marT="38621" marB="38621" anchor="ctr"/>
                </a:tc>
                <a:extLst>
                  <a:ext uri="{0D108BD9-81ED-4DB2-BD59-A6C34878D82A}">
                    <a16:rowId xmlns:a16="http://schemas.microsoft.com/office/drawing/2014/main" val="1934746456"/>
                  </a:ext>
                </a:extLst>
              </a:tr>
              <a:tr h="978407">
                <a:tc>
                  <a:txBody>
                    <a:bodyPr/>
                    <a:lstStyle/>
                    <a:p>
                      <a:pPr algn="l" fontAlgn="base"/>
                      <a:r>
                        <a:rPr lang="en-US" sz="2800" b="1">
                          <a:effectLst/>
                          <a:latin typeface="Browallia New" panose="020B0604020202020204" pitchFamily="34" charset="-34"/>
                          <a:cs typeface="Browallia New" panose="020B0604020202020204" pitchFamily="34" charset="-34"/>
                        </a:rPr>
                        <a:t>Emerging Themes</a:t>
                      </a:r>
                      <a:endParaRPr lang="en-US" sz="2800">
                        <a:effectLst/>
                        <a:latin typeface="Browallia New" panose="020B0604020202020204" pitchFamily="34" charset="-34"/>
                        <a:cs typeface="Browallia New" panose="020B0604020202020204" pitchFamily="34" charset="-34"/>
                      </a:endParaRPr>
                    </a:p>
                  </a:txBody>
                  <a:tcPr marL="77243" marR="77243" marT="38621" marB="38621" anchor="ctr"/>
                </a:tc>
                <a:tc>
                  <a:txBody>
                    <a:bodyPr/>
                    <a:lstStyle/>
                    <a:p>
                      <a:pPr algn="l" fontAlgn="base"/>
                      <a:r>
                        <a:rPr lang="en-US" sz="2800" dirty="0">
                          <a:effectLst/>
                          <a:latin typeface="Browallia New" panose="020B0604020202020204" pitchFamily="34" charset="-34"/>
                          <a:cs typeface="Browallia New" panose="020B0604020202020204" pitchFamily="34" charset="-34"/>
                        </a:rPr>
                        <a:t>Interconnected systems, cultural heritage, and evolving cultural sustainability</a:t>
                      </a:r>
                    </a:p>
                  </a:txBody>
                  <a:tcPr marL="77243" marR="77243" marT="38621" marB="38621" anchor="ctr"/>
                </a:tc>
                <a:extLst>
                  <a:ext uri="{0D108BD9-81ED-4DB2-BD59-A6C34878D82A}">
                    <a16:rowId xmlns:a16="http://schemas.microsoft.com/office/drawing/2014/main" val="2476833916"/>
                  </a:ext>
                </a:extLst>
              </a:tr>
            </a:tbl>
          </a:graphicData>
        </a:graphic>
      </p:graphicFrame>
      <p:sp>
        <p:nvSpPr>
          <p:cNvPr id="3" name="ตัวแทนหมายเลขสไลด์ 2">
            <a:extLst>
              <a:ext uri="{FF2B5EF4-FFF2-40B4-BE49-F238E27FC236}">
                <a16:creationId xmlns:a16="http://schemas.microsoft.com/office/drawing/2014/main" id="{0C6CE9E7-EAE4-4BE1-8578-8E20837C042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66</a:t>
            </a:fld>
            <a:endParaRPr lang="en-US"/>
          </a:p>
        </p:txBody>
      </p:sp>
    </p:spTree>
    <p:extLst>
      <p:ext uri="{BB962C8B-B14F-4D97-AF65-F5344CB8AC3E}">
        <p14:creationId xmlns:p14="http://schemas.microsoft.com/office/powerpoint/2010/main" val="344408054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กล่องข้อความ 2">
            <a:extLst>
              <a:ext uri="{FF2B5EF4-FFF2-40B4-BE49-F238E27FC236}">
                <a16:creationId xmlns:a16="http://schemas.microsoft.com/office/drawing/2014/main" id="{CFD54272-E983-490E-9649-353347EF46D9}"/>
              </a:ext>
            </a:extLst>
          </p:cNvPr>
          <p:cNvSpPr txBox="1"/>
          <p:nvPr/>
        </p:nvSpPr>
        <p:spPr>
          <a:xfrm>
            <a:off x="294967" y="971447"/>
            <a:ext cx="11602066" cy="4524315"/>
          </a:xfrm>
          <a:prstGeom prst="rect">
            <a:avLst/>
          </a:prstGeom>
          <a:noFill/>
        </p:spPr>
        <p:txBody>
          <a:bodyPr wrap="square">
            <a:spAutoFit/>
          </a:bodyPr>
          <a:lstStyle/>
          <a:p>
            <a:r>
              <a:rPr lang="en-US" sz="1600" b="1" dirty="0">
                <a:latin typeface="Browallia New" panose="020B0604020202020204" pitchFamily="34" charset="-34"/>
                <a:cs typeface="Browallia New" panose="020B0604020202020204" pitchFamily="34" charset="-34"/>
              </a:rPr>
              <a:t>Reference</a:t>
            </a:r>
          </a:p>
          <a:p>
            <a:endParaRPr lang="en-US" sz="1600" dirty="0">
              <a:latin typeface="Browallia New" panose="020B0604020202020204" pitchFamily="34" charset="-34"/>
              <a:cs typeface="Browallia New" panose="020B0604020202020204" pitchFamily="34" charset="-34"/>
            </a:endParaRPr>
          </a:p>
          <a:p>
            <a:pPr marL="461963" indent="-461963"/>
            <a:r>
              <a:rPr lang="en-US" sz="1600" dirty="0" err="1">
                <a:latin typeface="Browallia New" panose="020B0604020202020204" pitchFamily="34" charset="-34"/>
                <a:cs typeface="Browallia New" panose="020B0604020202020204" pitchFamily="34" charset="-34"/>
              </a:rPr>
              <a:t>Abuzar</a:t>
            </a:r>
            <a:r>
              <a:rPr lang="en-US" sz="1600" dirty="0">
                <a:latin typeface="Browallia New" panose="020B0604020202020204" pitchFamily="34" charset="-34"/>
                <a:cs typeface="Browallia New" panose="020B0604020202020204" pitchFamily="34" charset="-34"/>
              </a:rPr>
              <a:t>, M., </a:t>
            </a:r>
            <a:r>
              <a:rPr lang="en-US" sz="1600" dirty="0" err="1">
                <a:latin typeface="Browallia New" panose="020B0604020202020204" pitchFamily="34" charset="-34"/>
                <a:cs typeface="Browallia New" panose="020B0604020202020204" pitchFamily="34" charset="-34"/>
              </a:rPr>
              <a:t>Afiyah</a:t>
            </a:r>
            <a:r>
              <a:rPr lang="en-US" sz="1600" dirty="0">
                <a:latin typeface="Browallia New" panose="020B0604020202020204" pitchFamily="34" charset="-34"/>
                <a:cs typeface="Browallia New" panose="020B0604020202020204" pitchFamily="34" charset="-34"/>
              </a:rPr>
              <a:t>, I., </a:t>
            </a:r>
            <a:r>
              <a:rPr lang="en-US" sz="1600" dirty="0" err="1">
                <a:latin typeface="Browallia New" panose="020B0604020202020204" pitchFamily="34" charset="-34"/>
                <a:cs typeface="Browallia New" panose="020B0604020202020204" pitchFamily="34" charset="-34"/>
              </a:rPr>
              <a:t>Nirwana</a:t>
            </a:r>
            <a:r>
              <a:rPr lang="en-US" sz="1600" dirty="0">
                <a:latin typeface="Browallia New" panose="020B0604020202020204" pitchFamily="34" charset="-34"/>
                <a:cs typeface="Browallia New" panose="020B0604020202020204" pitchFamily="34" charset="-34"/>
              </a:rPr>
              <a:t>, A., &amp; </a:t>
            </a:r>
            <a:r>
              <a:rPr lang="en-US" sz="1600" dirty="0" err="1">
                <a:latin typeface="Browallia New" panose="020B0604020202020204" pitchFamily="34" charset="-34"/>
                <a:cs typeface="Browallia New" panose="020B0604020202020204" pitchFamily="34" charset="-34"/>
              </a:rPr>
              <a:t>Setianto</a:t>
            </a:r>
            <a:r>
              <a:rPr lang="en-US" sz="1600" dirty="0">
                <a:latin typeface="Browallia New" panose="020B0604020202020204" pitchFamily="34" charset="-34"/>
                <a:cs typeface="Browallia New" panose="020B0604020202020204" pitchFamily="34" charset="-34"/>
              </a:rPr>
              <a:t>, G. (2025). fostering multicultural community harmony to enhance peace and sustainable development goals (SDGs) [Article]. </a:t>
            </a:r>
            <a:r>
              <a:rPr lang="en-US" sz="1600" i="1" dirty="0">
                <a:latin typeface="Browallia New" panose="020B0604020202020204" pitchFamily="34" charset="-34"/>
                <a:cs typeface="Browallia New" panose="020B0604020202020204" pitchFamily="34" charset="-34"/>
              </a:rPr>
              <a:t>Journal of Lifestyle and SDG'S Review, 5</a:t>
            </a:r>
            <a:r>
              <a:rPr lang="en-US" sz="1600" dirty="0">
                <a:latin typeface="Browallia New" panose="020B0604020202020204" pitchFamily="34" charset="-34"/>
                <a:cs typeface="Browallia New" panose="020B0604020202020204" pitchFamily="34" charset="-34"/>
              </a:rPr>
              <a:t>(1), Article e01687. https://doi.org/10.47172/2965-730X.SDGsReview.v5.n01.pe01687 </a:t>
            </a:r>
          </a:p>
          <a:p>
            <a:pPr marL="461963" indent="-461963"/>
            <a:r>
              <a:rPr lang="en-US" sz="1600" dirty="0" err="1">
                <a:latin typeface="Browallia New" panose="020B0604020202020204" pitchFamily="34" charset="-34"/>
                <a:cs typeface="Browallia New" panose="020B0604020202020204" pitchFamily="34" charset="-34"/>
              </a:rPr>
              <a:t>Akamani</a:t>
            </a:r>
            <a:r>
              <a:rPr lang="en-US" sz="1600" dirty="0">
                <a:latin typeface="Browallia New" panose="020B0604020202020204" pitchFamily="34" charset="-34"/>
                <a:cs typeface="Browallia New" panose="020B0604020202020204" pitchFamily="34" charset="-34"/>
              </a:rPr>
              <a:t>, K. (2020). Integrating deep ecology and adaptive governance for sustainable development: Implications for protected areas management [Review]. Sustainability (Switzerland), 12(14), 1-21, Article 5757. https://doi.org/10.3390/su12145757 </a:t>
            </a:r>
          </a:p>
          <a:p>
            <a:pPr marL="461963" indent="-461963"/>
            <a:r>
              <a:rPr lang="en-US" sz="1600" dirty="0">
                <a:latin typeface="Browallia New" panose="020B0604020202020204" pitchFamily="34" charset="-34"/>
                <a:cs typeface="Browallia New" panose="020B0604020202020204" pitchFamily="34" charset="-34"/>
              </a:rPr>
              <a:t>Johns, T., Powell, B., </a:t>
            </a:r>
            <a:r>
              <a:rPr lang="en-US" sz="1600" dirty="0" err="1">
                <a:latin typeface="Browallia New" panose="020B0604020202020204" pitchFamily="34" charset="-34"/>
                <a:cs typeface="Browallia New" panose="020B0604020202020204" pitchFamily="34" charset="-34"/>
              </a:rPr>
              <a:t>Maundu</a:t>
            </a:r>
            <a:r>
              <a:rPr lang="en-US" sz="1600" dirty="0">
                <a:latin typeface="Browallia New" panose="020B0604020202020204" pitchFamily="34" charset="-34"/>
                <a:cs typeface="Browallia New" panose="020B0604020202020204" pitchFamily="34" charset="-34"/>
              </a:rPr>
              <a:t>, P., &amp; Eyzaguirre, P. B. (2013). Agricultural biodiversity as a link between traditional food systems and contemporary development, social integrity and ecological health [Article]. Journal of the Science of Food and Agriculture, 93(14), 3433-3442. https://doi.org/10.1002/jsfa.6351 </a:t>
            </a:r>
          </a:p>
          <a:p>
            <a:pPr marL="461963" indent="-461963"/>
            <a:r>
              <a:rPr lang="en-US" sz="1600" dirty="0" err="1">
                <a:latin typeface="Browallia New" panose="020B0604020202020204" pitchFamily="34" charset="-34"/>
                <a:cs typeface="Browallia New" panose="020B0604020202020204" pitchFamily="34" charset="-34"/>
              </a:rPr>
              <a:t>Matu</a:t>
            </a:r>
            <a:r>
              <a:rPr lang="en-US" sz="1600" dirty="0">
                <a:latin typeface="Browallia New" panose="020B0604020202020204" pitchFamily="34" charset="-34"/>
                <a:cs typeface="Browallia New" panose="020B0604020202020204" pitchFamily="34" charset="-34"/>
              </a:rPr>
              <a:t>, J. B., &amp; Perez-Johnston, A. (2024). The importance of incorporating lived experience and identity in promoting cultural diversity and sustainability in community college and education: a case study of Community College of Allegheny County [Article]. International Journal of Sustainability in Higher Education, 25(3), 470-488. https://doi.org/10.1108/IJSHE-05-2023-0166 </a:t>
            </a:r>
          </a:p>
          <a:p>
            <a:pPr marL="461963" indent="-461963"/>
            <a:r>
              <a:rPr lang="en-US" sz="1600" dirty="0" err="1">
                <a:latin typeface="Browallia New" panose="020B0604020202020204" pitchFamily="34" charset="-34"/>
                <a:cs typeface="Browallia New" panose="020B0604020202020204" pitchFamily="34" charset="-34"/>
              </a:rPr>
              <a:t>Naheed</a:t>
            </a:r>
            <a:r>
              <a:rPr lang="en-US" sz="1600" dirty="0">
                <a:latin typeface="Browallia New" panose="020B0604020202020204" pitchFamily="34" charset="-34"/>
                <a:cs typeface="Browallia New" panose="020B0604020202020204" pitchFamily="34" charset="-34"/>
              </a:rPr>
              <a:t>, S., &amp; </a:t>
            </a:r>
            <a:r>
              <a:rPr lang="en-US" sz="1600" dirty="0" err="1">
                <a:latin typeface="Browallia New" panose="020B0604020202020204" pitchFamily="34" charset="-34"/>
                <a:cs typeface="Browallia New" panose="020B0604020202020204" pitchFamily="34" charset="-34"/>
              </a:rPr>
              <a:t>Shooshtarian</a:t>
            </a:r>
            <a:r>
              <a:rPr lang="en-US" sz="1600" dirty="0">
                <a:latin typeface="Browallia New" panose="020B0604020202020204" pitchFamily="34" charset="-34"/>
                <a:cs typeface="Browallia New" panose="020B0604020202020204" pitchFamily="34" charset="-34"/>
              </a:rPr>
              <a:t>, S. (2022). The Role of Cultural Heritage in Promoting Urban Sustainability: A Brief Review [Review]. Land, 11(9), Article 1508. https://doi.org/10.3390/land11091508 </a:t>
            </a:r>
          </a:p>
          <a:p>
            <a:pPr marL="461963" indent="-461963"/>
            <a:r>
              <a:rPr lang="en-US" sz="1600" dirty="0">
                <a:latin typeface="Browallia New" panose="020B0604020202020204" pitchFamily="34" charset="-34"/>
                <a:cs typeface="Browallia New" panose="020B0604020202020204" pitchFamily="34" charset="-34"/>
              </a:rPr>
              <a:t>Soini, K., &amp; </a:t>
            </a:r>
            <a:r>
              <a:rPr lang="en-US" sz="1600" dirty="0" err="1">
                <a:latin typeface="Browallia New" panose="020B0604020202020204" pitchFamily="34" charset="-34"/>
                <a:cs typeface="Browallia New" panose="020B0604020202020204" pitchFamily="34" charset="-34"/>
              </a:rPr>
              <a:t>Birkeland</a:t>
            </a:r>
            <a:r>
              <a:rPr lang="en-US" sz="1600" dirty="0">
                <a:latin typeface="Browallia New" panose="020B0604020202020204" pitchFamily="34" charset="-34"/>
                <a:cs typeface="Browallia New" panose="020B0604020202020204" pitchFamily="34" charset="-34"/>
              </a:rPr>
              <a:t>, I. (2014). Exploring the scientific discourse on cultural sustainability [Article]. </a:t>
            </a:r>
            <a:r>
              <a:rPr lang="en-US" sz="1600" dirty="0" err="1">
                <a:latin typeface="Browallia New" panose="020B0604020202020204" pitchFamily="34" charset="-34"/>
                <a:cs typeface="Browallia New" panose="020B0604020202020204" pitchFamily="34" charset="-34"/>
              </a:rPr>
              <a:t>Geoforum</a:t>
            </a:r>
            <a:r>
              <a:rPr lang="en-US" sz="1600" dirty="0">
                <a:latin typeface="Browallia New" panose="020B0604020202020204" pitchFamily="34" charset="-34"/>
                <a:cs typeface="Browallia New" panose="020B0604020202020204" pitchFamily="34" charset="-34"/>
              </a:rPr>
              <a:t>, 51, 213-223. https://doi.org/10.1016/j.geoforum.2013.12.001 </a:t>
            </a:r>
          </a:p>
          <a:p>
            <a:pPr marL="461963" indent="-461963"/>
            <a:r>
              <a:rPr lang="en-US" sz="1600" dirty="0">
                <a:latin typeface="Browallia New" panose="020B0604020202020204" pitchFamily="34" charset="-34"/>
                <a:cs typeface="Browallia New" panose="020B0604020202020204" pitchFamily="34" charset="-34"/>
              </a:rPr>
              <a:t>Vicente-Ruiz, M. M., </a:t>
            </a:r>
            <a:r>
              <a:rPr lang="en-US" sz="1600" dirty="0" err="1">
                <a:latin typeface="Browallia New" panose="020B0604020202020204" pitchFamily="34" charset="-34"/>
                <a:cs typeface="Browallia New" panose="020B0604020202020204" pitchFamily="34" charset="-34"/>
              </a:rPr>
              <a:t>Femenías</a:t>
            </a:r>
            <a:r>
              <a:rPr lang="en-US" sz="1600" dirty="0">
                <a:latin typeface="Browallia New" panose="020B0604020202020204" pitchFamily="34" charset="-34"/>
                <a:cs typeface="Browallia New" panose="020B0604020202020204" pitchFamily="34" charset="-34"/>
              </a:rPr>
              <a:t>, L. B., &amp; </a:t>
            </a:r>
            <a:r>
              <a:rPr lang="en-US" sz="1600" dirty="0" err="1">
                <a:latin typeface="Browallia New" panose="020B0604020202020204" pitchFamily="34" charset="-34"/>
                <a:cs typeface="Browallia New" panose="020B0604020202020204" pitchFamily="34" charset="-34"/>
              </a:rPr>
              <a:t>Machuca</a:t>
            </a:r>
            <a:r>
              <a:rPr lang="en-US" sz="1600" dirty="0">
                <a:latin typeface="Browallia New" panose="020B0604020202020204" pitchFamily="34" charset="-34"/>
                <a:cs typeface="Browallia New" panose="020B0604020202020204" pitchFamily="34" charset="-34"/>
              </a:rPr>
              <a:t>, M. M. (2024). Does Cultural Diversity Impact Innovation in Organizations? A Bibliographical Analysis [Article]. International Journal of Organizational Diversity, 24(2), 41-63. https://doi.org/10.18848/2328-6261/CGP/v24i02/41-63 </a:t>
            </a:r>
          </a:p>
          <a:p>
            <a:pPr marL="461963" indent="-461963"/>
            <a:r>
              <a:rPr lang="en-US" sz="1600" dirty="0" err="1">
                <a:latin typeface="Browallia New" panose="020B0604020202020204" pitchFamily="34" charset="-34"/>
                <a:cs typeface="Browallia New" panose="020B0604020202020204" pitchFamily="34" charset="-34"/>
              </a:rPr>
              <a:t>Zupancic</a:t>
            </a:r>
            <a:r>
              <a:rPr lang="en-US" sz="1600" dirty="0">
                <a:latin typeface="Browallia New" panose="020B0604020202020204" pitchFamily="34" charset="-34"/>
                <a:cs typeface="Browallia New" panose="020B0604020202020204" pitchFamily="34" charset="-34"/>
              </a:rPr>
              <a:t>, N. (2023). Systematic Literature Review: Inter-</a:t>
            </a:r>
            <a:r>
              <a:rPr lang="en-US" sz="1600" dirty="0" err="1">
                <a:latin typeface="Browallia New" panose="020B0604020202020204" pitchFamily="34" charset="-34"/>
                <a:cs typeface="Browallia New" panose="020B0604020202020204" pitchFamily="34" charset="-34"/>
              </a:rPr>
              <a:t>Reletedness</a:t>
            </a:r>
            <a:r>
              <a:rPr lang="en-US" sz="1600" dirty="0">
                <a:latin typeface="Browallia New" panose="020B0604020202020204" pitchFamily="34" charset="-34"/>
                <a:cs typeface="Browallia New" panose="020B0604020202020204" pitchFamily="34" charset="-34"/>
              </a:rPr>
              <a:t> of Innovation, Resilience and Sustainability - Major, Emerging Themes and Future Research Directions [Review]. Circular Economy and Sustainability, 3(3), 1157-1185. https://doi.org/10.1007/s43615-022-00187-5 </a:t>
            </a:r>
          </a:p>
        </p:txBody>
      </p:sp>
      <p:sp>
        <p:nvSpPr>
          <p:cNvPr id="2" name="ตัวแทนหมายเลขสไลด์ 1">
            <a:extLst>
              <a:ext uri="{FF2B5EF4-FFF2-40B4-BE49-F238E27FC236}">
                <a16:creationId xmlns:a16="http://schemas.microsoft.com/office/drawing/2014/main" id="{AEF448E9-9639-4E2C-80C9-B09C8F128211}"/>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67</a:t>
            </a:fld>
            <a:endParaRPr lang="en-US"/>
          </a:p>
        </p:txBody>
      </p:sp>
    </p:spTree>
    <p:extLst>
      <p:ext uri="{BB962C8B-B14F-4D97-AF65-F5344CB8AC3E}">
        <p14:creationId xmlns:p14="http://schemas.microsoft.com/office/powerpoint/2010/main" val="241304406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p17"/>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Autofit/>
          </a:bodyPr>
          <a:lstStyle/>
          <a:p>
            <a:pPr marL="0" lvl="0" indent="0" algn="l" rtl="0">
              <a:lnSpc>
                <a:spcPct val="107000"/>
              </a:lnSpc>
              <a:spcBef>
                <a:spcPts val="0"/>
              </a:spcBef>
              <a:spcAft>
                <a:spcPts val="0"/>
              </a:spcAft>
              <a:buClr>
                <a:schemeClr val="dk1"/>
              </a:buClr>
              <a:buSzPts val="4400"/>
              <a:buFont typeface="Browallia New"/>
              <a:buNone/>
            </a:pPr>
            <a:r>
              <a:rPr lang="en-US" sz="4400" dirty="0">
                <a:latin typeface="Browallia New"/>
                <a:ea typeface="Browallia New"/>
                <a:cs typeface="Browallia New"/>
                <a:sym typeface="Browallia New"/>
              </a:rPr>
              <a:t>3. Economic Sustainability</a:t>
            </a:r>
            <a:endParaRPr sz="4400" dirty="0"/>
          </a:p>
        </p:txBody>
      </p:sp>
      <p:sp>
        <p:nvSpPr>
          <p:cNvPr id="183" name="Google Shape;183;p17"/>
          <p:cNvSpPr txBox="1">
            <a:spLocks noGrp="1"/>
          </p:cNvSpPr>
          <p:nvPr>
            <p:ph type="body" idx="1"/>
          </p:nvPr>
        </p:nvSpPr>
        <p:spPr>
          <a:xfrm>
            <a:off x="831850" y="4562475"/>
            <a:ext cx="10515600" cy="1500187"/>
          </a:xfrm>
          <a:prstGeom prst="rect">
            <a:avLst/>
          </a:prstGeom>
          <a:noFill/>
          <a:ln>
            <a:noFill/>
          </a:ln>
        </p:spPr>
        <p:txBody>
          <a:bodyPr spcFirstLastPara="1" wrap="square" lIns="91425" tIns="45700" rIns="91425" bIns="45700" anchor="t" anchorCtr="0">
            <a:normAutofit fontScale="92500" lnSpcReduction="10000"/>
          </a:bodyPr>
          <a:lstStyle/>
          <a:p>
            <a:pPr marL="342900" lvl="0" indent="-342900" algn="l" rtl="0">
              <a:lnSpc>
                <a:spcPct val="90000"/>
              </a:lnSpc>
              <a:spcBef>
                <a:spcPts val="0"/>
              </a:spcBef>
              <a:spcAft>
                <a:spcPts val="0"/>
              </a:spcAft>
              <a:buClr>
                <a:srgbClr val="385623"/>
              </a:buClr>
              <a:buSzPct val="100000"/>
              <a:buFont typeface="Arial"/>
              <a:buChar char="•"/>
            </a:pPr>
            <a:r>
              <a:rPr lang="en-US" sz="3200" dirty="0">
                <a:solidFill>
                  <a:srgbClr val="385623"/>
                </a:solidFill>
                <a:latin typeface="Browallia New"/>
                <a:ea typeface="Browallia New"/>
                <a:cs typeface="Browallia New"/>
                <a:sym typeface="Browallia New"/>
              </a:rPr>
              <a:t>Sustainable Consumption</a:t>
            </a:r>
            <a:endParaRPr dirty="0"/>
          </a:p>
          <a:p>
            <a:pPr marL="342900" lvl="0" indent="-342900" algn="l" rtl="0">
              <a:lnSpc>
                <a:spcPct val="90000"/>
              </a:lnSpc>
              <a:spcBef>
                <a:spcPts val="1000"/>
              </a:spcBef>
              <a:spcAft>
                <a:spcPts val="0"/>
              </a:spcAft>
              <a:buClr>
                <a:srgbClr val="385623"/>
              </a:buClr>
              <a:buSzPct val="100000"/>
              <a:buFont typeface="Arial"/>
              <a:buChar char="•"/>
            </a:pPr>
            <a:r>
              <a:rPr lang="en-US" sz="3200" dirty="0">
                <a:solidFill>
                  <a:srgbClr val="385623"/>
                </a:solidFill>
                <a:latin typeface="Browallia New"/>
                <a:ea typeface="Browallia New"/>
                <a:cs typeface="Browallia New"/>
                <a:sym typeface="Browallia New"/>
              </a:rPr>
              <a:t>Green Jobs</a:t>
            </a:r>
            <a:endParaRPr dirty="0"/>
          </a:p>
          <a:p>
            <a:pPr marL="342900" lvl="0" indent="-342900" algn="l" rtl="0">
              <a:lnSpc>
                <a:spcPct val="90000"/>
              </a:lnSpc>
              <a:spcBef>
                <a:spcPts val="1000"/>
              </a:spcBef>
              <a:spcAft>
                <a:spcPts val="0"/>
              </a:spcAft>
              <a:buClr>
                <a:srgbClr val="385623"/>
              </a:buClr>
              <a:buSzPct val="100000"/>
              <a:buFont typeface="Arial"/>
              <a:buChar char="•"/>
            </a:pPr>
            <a:r>
              <a:rPr lang="en-US" sz="3200" dirty="0">
                <a:solidFill>
                  <a:srgbClr val="385623"/>
                </a:solidFill>
                <a:latin typeface="Browallia New"/>
                <a:ea typeface="Browallia New"/>
                <a:cs typeface="Browallia New"/>
                <a:sym typeface="Browallia New"/>
              </a:rPr>
              <a:t>Fair Trade</a:t>
            </a:r>
            <a:endParaRPr sz="3200" dirty="0">
              <a:solidFill>
                <a:srgbClr val="385623"/>
              </a:solidFill>
            </a:endParaRPr>
          </a:p>
        </p:txBody>
      </p:sp>
      <p:sp>
        <p:nvSpPr>
          <p:cNvPr id="2" name="ตัวแทนหมายเลขสไลด์ 1">
            <a:extLst>
              <a:ext uri="{FF2B5EF4-FFF2-40B4-BE49-F238E27FC236}">
                <a16:creationId xmlns:a16="http://schemas.microsoft.com/office/drawing/2014/main" id="{C8F26703-6DBD-429A-B466-A1FE239B9DA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68</a:t>
            </a:fld>
            <a:endParaRPr lang="en-US"/>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18"/>
          <p:cNvSpPr txBox="1"/>
          <p:nvPr/>
        </p:nvSpPr>
        <p:spPr>
          <a:xfrm>
            <a:off x="229299" y="1384871"/>
            <a:ext cx="6969600" cy="4088258"/>
          </a:xfrm>
          <a:prstGeom prst="rect">
            <a:avLst/>
          </a:prstGeom>
          <a:noFill/>
          <a:ln>
            <a:noFill/>
          </a:ln>
        </p:spPr>
        <p:txBody>
          <a:bodyPr spcFirstLastPara="1" wrap="square" lIns="91425" tIns="45700" rIns="91425" bIns="45700" anchor="t" anchorCtr="0">
            <a:spAutoFit/>
          </a:bodyPr>
          <a:lstStyle/>
          <a:p>
            <a:pPr marL="0" marR="0" lvl="0" indent="0" algn="l" rtl="0">
              <a:lnSpc>
                <a:spcPct val="107000"/>
              </a:lnSpc>
              <a:spcBef>
                <a:spcPts val="0"/>
              </a:spcBef>
              <a:spcAft>
                <a:spcPts val="0"/>
              </a:spcAft>
              <a:buNone/>
            </a:pPr>
            <a:r>
              <a:rPr lang="en-US" sz="2800" b="1" i="0" u="none" strike="noStrike" cap="none" dirty="0">
                <a:solidFill>
                  <a:schemeClr val="dk1"/>
                </a:solidFill>
                <a:latin typeface="BrowalliaUPC" panose="020B0604020202020204" pitchFamily="34" charset="-34"/>
                <a:ea typeface="Browallia New"/>
                <a:cs typeface="BrowalliaUPC" panose="020B0604020202020204" pitchFamily="34" charset="-34"/>
                <a:sym typeface="Browallia New"/>
              </a:rPr>
              <a:t>Introduction </a:t>
            </a:r>
            <a:endParaRPr sz="2800" dirty="0">
              <a:latin typeface="BrowalliaUPC" panose="020B0604020202020204" pitchFamily="34" charset="-34"/>
              <a:cs typeface="BrowalliaUPC" panose="020B0604020202020204" pitchFamily="34" charset="-34"/>
            </a:endParaRPr>
          </a:p>
          <a:p>
            <a:pPr marL="0" marR="0" lvl="0" indent="0" algn="l" rtl="0">
              <a:lnSpc>
                <a:spcPct val="107000"/>
              </a:lnSpc>
              <a:spcBef>
                <a:spcPts val="800"/>
              </a:spcBef>
              <a:spcAft>
                <a:spcPts val="0"/>
              </a:spcAft>
              <a:buNone/>
            </a:pPr>
            <a:endParaRPr sz="2800" b="1" i="0" u="none" strike="noStrike" cap="none" dirty="0">
              <a:solidFill>
                <a:schemeClr val="dk1"/>
              </a:solidFill>
              <a:latin typeface="BrowalliaUPC" panose="020B0604020202020204" pitchFamily="34" charset="-34"/>
              <a:ea typeface="Browallia New"/>
              <a:cs typeface="BrowalliaUPC" panose="020B0604020202020204" pitchFamily="34" charset="-34"/>
              <a:sym typeface="Browallia New"/>
            </a:endParaRPr>
          </a:p>
          <a:p>
            <a:pPr marL="457200" marR="0" lvl="0" indent="-457200" algn="l" rtl="0">
              <a:lnSpc>
                <a:spcPct val="107000"/>
              </a:lnSpc>
              <a:spcBef>
                <a:spcPts val="800"/>
              </a:spcBef>
              <a:spcAft>
                <a:spcPts val="0"/>
              </a:spcAft>
              <a:buClr>
                <a:schemeClr val="dk1"/>
              </a:buClr>
              <a:buSzPts val="2800"/>
              <a:buChar char="•"/>
            </a:pPr>
            <a:r>
              <a:rPr lang="en-US" sz="2800" dirty="0">
                <a:solidFill>
                  <a:schemeClr val="dk1"/>
                </a:solidFill>
                <a:latin typeface="BrowalliaUPC" panose="020B0604020202020204" pitchFamily="34" charset="-34"/>
                <a:ea typeface="Browallia New"/>
                <a:cs typeface="BrowalliaUPC" panose="020B0604020202020204" pitchFamily="34" charset="-34"/>
                <a:sym typeface="Browallia New"/>
              </a:rPr>
              <a:t>E</a:t>
            </a:r>
            <a:r>
              <a:rPr lang="en-US" sz="2800" i="0" u="none" strike="noStrike" cap="none" dirty="0">
                <a:solidFill>
                  <a:schemeClr val="dk1"/>
                </a:solidFill>
                <a:latin typeface="BrowalliaUPC" panose="020B0604020202020204" pitchFamily="34" charset="-34"/>
                <a:ea typeface="Browallia New"/>
                <a:cs typeface="BrowalliaUPC" panose="020B0604020202020204" pitchFamily="34" charset="-34"/>
                <a:sym typeface="Browallia New"/>
              </a:rPr>
              <a:t>conomic sustainability</a:t>
            </a:r>
            <a:r>
              <a:rPr lang="en-US" sz="2800" dirty="0">
                <a:solidFill>
                  <a:schemeClr val="dk1"/>
                </a:solidFill>
                <a:latin typeface="BrowalliaUPC" panose="020B0604020202020204" pitchFamily="34" charset="-34"/>
                <a:ea typeface="Browallia New"/>
                <a:cs typeface="BrowalliaUPC" panose="020B0604020202020204" pitchFamily="34" charset="-34"/>
                <a:sym typeface="Browallia New"/>
              </a:rPr>
              <a:t> and its intertwinement</a:t>
            </a:r>
            <a:r>
              <a:rPr lang="en-US" sz="2800" i="0" u="none" strike="noStrike" cap="none" dirty="0">
                <a:solidFill>
                  <a:schemeClr val="dk1"/>
                </a:solidFill>
                <a:latin typeface="BrowalliaUPC" panose="020B0604020202020204" pitchFamily="34" charset="-34"/>
                <a:ea typeface="Browallia New"/>
                <a:cs typeface="BrowalliaUPC" panose="020B0604020202020204" pitchFamily="34" charset="-34"/>
                <a:sym typeface="Browallia New"/>
              </a:rPr>
              <a:t> with environmental and social sustainability to create a balanced system.</a:t>
            </a:r>
            <a:endParaRPr sz="2800" i="0" u="none" strike="noStrike" cap="none" dirty="0">
              <a:solidFill>
                <a:schemeClr val="dk1"/>
              </a:solidFill>
              <a:latin typeface="BrowalliaUPC" panose="020B0604020202020204" pitchFamily="34" charset="-34"/>
              <a:ea typeface="Browallia New"/>
              <a:cs typeface="BrowalliaUPC" panose="020B0604020202020204" pitchFamily="34" charset="-34"/>
              <a:sym typeface="Browallia New"/>
            </a:endParaRPr>
          </a:p>
          <a:p>
            <a:pPr marL="457200" marR="0" lvl="0" indent="-457200" algn="l" rtl="0">
              <a:lnSpc>
                <a:spcPct val="107000"/>
              </a:lnSpc>
              <a:spcBef>
                <a:spcPts val="800"/>
              </a:spcBef>
              <a:spcAft>
                <a:spcPts val="0"/>
              </a:spcAft>
              <a:buClr>
                <a:schemeClr val="dk1"/>
              </a:buClr>
              <a:buSzPts val="2800"/>
              <a:buChar char="•"/>
            </a:pPr>
            <a:r>
              <a:rPr lang="en-US" sz="2800" i="0" u="none" strike="noStrike" cap="none" dirty="0">
                <a:solidFill>
                  <a:schemeClr val="dk1"/>
                </a:solidFill>
                <a:latin typeface="BrowalliaUPC" panose="020B0604020202020204" pitchFamily="34" charset="-34"/>
                <a:ea typeface="Browallia New"/>
                <a:cs typeface="BrowalliaUPC" panose="020B0604020202020204" pitchFamily="34" charset="-34"/>
                <a:sym typeface="Browallia New"/>
              </a:rPr>
              <a:t>Why it matters:</a:t>
            </a:r>
            <a:r>
              <a:rPr lang="en-US" sz="2800" dirty="0">
                <a:solidFill>
                  <a:schemeClr val="dk1"/>
                </a:solidFill>
                <a:latin typeface="BrowalliaUPC" panose="020B0604020202020204" pitchFamily="34" charset="-34"/>
                <a:ea typeface="Browallia New"/>
                <a:cs typeface="BrowalliaUPC" panose="020B0604020202020204" pitchFamily="34" charset="-34"/>
                <a:sym typeface="Browallia New"/>
              </a:rPr>
              <a:t> T</a:t>
            </a:r>
            <a:r>
              <a:rPr lang="en-US" sz="2800" i="0" u="none" strike="noStrike" cap="none" dirty="0">
                <a:solidFill>
                  <a:schemeClr val="dk1"/>
                </a:solidFill>
                <a:latin typeface="BrowalliaUPC" panose="020B0604020202020204" pitchFamily="34" charset="-34"/>
                <a:ea typeface="Browallia New"/>
                <a:cs typeface="BrowalliaUPC" panose="020B0604020202020204" pitchFamily="34" charset="-34"/>
                <a:sym typeface="Browallia New"/>
              </a:rPr>
              <a:t>he connection between a healthy economy and a healthy planet, emphasizing long-term well-being for all.</a:t>
            </a:r>
            <a:endParaRPr sz="2800" b="0" i="0" u="none" strike="noStrike" cap="none" dirty="0">
              <a:solidFill>
                <a:schemeClr val="dk1"/>
              </a:solidFill>
              <a:latin typeface="BrowalliaUPC" panose="020B0604020202020204" pitchFamily="34" charset="-34"/>
              <a:ea typeface="Browallia New"/>
              <a:cs typeface="BrowalliaUPC" panose="020B0604020202020204" pitchFamily="34" charset="-34"/>
              <a:sym typeface="Browallia New"/>
            </a:endParaRPr>
          </a:p>
        </p:txBody>
      </p:sp>
      <p:pic>
        <p:nvPicPr>
          <p:cNvPr id="189" name="Google Shape;189;p18"/>
          <p:cNvPicPr preferRelativeResize="0"/>
          <p:nvPr/>
        </p:nvPicPr>
        <p:blipFill>
          <a:blip r:embed="rId3">
            <a:alphaModFix/>
          </a:blip>
          <a:stretch>
            <a:fillRect/>
          </a:stretch>
        </p:blipFill>
        <p:spPr>
          <a:xfrm>
            <a:off x="7245475" y="1233300"/>
            <a:ext cx="4717226" cy="4391400"/>
          </a:xfrm>
          <a:prstGeom prst="rect">
            <a:avLst/>
          </a:prstGeom>
          <a:noFill/>
          <a:ln>
            <a:noFill/>
          </a:ln>
        </p:spPr>
      </p:pic>
      <p:sp>
        <p:nvSpPr>
          <p:cNvPr id="2" name="ตัวแทนหมายเลขสไลด์ 1">
            <a:extLst>
              <a:ext uri="{FF2B5EF4-FFF2-40B4-BE49-F238E27FC236}">
                <a16:creationId xmlns:a16="http://schemas.microsoft.com/office/drawing/2014/main" id="{12DBC203-F63D-464C-84A4-4FFA61DCC50F}"/>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69</a:t>
            </a:fld>
            <a:endParaRPr lang="en-US"/>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กล่องข้อความ 10">
            <a:extLst>
              <a:ext uri="{FF2B5EF4-FFF2-40B4-BE49-F238E27FC236}">
                <a16:creationId xmlns:a16="http://schemas.microsoft.com/office/drawing/2014/main" id="{C983923F-77F3-4D0A-953F-656A155BD879}"/>
              </a:ext>
            </a:extLst>
          </p:cNvPr>
          <p:cNvSpPr txBox="1"/>
          <p:nvPr/>
        </p:nvSpPr>
        <p:spPr>
          <a:xfrm>
            <a:off x="575187" y="797510"/>
            <a:ext cx="11041626" cy="5262979"/>
          </a:xfrm>
          <a:prstGeom prst="rect">
            <a:avLst/>
          </a:prstGeom>
          <a:noFill/>
        </p:spPr>
        <p:txBody>
          <a:bodyPr wrap="square">
            <a:spAutoFit/>
          </a:bodyPr>
          <a:lstStyle/>
          <a:p>
            <a:r>
              <a:rPr lang="en-US" sz="2400" b="1" dirty="0">
                <a:solidFill>
                  <a:schemeClr val="tx1"/>
                </a:solidFill>
                <a:latin typeface="BrowalliaUPC" panose="020B0604020202020204" pitchFamily="34" charset="-34"/>
                <a:ea typeface="Browallia New"/>
                <a:cs typeface="BrowalliaUPC" panose="020B0604020202020204" pitchFamily="34" charset="-34"/>
                <a:sym typeface="Browallia New"/>
              </a:rPr>
              <a:t>H</a:t>
            </a:r>
            <a:r>
              <a:rPr lang="en-US" sz="2400" b="1" i="0" u="none" strike="noStrike" cap="none" dirty="0">
                <a:solidFill>
                  <a:schemeClr val="tx1"/>
                </a:solidFill>
                <a:latin typeface="BrowalliaUPC" panose="020B0604020202020204" pitchFamily="34" charset="-34"/>
                <a:ea typeface="Browallia New"/>
                <a:cs typeface="BrowalliaUPC" panose="020B0604020202020204" pitchFamily="34" charset="-34"/>
                <a:sym typeface="Browallia New"/>
              </a:rPr>
              <a:t>ealthy economy and a healthy planet: </a:t>
            </a:r>
            <a:r>
              <a:rPr lang="en-US" sz="2400" b="1" dirty="0">
                <a:solidFill>
                  <a:schemeClr val="tx1"/>
                </a:solidFill>
                <a:latin typeface="BrowalliaUPC" panose="020B0604020202020204" pitchFamily="34" charset="-34"/>
                <a:cs typeface="BrowalliaUPC" panose="020B0604020202020204" pitchFamily="34" charset="-34"/>
              </a:rPr>
              <a:t>Key Points</a:t>
            </a:r>
          </a:p>
          <a:p>
            <a:endParaRPr lang="en-US" sz="2400" dirty="0">
              <a:solidFill>
                <a:schemeClr val="tx1"/>
              </a:solidFill>
              <a:latin typeface="BrowalliaUPC" panose="020B0604020202020204" pitchFamily="34" charset="-34"/>
              <a:cs typeface="BrowalliaUPC" panose="020B0604020202020204" pitchFamily="34" charset="-34"/>
            </a:endParaRPr>
          </a:p>
          <a:p>
            <a:r>
              <a:rPr lang="en-US" sz="2400" b="1" dirty="0">
                <a:solidFill>
                  <a:schemeClr val="tx1"/>
                </a:solidFill>
                <a:latin typeface="BrowalliaUPC" panose="020B0604020202020204" pitchFamily="34" charset="-34"/>
                <a:cs typeface="BrowalliaUPC" panose="020B0604020202020204" pitchFamily="34" charset="-34"/>
              </a:rPr>
              <a:t>Interdependence of Economy and Health:</a:t>
            </a:r>
          </a:p>
          <a:p>
            <a:pPr marL="285750" indent="-285750">
              <a:buFont typeface="Arial" panose="020B0604020202020204" pitchFamily="34" charset="0"/>
              <a:buChar char="•"/>
            </a:pPr>
            <a:r>
              <a:rPr lang="en-US" sz="2400" dirty="0">
                <a:solidFill>
                  <a:schemeClr val="tx1"/>
                </a:solidFill>
                <a:latin typeface="BrowalliaUPC" panose="020B0604020202020204" pitchFamily="34" charset="-34"/>
                <a:cs typeface="BrowalliaUPC" panose="020B0604020202020204" pitchFamily="34" charset="-34"/>
              </a:rPr>
              <a:t>A strong economy is foundational for a healthy population, and conversely, a healthy population supports economic growth through increased productivity, better education, and higher savings rates (</a:t>
            </a:r>
            <a:r>
              <a:rPr lang="en-US" sz="2400" dirty="0" err="1">
                <a:solidFill>
                  <a:schemeClr val="tx1"/>
                </a:solidFill>
                <a:latin typeface="BrowalliaUPC" panose="020B0604020202020204" pitchFamily="34" charset="-34"/>
                <a:cs typeface="BrowalliaUPC" panose="020B0604020202020204" pitchFamily="34" charset="-34"/>
              </a:rPr>
              <a:t>Bärnighausen</a:t>
            </a:r>
            <a:r>
              <a:rPr lang="en-US" sz="2400" dirty="0">
                <a:solidFill>
                  <a:schemeClr val="tx1"/>
                </a:solidFill>
                <a:latin typeface="BrowalliaUPC" panose="020B0604020202020204" pitchFamily="34" charset="-34"/>
                <a:cs typeface="BrowalliaUPC" panose="020B0604020202020204" pitchFamily="34" charset="-34"/>
              </a:rPr>
              <a:t> et al., 2013).</a:t>
            </a:r>
          </a:p>
          <a:p>
            <a:pPr marL="285750" indent="-285750">
              <a:buFont typeface="Arial" panose="020B0604020202020204" pitchFamily="34" charset="0"/>
              <a:buChar char="•"/>
            </a:pPr>
            <a:r>
              <a:rPr lang="en-US" sz="2400" dirty="0">
                <a:solidFill>
                  <a:schemeClr val="tx1"/>
                </a:solidFill>
                <a:latin typeface="BrowalliaUPC" panose="020B0604020202020204" pitchFamily="34" charset="-34"/>
                <a:cs typeface="BrowalliaUPC" panose="020B0604020202020204" pitchFamily="34" charset="-34"/>
              </a:rPr>
              <a:t>Healthier populations attract more foreign direct investment (FDI), which further stimulates economic growth (</a:t>
            </a:r>
            <a:r>
              <a:rPr lang="en-US" sz="2400" dirty="0" err="1">
                <a:solidFill>
                  <a:schemeClr val="tx1"/>
                </a:solidFill>
                <a:latin typeface="BrowalliaUPC" panose="020B0604020202020204" pitchFamily="34" charset="-34"/>
                <a:cs typeface="BrowalliaUPC" panose="020B0604020202020204" pitchFamily="34" charset="-34"/>
              </a:rPr>
              <a:t>Bärnighausen</a:t>
            </a:r>
            <a:r>
              <a:rPr lang="en-US" sz="2400" dirty="0">
                <a:solidFill>
                  <a:schemeClr val="tx1"/>
                </a:solidFill>
                <a:latin typeface="BrowalliaUPC" panose="020B0604020202020204" pitchFamily="34" charset="-34"/>
                <a:cs typeface="BrowalliaUPC" panose="020B0604020202020204" pitchFamily="34" charset="-34"/>
              </a:rPr>
              <a:t> et al., 2013).</a:t>
            </a:r>
          </a:p>
          <a:p>
            <a:endParaRPr lang="en-US" sz="2400" dirty="0">
              <a:solidFill>
                <a:schemeClr val="tx1"/>
              </a:solidFill>
              <a:latin typeface="BrowalliaUPC" panose="020B0604020202020204" pitchFamily="34" charset="-34"/>
              <a:cs typeface="BrowalliaUPC" panose="020B0604020202020204" pitchFamily="34" charset="-34"/>
            </a:endParaRPr>
          </a:p>
          <a:p>
            <a:r>
              <a:rPr lang="en-US" sz="2400" b="1" dirty="0">
                <a:solidFill>
                  <a:schemeClr val="tx1"/>
                </a:solidFill>
                <a:latin typeface="BrowalliaUPC" panose="020B0604020202020204" pitchFamily="34" charset="-34"/>
                <a:cs typeface="BrowalliaUPC" panose="020B0604020202020204" pitchFamily="34" charset="-34"/>
              </a:rPr>
              <a:t>Sustainable Development Goals (SDGs)</a:t>
            </a:r>
          </a:p>
          <a:p>
            <a:pPr marL="342900" indent="-342900">
              <a:buFont typeface="Arial" panose="020B0604020202020204" pitchFamily="34" charset="0"/>
              <a:buChar char="•"/>
            </a:pPr>
            <a:r>
              <a:rPr lang="en-US" sz="2400" dirty="0">
                <a:solidFill>
                  <a:schemeClr val="tx1"/>
                </a:solidFill>
                <a:latin typeface="BrowalliaUPC" panose="020B0604020202020204" pitchFamily="34" charset="-34"/>
                <a:cs typeface="BrowalliaUPC" panose="020B0604020202020204" pitchFamily="34" charset="-34"/>
              </a:rPr>
              <a:t>The integration of economic health, environmental health, and planetary health is emphasized in global agreements like the 17 SDGs, which aim to ensure long-term well-being for all life on Earth (</a:t>
            </a:r>
            <a:r>
              <a:rPr lang="en-US" sz="2400" dirty="0" err="1">
                <a:solidFill>
                  <a:schemeClr val="tx1"/>
                </a:solidFill>
                <a:latin typeface="BrowalliaUPC" panose="020B0604020202020204" pitchFamily="34" charset="-34"/>
                <a:cs typeface="BrowalliaUPC" panose="020B0604020202020204" pitchFamily="34" charset="-34"/>
              </a:rPr>
              <a:t>Pettan</a:t>
            </a:r>
            <a:r>
              <a:rPr lang="en-US" sz="2400" dirty="0">
                <a:solidFill>
                  <a:schemeClr val="tx1"/>
                </a:solidFill>
                <a:latin typeface="BrowalliaUPC" panose="020B0604020202020204" pitchFamily="34" charset="-34"/>
                <a:cs typeface="BrowalliaUPC" panose="020B0604020202020204" pitchFamily="34" charset="-34"/>
              </a:rPr>
              <a:t>-Brewer et al., 2021; </a:t>
            </a:r>
            <a:r>
              <a:rPr lang="en-US" sz="2400" dirty="0" err="1">
                <a:solidFill>
                  <a:schemeClr val="tx1"/>
                </a:solidFill>
                <a:latin typeface="BrowalliaUPC" panose="020B0604020202020204" pitchFamily="34" charset="-34"/>
                <a:cs typeface="BrowalliaUPC" panose="020B0604020202020204" pitchFamily="34" charset="-34"/>
              </a:rPr>
              <a:t>Avesani</a:t>
            </a:r>
            <a:r>
              <a:rPr lang="en-US" sz="2400" dirty="0">
                <a:solidFill>
                  <a:schemeClr val="tx1"/>
                </a:solidFill>
                <a:latin typeface="BrowalliaUPC" panose="020B0604020202020204" pitchFamily="34" charset="-34"/>
                <a:cs typeface="BrowalliaUPC" panose="020B0604020202020204" pitchFamily="34" charset="-34"/>
              </a:rPr>
              <a:t> et al., 2023).</a:t>
            </a:r>
          </a:p>
          <a:p>
            <a:pPr marL="342900" indent="-342900">
              <a:buFont typeface="Arial" panose="020B0604020202020204" pitchFamily="34" charset="0"/>
              <a:buChar char="•"/>
            </a:pPr>
            <a:r>
              <a:rPr lang="en-US" sz="2400" dirty="0">
                <a:solidFill>
                  <a:schemeClr val="tx1"/>
                </a:solidFill>
                <a:latin typeface="BrowalliaUPC" panose="020B0604020202020204" pitchFamily="34" charset="-34"/>
                <a:cs typeface="BrowalliaUPC" panose="020B0604020202020204" pitchFamily="34" charset="-34"/>
              </a:rPr>
              <a:t>The SDGs highlight the need for sustainable practices in food production, consumption, and other societal functions to align with planetary health (</a:t>
            </a:r>
            <a:r>
              <a:rPr lang="en-US" sz="2400" dirty="0" err="1">
                <a:solidFill>
                  <a:schemeClr val="tx1"/>
                </a:solidFill>
                <a:latin typeface="BrowalliaUPC" panose="020B0604020202020204" pitchFamily="34" charset="-34"/>
                <a:cs typeface="BrowalliaUPC" panose="020B0604020202020204" pitchFamily="34" charset="-34"/>
              </a:rPr>
              <a:t>Avesani</a:t>
            </a:r>
            <a:r>
              <a:rPr lang="en-US" sz="2400" dirty="0">
                <a:solidFill>
                  <a:schemeClr val="tx1"/>
                </a:solidFill>
                <a:latin typeface="BrowalliaUPC" panose="020B0604020202020204" pitchFamily="34" charset="-34"/>
                <a:cs typeface="BrowalliaUPC" panose="020B0604020202020204" pitchFamily="34" charset="-34"/>
              </a:rPr>
              <a:t> et al., 2023).</a:t>
            </a:r>
          </a:p>
        </p:txBody>
      </p:sp>
      <p:sp>
        <p:nvSpPr>
          <p:cNvPr id="2" name="ตัวแทนหมายเลขสไลด์ 1">
            <a:extLst>
              <a:ext uri="{FF2B5EF4-FFF2-40B4-BE49-F238E27FC236}">
                <a16:creationId xmlns:a16="http://schemas.microsoft.com/office/drawing/2014/main" id="{6AA68526-2827-4B27-8060-FB1ED9A79FA9}"/>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70</a:t>
            </a:fld>
            <a:endParaRPr lang="en-US"/>
          </a:p>
        </p:txBody>
      </p:sp>
    </p:spTree>
    <p:extLst>
      <p:ext uri="{BB962C8B-B14F-4D97-AF65-F5344CB8AC3E}">
        <p14:creationId xmlns:p14="http://schemas.microsoft.com/office/powerpoint/2010/main" val="342239443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กล่องข้อความ 5">
            <a:extLst>
              <a:ext uri="{FF2B5EF4-FFF2-40B4-BE49-F238E27FC236}">
                <a16:creationId xmlns:a16="http://schemas.microsoft.com/office/drawing/2014/main" id="{92ABE826-4C59-4CEB-95C0-900D8229673C}"/>
              </a:ext>
            </a:extLst>
          </p:cNvPr>
          <p:cNvSpPr txBox="1"/>
          <p:nvPr/>
        </p:nvSpPr>
        <p:spPr>
          <a:xfrm>
            <a:off x="747251" y="1238523"/>
            <a:ext cx="10697498" cy="4524315"/>
          </a:xfrm>
          <a:prstGeom prst="rect">
            <a:avLst/>
          </a:prstGeom>
          <a:noFill/>
        </p:spPr>
        <p:txBody>
          <a:bodyPr wrap="square">
            <a:spAutoFit/>
          </a:bodyPr>
          <a:lstStyle/>
          <a:p>
            <a:r>
              <a:rPr lang="en-US" sz="2400" b="1" dirty="0">
                <a:latin typeface="BrowalliaUPC" panose="020B0604020202020204" pitchFamily="34" charset="-34"/>
                <a:cs typeface="BrowalliaUPC" panose="020B0604020202020204" pitchFamily="34" charset="-34"/>
              </a:rPr>
              <a:t>Environmental Health and Economic Stability:</a:t>
            </a:r>
          </a:p>
          <a:p>
            <a:pPr marL="342900" indent="-342900">
              <a:buFont typeface="Arial" panose="020B0604020202020204" pitchFamily="34" charset="0"/>
              <a:buChar char="•"/>
            </a:pPr>
            <a:r>
              <a:rPr lang="en-US" sz="2400" dirty="0">
                <a:latin typeface="BrowalliaUPC" panose="020B0604020202020204" pitchFamily="34" charset="-34"/>
                <a:cs typeface="BrowalliaUPC" panose="020B0604020202020204" pitchFamily="34" charset="-34"/>
              </a:rPr>
              <a:t>A healthy ecosystem provides essential resources like clean water, food, and air, which are crucial for societal well-being and economic stability  (Yang et al., 2024; Zhou &amp; Li, 2022).</a:t>
            </a:r>
          </a:p>
          <a:p>
            <a:pPr marL="342900" indent="-342900">
              <a:buFont typeface="Arial" panose="020B0604020202020204" pitchFamily="34" charset="0"/>
              <a:buChar char="•"/>
            </a:pPr>
            <a:r>
              <a:rPr lang="en-US" sz="2400" dirty="0">
                <a:latin typeface="BrowalliaUPC" panose="020B0604020202020204" pitchFamily="34" charset="-34"/>
                <a:cs typeface="BrowalliaUPC" panose="020B0604020202020204" pitchFamily="34" charset="-34"/>
              </a:rPr>
              <a:t>Pollution reduction and improved public health lead to sustained economic growth by attracting a productive workforce and ensuring the availability of high-quality natural resources (Yang et al., 2024; Zhou &amp; Li, 2022)</a:t>
            </a:r>
          </a:p>
          <a:p>
            <a:pPr marL="342900" indent="-342900">
              <a:buFont typeface="Arial" panose="020B0604020202020204" pitchFamily="34" charset="0"/>
              <a:buChar char="•"/>
            </a:pPr>
            <a:endParaRPr lang="en-US" sz="2400" dirty="0">
              <a:latin typeface="BrowalliaUPC" panose="020B0604020202020204" pitchFamily="34" charset="-34"/>
              <a:cs typeface="BrowalliaUPC" panose="020B0604020202020204" pitchFamily="34" charset="-34"/>
            </a:endParaRPr>
          </a:p>
          <a:p>
            <a:r>
              <a:rPr lang="en-US" sz="2400" b="1" dirty="0">
                <a:latin typeface="BrowalliaUPC" panose="020B0604020202020204" pitchFamily="34" charset="-34"/>
                <a:cs typeface="BrowalliaUPC" panose="020B0604020202020204" pitchFamily="34" charset="-34"/>
              </a:rPr>
              <a:t>Policy and Collective Action:</a:t>
            </a:r>
          </a:p>
          <a:p>
            <a:pPr marL="342900" indent="-342900">
              <a:buFont typeface="Arial" panose="020B0604020202020204" pitchFamily="34" charset="0"/>
              <a:buChar char="•"/>
            </a:pPr>
            <a:r>
              <a:rPr lang="en-US" sz="2400" dirty="0">
                <a:latin typeface="BrowalliaUPC" panose="020B0604020202020204" pitchFamily="34" charset="-34"/>
                <a:cs typeface="BrowalliaUPC" panose="020B0604020202020204" pitchFamily="34" charset="-34"/>
              </a:rPr>
              <a:t>Government and collective actions are crucial in linking economic wealth to health and well-being, as seen in various countries where social policies have led to better health outcomes despite varying levels of GDP (Coburn, 2004).</a:t>
            </a:r>
          </a:p>
          <a:p>
            <a:pPr marL="342900" indent="-342900">
              <a:buFont typeface="Arial" panose="020B0604020202020204" pitchFamily="34" charset="0"/>
              <a:buChar char="•"/>
            </a:pPr>
            <a:r>
              <a:rPr lang="en-US" sz="2400" dirty="0">
                <a:latin typeface="BrowalliaUPC" panose="020B0604020202020204" pitchFamily="34" charset="-34"/>
                <a:cs typeface="BrowalliaUPC" panose="020B0604020202020204" pitchFamily="34" charset="-34"/>
              </a:rPr>
              <a:t>The Paris Agreement and other international efforts aim to synergize sustainable development with poverty eradication, emphasizing the interconnectedness of economic and environmental health (</a:t>
            </a:r>
            <a:r>
              <a:rPr lang="en-US" sz="2400" dirty="0" err="1">
                <a:latin typeface="BrowalliaUPC" panose="020B0604020202020204" pitchFamily="34" charset="-34"/>
                <a:cs typeface="BrowalliaUPC" panose="020B0604020202020204" pitchFamily="34" charset="-34"/>
              </a:rPr>
              <a:t>Avesani</a:t>
            </a:r>
            <a:r>
              <a:rPr lang="en-US" sz="2400" dirty="0">
                <a:latin typeface="BrowalliaUPC" panose="020B0604020202020204" pitchFamily="34" charset="-34"/>
                <a:cs typeface="BrowalliaUPC" panose="020B0604020202020204" pitchFamily="34" charset="-34"/>
              </a:rPr>
              <a:t> et al., 2023).</a:t>
            </a:r>
          </a:p>
        </p:txBody>
      </p:sp>
      <p:sp>
        <p:nvSpPr>
          <p:cNvPr id="2" name="ตัวแทนหมายเลขสไลด์ 1">
            <a:extLst>
              <a:ext uri="{FF2B5EF4-FFF2-40B4-BE49-F238E27FC236}">
                <a16:creationId xmlns:a16="http://schemas.microsoft.com/office/drawing/2014/main" id="{9B95DD16-6B39-43D0-8220-BA45CE4D96F7}"/>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71</a:t>
            </a:fld>
            <a:endParaRPr lang="en-US"/>
          </a:p>
        </p:txBody>
      </p:sp>
    </p:spTree>
    <p:extLst>
      <p:ext uri="{BB962C8B-B14F-4D97-AF65-F5344CB8AC3E}">
        <p14:creationId xmlns:p14="http://schemas.microsoft.com/office/powerpoint/2010/main" val="279797389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กล่องข้อความ 3">
            <a:extLst>
              <a:ext uri="{FF2B5EF4-FFF2-40B4-BE49-F238E27FC236}">
                <a16:creationId xmlns:a16="http://schemas.microsoft.com/office/drawing/2014/main" id="{06D77CD6-B8B9-4773-A517-6BD8ABC5A518}"/>
              </a:ext>
            </a:extLst>
          </p:cNvPr>
          <p:cNvSpPr txBox="1"/>
          <p:nvPr/>
        </p:nvSpPr>
        <p:spPr>
          <a:xfrm>
            <a:off x="727587" y="1250520"/>
            <a:ext cx="10736826" cy="2677656"/>
          </a:xfrm>
          <a:prstGeom prst="rect">
            <a:avLst/>
          </a:prstGeom>
          <a:noFill/>
        </p:spPr>
        <p:txBody>
          <a:bodyPr wrap="square">
            <a:spAutoFit/>
          </a:bodyPr>
          <a:lstStyle/>
          <a:p>
            <a:r>
              <a:rPr lang="en-US" sz="2400" b="1" dirty="0">
                <a:latin typeface="BrowalliaUPC" panose="020B0604020202020204" pitchFamily="34" charset="-34"/>
                <a:cs typeface="BrowalliaUPC" panose="020B0604020202020204" pitchFamily="34" charset="-34"/>
              </a:rPr>
              <a:t>Conclusion:</a:t>
            </a:r>
          </a:p>
          <a:p>
            <a:endParaRPr lang="en-US" sz="2400" b="1" dirty="0">
              <a:latin typeface="BrowalliaUPC" panose="020B0604020202020204" pitchFamily="34" charset="-34"/>
              <a:cs typeface="BrowalliaUPC" panose="020B0604020202020204" pitchFamily="34" charset="-34"/>
            </a:endParaRPr>
          </a:p>
          <a:p>
            <a:r>
              <a:rPr lang="en-US" sz="2400" dirty="0">
                <a:latin typeface="BrowalliaUPC" panose="020B0604020202020204" pitchFamily="34" charset="-34"/>
                <a:cs typeface="BrowalliaUPC" panose="020B0604020202020204" pitchFamily="34" charset="-34"/>
              </a:rPr>
              <a:t>A healthy economy and a healthy planet are deeply interconnected. Sustainable economic practices that prioritize environmental health lead to long-term societal well-being. Policies and collective actions play a significant role in achieving this balance, as highlighted by global initiatives like the SDGs and the Paris Agreement (</a:t>
            </a:r>
            <a:r>
              <a:rPr lang="en-US" sz="2400" dirty="0" err="1">
                <a:latin typeface="BrowalliaUPC" panose="020B0604020202020204" pitchFamily="34" charset="-34"/>
                <a:cs typeface="BrowalliaUPC" panose="020B0604020202020204" pitchFamily="34" charset="-34"/>
              </a:rPr>
              <a:t>Bärnighausen</a:t>
            </a:r>
            <a:r>
              <a:rPr lang="en-US" sz="2400" dirty="0">
                <a:latin typeface="BrowalliaUPC" panose="020B0604020202020204" pitchFamily="34" charset="-34"/>
                <a:cs typeface="BrowalliaUPC" panose="020B0604020202020204" pitchFamily="34" charset="-34"/>
              </a:rPr>
              <a:t> et al., 2013, Open reference preview(</a:t>
            </a:r>
            <a:r>
              <a:rPr lang="en-US" sz="2400" dirty="0" err="1">
                <a:latin typeface="BrowalliaUPC" panose="020B0604020202020204" pitchFamily="34" charset="-34"/>
                <a:cs typeface="BrowalliaUPC" panose="020B0604020202020204" pitchFamily="34" charset="-34"/>
              </a:rPr>
              <a:t>Bärnighausen</a:t>
            </a:r>
            <a:r>
              <a:rPr lang="en-US" sz="2400" dirty="0">
                <a:latin typeface="BrowalliaUPC" panose="020B0604020202020204" pitchFamily="34" charset="-34"/>
                <a:cs typeface="BrowalliaUPC" panose="020B0604020202020204" pitchFamily="34" charset="-34"/>
              </a:rPr>
              <a:t> et al., 2013; Yang et al., 2024; Zhou &amp; Li, 2022; </a:t>
            </a:r>
            <a:r>
              <a:rPr lang="en-US" sz="2400" dirty="0" err="1">
                <a:latin typeface="BrowalliaUPC" panose="020B0604020202020204" pitchFamily="34" charset="-34"/>
                <a:cs typeface="BrowalliaUPC" panose="020B0604020202020204" pitchFamily="34" charset="-34"/>
              </a:rPr>
              <a:t>Pettan</a:t>
            </a:r>
            <a:r>
              <a:rPr lang="en-US" sz="2400" dirty="0">
                <a:latin typeface="BrowalliaUPC" panose="020B0604020202020204" pitchFamily="34" charset="-34"/>
                <a:cs typeface="BrowalliaUPC" panose="020B0604020202020204" pitchFamily="34" charset="-34"/>
              </a:rPr>
              <a:t>-Brewer et al., 2021; </a:t>
            </a:r>
            <a:r>
              <a:rPr lang="en-US" sz="2400" dirty="0" err="1">
                <a:latin typeface="BrowalliaUPC" panose="020B0604020202020204" pitchFamily="34" charset="-34"/>
                <a:cs typeface="BrowalliaUPC" panose="020B0604020202020204" pitchFamily="34" charset="-34"/>
              </a:rPr>
              <a:t>Avesani</a:t>
            </a:r>
            <a:r>
              <a:rPr lang="en-US" sz="2400" dirty="0">
                <a:latin typeface="BrowalliaUPC" panose="020B0604020202020204" pitchFamily="34" charset="-34"/>
                <a:cs typeface="BrowalliaUPC" panose="020B0604020202020204" pitchFamily="34" charset="-34"/>
              </a:rPr>
              <a:t> et al., 2023; Coburn, 2004).</a:t>
            </a:r>
            <a:endParaRPr lang="th-TH" sz="2400" dirty="0">
              <a:latin typeface="BrowalliaUPC" panose="020B0604020202020204" pitchFamily="34" charset="-34"/>
              <a:cs typeface="BrowalliaUPC" panose="020B0604020202020204" pitchFamily="34" charset="-34"/>
            </a:endParaRPr>
          </a:p>
        </p:txBody>
      </p:sp>
      <p:sp>
        <p:nvSpPr>
          <p:cNvPr id="2" name="ตัวแทนหมายเลขสไลด์ 1">
            <a:extLst>
              <a:ext uri="{FF2B5EF4-FFF2-40B4-BE49-F238E27FC236}">
                <a16:creationId xmlns:a16="http://schemas.microsoft.com/office/drawing/2014/main" id="{DC78EFA5-02DE-4E24-ACF3-9A2878BE2601}"/>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72</a:t>
            </a:fld>
            <a:endParaRPr lang="en-US"/>
          </a:p>
        </p:txBody>
      </p:sp>
    </p:spTree>
    <p:extLst>
      <p:ext uri="{BB962C8B-B14F-4D97-AF65-F5344CB8AC3E}">
        <p14:creationId xmlns:p14="http://schemas.microsoft.com/office/powerpoint/2010/main" val="288146375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กล่องข้อความ 2">
            <a:extLst>
              <a:ext uri="{FF2B5EF4-FFF2-40B4-BE49-F238E27FC236}">
                <a16:creationId xmlns:a16="http://schemas.microsoft.com/office/drawing/2014/main" id="{D155FF25-A123-4F2C-82B2-98E04F00802E}"/>
              </a:ext>
            </a:extLst>
          </p:cNvPr>
          <p:cNvSpPr txBox="1"/>
          <p:nvPr/>
        </p:nvSpPr>
        <p:spPr>
          <a:xfrm>
            <a:off x="727587" y="1228397"/>
            <a:ext cx="10736825" cy="4401205"/>
          </a:xfrm>
          <a:prstGeom prst="rect">
            <a:avLst/>
          </a:prstGeom>
          <a:noFill/>
        </p:spPr>
        <p:txBody>
          <a:bodyPr wrap="square">
            <a:spAutoFit/>
          </a:bodyPr>
          <a:lstStyle/>
          <a:p>
            <a:r>
              <a:rPr lang="en-US" sz="2000" b="1" i="0" dirty="0">
                <a:solidFill>
                  <a:srgbClr val="222222"/>
                </a:solidFill>
                <a:effectLst/>
                <a:latin typeface="BrowalliaUPC" panose="020B0604020202020204" pitchFamily="34" charset="-34"/>
                <a:cs typeface="BrowalliaUPC" panose="020B0604020202020204" pitchFamily="34" charset="-34"/>
              </a:rPr>
              <a:t>Reference</a:t>
            </a:r>
          </a:p>
          <a:p>
            <a:endParaRPr lang="en-US" sz="2000" dirty="0">
              <a:solidFill>
                <a:srgbClr val="222222"/>
              </a:solidFill>
              <a:latin typeface="BrowalliaUPC" panose="020B0604020202020204" pitchFamily="34" charset="-34"/>
              <a:cs typeface="BrowalliaUPC" panose="020B0604020202020204" pitchFamily="34" charset="-34"/>
            </a:endParaRPr>
          </a:p>
          <a:p>
            <a:pPr marL="461963" indent="-461963"/>
            <a:r>
              <a:rPr lang="en-US" sz="2000" dirty="0" err="1">
                <a:latin typeface="BrowalliaUPC" panose="020B0604020202020204" pitchFamily="34" charset="-34"/>
                <a:cs typeface="BrowalliaUPC" panose="020B0604020202020204" pitchFamily="34" charset="-34"/>
              </a:rPr>
              <a:t>Avesani</a:t>
            </a:r>
            <a:r>
              <a:rPr lang="en-US" sz="2000" dirty="0">
                <a:latin typeface="BrowalliaUPC" panose="020B0604020202020204" pitchFamily="34" charset="-34"/>
                <a:cs typeface="BrowalliaUPC" panose="020B0604020202020204" pitchFamily="34" charset="-34"/>
              </a:rPr>
              <a:t>, C. M., Cardozo, L. F., Wang, A. Y. M., Shiels, P. G., Lambert, K., Lindholm, B., ... &amp; </a:t>
            </a:r>
            <a:r>
              <a:rPr lang="en-US" sz="2000" dirty="0" err="1">
                <a:latin typeface="BrowalliaUPC" panose="020B0604020202020204" pitchFamily="34" charset="-34"/>
                <a:cs typeface="BrowalliaUPC" panose="020B0604020202020204" pitchFamily="34" charset="-34"/>
              </a:rPr>
              <a:t>Mafra</a:t>
            </a:r>
            <a:r>
              <a:rPr lang="en-US" sz="2000" dirty="0">
                <a:latin typeface="BrowalliaUPC" panose="020B0604020202020204" pitchFamily="34" charset="-34"/>
                <a:cs typeface="BrowalliaUPC" panose="020B0604020202020204" pitchFamily="34" charset="-34"/>
              </a:rPr>
              <a:t>, D. (2023). Planetary health, nutrition, and chronic kidney disease: connecting the dots for a sustainable future. Journal of Renal Nutrition, 33(6), S40-S48.</a:t>
            </a:r>
            <a:endParaRPr lang="th-TH" sz="2000" dirty="0">
              <a:latin typeface="BrowalliaUPC" panose="020B0604020202020204" pitchFamily="34" charset="-34"/>
              <a:cs typeface="BrowalliaUPC" panose="020B0604020202020204" pitchFamily="34" charset="-34"/>
            </a:endParaRPr>
          </a:p>
          <a:p>
            <a:pPr marL="461963" indent="-461963"/>
            <a:r>
              <a:rPr lang="en-US" sz="2000" b="0" i="0" dirty="0" err="1">
                <a:solidFill>
                  <a:srgbClr val="222222"/>
                </a:solidFill>
                <a:effectLst/>
                <a:latin typeface="BrowalliaUPC" panose="020B0604020202020204" pitchFamily="34" charset="-34"/>
                <a:cs typeface="BrowalliaUPC" panose="020B0604020202020204" pitchFamily="34" charset="-34"/>
              </a:rPr>
              <a:t>Bärnighausen</a:t>
            </a:r>
            <a:r>
              <a:rPr lang="en-US" sz="2000" b="0" i="0" dirty="0">
                <a:solidFill>
                  <a:srgbClr val="222222"/>
                </a:solidFill>
                <a:effectLst/>
                <a:latin typeface="BrowalliaUPC" panose="020B0604020202020204" pitchFamily="34" charset="-34"/>
                <a:cs typeface="BrowalliaUPC" panose="020B0604020202020204" pitchFamily="34" charset="-34"/>
              </a:rPr>
              <a:t>, T., Bloom, D. E., </a:t>
            </a:r>
            <a:r>
              <a:rPr lang="en-US" sz="2000" b="0" i="0" dirty="0" err="1">
                <a:solidFill>
                  <a:srgbClr val="222222"/>
                </a:solidFill>
                <a:effectLst/>
                <a:latin typeface="BrowalliaUPC" panose="020B0604020202020204" pitchFamily="34" charset="-34"/>
                <a:cs typeface="BrowalliaUPC" panose="020B0604020202020204" pitchFamily="34" charset="-34"/>
              </a:rPr>
              <a:t>Cafiero</a:t>
            </a:r>
            <a:r>
              <a:rPr lang="en-US" sz="2000" b="0" i="0" dirty="0">
                <a:solidFill>
                  <a:srgbClr val="222222"/>
                </a:solidFill>
                <a:effectLst/>
                <a:latin typeface="BrowalliaUPC" panose="020B0604020202020204" pitchFamily="34" charset="-34"/>
                <a:cs typeface="BrowalliaUPC" panose="020B0604020202020204" pitchFamily="34" charset="-34"/>
              </a:rPr>
              <a:t>, E. T., &amp; O’Brien, J. C. (2013, April). Valuing the broader benefits of dengue vaccination, with a preliminary application to Brazil. In </a:t>
            </a:r>
            <a:r>
              <a:rPr lang="en-US" sz="2000" b="0" i="1" dirty="0">
                <a:solidFill>
                  <a:srgbClr val="222222"/>
                </a:solidFill>
                <a:effectLst/>
                <a:latin typeface="BrowalliaUPC" panose="020B0604020202020204" pitchFamily="34" charset="-34"/>
                <a:cs typeface="BrowalliaUPC" panose="020B0604020202020204" pitchFamily="34" charset="-34"/>
              </a:rPr>
              <a:t>Seminars in Immunology</a:t>
            </a:r>
            <a:r>
              <a:rPr lang="en-US" sz="2000" b="0" i="0" dirty="0">
                <a:solidFill>
                  <a:srgbClr val="222222"/>
                </a:solidFill>
                <a:effectLst/>
                <a:latin typeface="BrowalliaUPC" panose="020B0604020202020204" pitchFamily="34" charset="-34"/>
                <a:cs typeface="BrowalliaUPC" panose="020B0604020202020204" pitchFamily="34" charset="-34"/>
              </a:rPr>
              <a:t> (Vol. 25, No. 2, pp. 104-113). Academic Press.</a:t>
            </a:r>
          </a:p>
          <a:p>
            <a:pPr marL="461963" indent="-461963"/>
            <a:r>
              <a:rPr lang="en-US" sz="2000" b="0" i="0" dirty="0">
                <a:solidFill>
                  <a:srgbClr val="222222"/>
                </a:solidFill>
                <a:effectLst/>
                <a:latin typeface="BrowalliaUPC" panose="020B0604020202020204" pitchFamily="34" charset="-34"/>
                <a:cs typeface="BrowalliaUPC" panose="020B0604020202020204" pitchFamily="34" charset="-34"/>
              </a:rPr>
              <a:t>Coburn, D. (2004). Beyond the income inequality hypothesis: class, neo-liberalism, and health inequalities. Social science &amp; medicine, 58(1), 41-56.</a:t>
            </a:r>
          </a:p>
          <a:p>
            <a:pPr marL="461963" indent="-461963"/>
            <a:r>
              <a:rPr lang="en-US" sz="2000" dirty="0" err="1">
                <a:latin typeface="BrowalliaUPC" panose="020B0604020202020204" pitchFamily="34" charset="-34"/>
                <a:cs typeface="BrowalliaUPC" panose="020B0604020202020204" pitchFamily="34" charset="-34"/>
              </a:rPr>
              <a:t>Pettan</a:t>
            </a:r>
            <a:r>
              <a:rPr lang="en-US" sz="2000" dirty="0">
                <a:latin typeface="BrowalliaUPC" panose="020B0604020202020204" pitchFamily="34" charset="-34"/>
                <a:cs typeface="BrowalliaUPC" panose="020B0604020202020204" pitchFamily="34" charset="-34"/>
              </a:rPr>
              <a:t>-Brewer, C., Martins, A. F., Abreu, D. P. B. D., </a:t>
            </a:r>
            <a:r>
              <a:rPr lang="en-US" sz="2000" dirty="0" err="1">
                <a:latin typeface="BrowalliaUPC" panose="020B0604020202020204" pitchFamily="34" charset="-34"/>
                <a:cs typeface="BrowalliaUPC" panose="020B0604020202020204" pitchFamily="34" charset="-34"/>
              </a:rPr>
              <a:t>Brandão</a:t>
            </a:r>
            <a:r>
              <a:rPr lang="en-US" sz="2000" dirty="0">
                <a:latin typeface="BrowalliaUPC" panose="020B0604020202020204" pitchFamily="34" charset="-34"/>
                <a:cs typeface="BrowalliaUPC" panose="020B0604020202020204" pitchFamily="34" charset="-34"/>
              </a:rPr>
              <a:t>, A. P. D., Barbosa, D. S., Figueroa, D. P., ... &amp; Biondo, A. W. (2021). From the approach to the concept: one health in Latin America-experiences and perspectives in Brazil, Chile, and Colombia. Frontiers in public health, 9, 687110.</a:t>
            </a:r>
          </a:p>
          <a:p>
            <a:pPr marL="461963" indent="-461963"/>
            <a:r>
              <a:rPr lang="en-US" sz="2000" dirty="0">
                <a:latin typeface="BrowalliaUPC" panose="020B0604020202020204" pitchFamily="34" charset="-34"/>
                <a:cs typeface="BrowalliaUPC" panose="020B0604020202020204" pitchFamily="34" charset="-34"/>
              </a:rPr>
              <a:t>Yang, F., Liu, W., Zhang, Y., &amp; Yang, G. (2024). Money grows on green energy: Financing a sustainable power future. </a:t>
            </a:r>
            <a:r>
              <a:rPr lang="en-US" sz="2000" dirty="0" err="1">
                <a:latin typeface="BrowalliaUPC" panose="020B0604020202020204" pitchFamily="34" charset="-34"/>
                <a:cs typeface="BrowalliaUPC" panose="020B0604020202020204" pitchFamily="34" charset="-34"/>
              </a:rPr>
              <a:t>Heliyon</a:t>
            </a:r>
            <a:r>
              <a:rPr lang="en-US" sz="2000" dirty="0">
                <a:latin typeface="BrowalliaUPC" panose="020B0604020202020204" pitchFamily="34" charset="-34"/>
                <a:cs typeface="BrowalliaUPC" panose="020B0604020202020204" pitchFamily="34" charset="-34"/>
              </a:rPr>
              <a:t>, 10(7).</a:t>
            </a:r>
          </a:p>
          <a:p>
            <a:pPr marL="461963" indent="-461963"/>
            <a:r>
              <a:rPr lang="en-US" sz="2000" dirty="0">
                <a:latin typeface="BrowalliaUPC" panose="020B0604020202020204" pitchFamily="34" charset="-34"/>
                <a:cs typeface="BrowalliaUPC" panose="020B0604020202020204" pitchFamily="34" charset="-34"/>
              </a:rPr>
              <a:t>Zhou, M., &amp; Li, X. (2022). Influence of green finance and renewable energy resources over the sustainable development goal of clean energy in China. Resources Policy, 78, 102816.</a:t>
            </a:r>
          </a:p>
        </p:txBody>
      </p:sp>
      <p:sp>
        <p:nvSpPr>
          <p:cNvPr id="2" name="ตัวแทนหมายเลขสไลด์ 1">
            <a:extLst>
              <a:ext uri="{FF2B5EF4-FFF2-40B4-BE49-F238E27FC236}">
                <a16:creationId xmlns:a16="http://schemas.microsoft.com/office/drawing/2014/main" id="{1F572D27-DB2E-49EF-AD9F-53876A539A74}"/>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73</a:t>
            </a:fld>
            <a:endParaRPr lang="en-US"/>
          </a:p>
        </p:txBody>
      </p:sp>
    </p:spTree>
    <p:extLst>
      <p:ext uri="{BB962C8B-B14F-4D97-AF65-F5344CB8AC3E}">
        <p14:creationId xmlns:p14="http://schemas.microsoft.com/office/powerpoint/2010/main" val="16006950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19"/>
          <p:cNvSpPr txBox="1"/>
          <p:nvPr/>
        </p:nvSpPr>
        <p:spPr>
          <a:xfrm>
            <a:off x="570662" y="476987"/>
            <a:ext cx="7446600" cy="5904000"/>
          </a:xfrm>
          <a:prstGeom prst="rect">
            <a:avLst/>
          </a:prstGeom>
          <a:noFill/>
          <a:ln>
            <a:noFill/>
          </a:ln>
        </p:spPr>
        <p:txBody>
          <a:bodyPr spcFirstLastPara="1" wrap="square" lIns="91425" tIns="45700" rIns="91425" bIns="45700" anchor="t" anchorCtr="0">
            <a:spAutoFit/>
          </a:bodyPr>
          <a:lstStyle/>
          <a:p>
            <a:pPr marL="0" marR="0" lvl="0" indent="0" algn="l" rtl="0">
              <a:lnSpc>
                <a:spcPct val="107000"/>
              </a:lnSpc>
              <a:spcBef>
                <a:spcPts val="0"/>
              </a:spcBef>
              <a:spcAft>
                <a:spcPts val="0"/>
              </a:spcAft>
              <a:buNone/>
            </a:pPr>
            <a:r>
              <a:rPr lang="en-US" sz="2800" b="1" i="0" u="none" strike="noStrike" cap="none" dirty="0">
                <a:solidFill>
                  <a:schemeClr val="dk1"/>
                </a:solidFill>
                <a:latin typeface="Browallia New"/>
                <a:ea typeface="Browallia New"/>
                <a:cs typeface="Browallia New"/>
                <a:sym typeface="Browallia New"/>
              </a:rPr>
              <a:t>Sustainable Consumption</a:t>
            </a:r>
            <a:endParaRPr sz="2800" b="1" i="0" u="none" strike="noStrike" cap="none" dirty="0">
              <a:solidFill>
                <a:schemeClr val="dk1"/>
              </a:solidFill>
              <a:latin typeface="Browallia New"/>
              <a:ea typeface="Browallia New"/>
              <a:cs typeface="Browallia New"/>
              <a:sym typeface="Browallia New"/>
            </a:endParaRPr>
          </a:p>
          <a:p>
            <a:pPr marL="0" marR="0" lvl="0" indent="0" algn="l" rtl="0">
              <a:lnSpc>
                <a:spcPct val="107000"/>
              </a:lnSpc>
              <a:spcBef>
                <a:spcPts val="0"/>
              </a:spcBef>
              <a:spcAft>
                <a:spcPts val="0"/>
              </a:spcAft>
              <a:buNone/>
            </a:pPr>
            <a:endParaRPr sz="2800" b="1" dirty="0">
              <a:solidFill>
                <a:schemeClr val="dk1"/>
              </a:solidFill>
              <a:latin typeface="Browallia New"/>
              <a:ea typeface="Browallia New"/>
              <a:cs typeface="Browallia New"/>
              <a:sym typeface="Browallia New"/>
            </a:endParaRPr>
          </a:p>
          <a:p>
            <a:pPr marL="457200" marR="0" lvl="0" indent="-457200" algn="l" rtl="0">
              <a:lnSpc>
                <a:spcPct val="107000"/>
              </a:lnSpc>
              <a:spcBef>
                <a:spcPts val="800"/>
              </a:spcBef>
              <a:spcAft>
                <a:spcPts val="0"/>
              </a:spcAft>
              <a:buClr>
                <a:schemeClr val="dk1"/>
              </a:buClr>
              <a:buSzPts val="2800"/>
              <a:buFont typeface="Arial"/>
              <a:buChar char="•"/>
            </a:pPr>
            <a:r>
              <a:rPr lang="en-US" sz="2800" dirty="0">
                <a:solidFill>
                  <a:schemeClr val="dk1"/>
                </a:solidFill>
                <a:latin typeface="Browallia New"/>
                <a:ea typeface="Browallia New"/>
                <a:cs typeface="Browallia New"/>
                <a:sym typeface="Browallia New"/>
              </a:rPr>
              <a:t>T</a:t>
            </a:r>
            <a:r>
              <a:rPr lang="en-US" sz="2800" i="0" u="none" strike="noStrike" cap="none" dirty="0">
                <a:solidFill>
                  <a:schemeClr val="dk1"/>
                </a:solidFill>
                <a:latin typeface="Browallia New"/>
                <a:ea typeface="Browallia New"/>
                <a:cs typeface="Browallia New"/>
                <a:sym typeface="Browallia New"/>
              </a:rPr>
              <a:t>h</a:t>
            </a:r>
            <a:r>
              <a:rPr lang="en-US" sz="2800" b="0" i="0" u="none" strike="noStrike" cap="none" dirty="0">
                <a:solidFill>
                  <a:schemeClr val="dk1"/>
                </a:solidFill>
                <a:latin typeface="Browallia New"/>
                <a:ea typeface="Browallia New"/>
                <a:cs typeface="Browallia New"/>
                <a:sym typeface="Browallia New"/>
              </a:rPr>
              <a:t>e concept of consuming goods and services in a way that minimizes environmental impact and promotes social equity.</a:t>
            </a:r>
            <a:endParaRPr sz="2000" b="0" i="0" u="none" strike="noStrike" cap="none" dirty="0">
              <a:solidFill>
                <a:schemeClr val="dk1"/>
              </a:solidFill>
              <a:latin typeface="Browallia New"/>
              <a:ea typeface="Browallia New"/>
              <a:cs typeface="Browallia New"/>
              <a:sym typeface="Browallia New"/>
            </a:endParaRPr>
          </a:p>
          <a:p>
            <a:pPr marL="457200" marR="0" lvl="0" indent="-457200" algn="l" rtl="0">
              <a:lnSpc>
                <a:spcPct val="107000"/>
              </a:lnSpc>
              <a:spcBef>
                <a:spcPts val="800"/>
              </a:spcBef>
              <a:spcAft>
                <a:spcPts val="0"/>
              </a:spcAft>
              <a:buClr>
                <a:schemeClr val="dk1"/>
              </a:buClr>
              <a:buSzPts val="2800"/>
              <a:buFont typeface="Arial"/>
              <a:buChar char="•"/>
            </a:pPr>
            <a:r>
              <a:rPr lang="en-US" sz="2800" b="0" i="0" u="none" strike="noStrike" cap="none" dirty="0">
                <a:solidFill>
                  <a:schemeClr val="dk1"/>
                </a:solidFill>
                <a:latin typeface="Browallia New"/>
                <a:ea typeface="Browallia New"/>
                <a:cs typeface="Browallia New"/>
                <a:sym typeface="Browallia New"/>
              </a:rPr>
              <a:t>Discussion on reducing waste, promoting circular economy models, conscious consumerism, and the role of businesses in offering sustainable products.</a:t>
            </a:r>
            <a:endParaRPr sz="2000" b="0" i="0" u="none" strike="noStrike" cap="none" dirty="0">
              <a:solidFill>
                <a:schemeClr val="dk1"/>
              </a:solidFill>
              <a:latin typeface="Browallia New"/>
              <a:ea typeface="Browallia New"/>
              <a:cs typeface="Browallia New"/>
              <a:sym typeface="Browallia New"/>
            </a:endParaRPr>
          </a:p>
          <a:p>
            <a:pPr marL="457200" marR="0" lvl="0" indent="-457200" algn="l" rtl="0">
              <a:lnSpc>
                <a:spcPct val="107000"/>
              </a:lnSpc>
              <a:spcBef>
                <a:spcPts val="800"/>
              </a:spcBef>
              <a:spcAft>
                <a:spcPts val="0"/>
              </a:spcAft>
              <a:buClr>
                <a:schemeClr val="dk1"/>
              </a:buClr>
              <a:buSzPts val="2800"/>
              <a:buFont typeface="Arial"/>
              <a:buChar char="•"/>
            </a:pPr>
            <a:r>
              <a:rPr lang="en-US" sz="2800" i="0" u="none" strike="noStrike" cap="none" dirty="0">
                <a:solidFill>
                  <a:schemeClr val="dk1"/>
                </a:solidFill>
                <a:latin typeface="Browallia New"/>
                <a:ea typeface="Browallia New"/>
                <a:cs typeface="Browallia New"/>
                <a:sym typeface="Browallia New"/>
              </a:rPr>
              <a:t>Recent Research:</a:t>
            </a:r>
            <a:r>
              <a:rPr lang="en-US" sz="2800" b="0" i="0" u="none" strike="noStrike" cap="none" dirty="0">
                <a:solidFill>
                  <a:schemeClr val="dk1"/>
                </a:solidFill>
                <a:latin typeface="Browallia New"/>
                <a:ea typeface="Browallia New"/>
                <a:cs typeface="Browallia New"/>
                <a:sym typeface="Browallia New"/>
              </a:rPr>
              <a:t> </a:t>
            </a:r>
            <a:r>
              <a:rPr lang="en-US" sz="2800" dirty="0">
                <a:solidFill>
                  <a:schemeClr val="dk1"/>
                </a:solidFill>
                <a:latin typeface="Browallia New"/>
                <a:ea typeface="Browallia New"/>
                <a:cs typeface="Browallia New"/>
                <a:sym typeface="Browallia New"/>
              </a:rPr>
              <a:t>C</a:t>
            </a:r>
            <a:r>
              <a:rPr lang="en-US" sz="2800" b="0" i="0" u="none" strike="noStrike" cap="none" dirty="0">
                <a:solidFill>
                  <a:schemeClr val="dk1"/>
                </a:solidFill>
                <a:latin typeface="Browallia New"/>
                <a:ea typeface="Browallia New"/>
                <a:cs typeface="Browallia New"/>
                <a:sym typeface="Browallia New"/>
              </a:rPr>
              <a:t>onsumer behavior, the impact of sustainable products, and the effectiveness of initiatives like eco-labeling.</a:t>
            </a:r>
            <a:endParaRPr sz="2000" b="0" i="0" u="none" strike="noStrike" cap="none" dirty="0">
              <a:solidFill>
                <a:schemeClr val="dk1"/>
              </a:solidFill>
              <a:latin typeface="Browallia New"/>
              <a:ea typeface="Browallia New"/>
              <a:cs typeface="Browallia New"/>
              <a:sym typeface="Browallia New"/>
            </a:endParaRPr>
          </a:p>
        </p:txBody>
      </p:sp>
      <p:pic>
        <p:nvPicPr>
          <p:cNvPr id="195" name="Google Shape;195;p19"/>
          <p:cNvPicPr preferRelativeResize="0"/>
          <p:nvPr/>
        </p:nvPicPr>
        <p:blipFill>
          <a:blip r:embed="rId3">
            <a:alphaModFix/>
          </a:blip>
          <a:stretch>
            <a:fillRect/>
          </a:stretch>
        </p:blipFill>
        <p:spPr>
          <a:xfrm>
            <a:off x="8563813" y="1271575"/>
            <a:ext cx="3057525" cy="4314825"/>
          </a:xfrm>
          <a:prstGeom prst="rect">
            <a:avLst/>
          </a:prstGeom>
          <a:noFill/>
          <a:ln>
            <a:noFill/>
          </a:ln>
        </p:spPr>
      </p:pic>
      <p:sp>
        <p:nvSpPr>
          <p:cNvPr id="2" name="ตัวแทนหมายเลขสไลด์ 1">
            <a:extLst>
              <a:ext uri="{FF2B5EF4-FFF2-40B4-BE49-F238E27FC236}">
                <a16:creationId xmlns:a16="http://schemas.microsoft.com/office/drawing/2014/main" id="{8945777D-1DC7-4FD2-96B4-771CEB07DFB4}"/>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74</a:t>
            </a:fld>
            <a:endParaRPr lang="en-US"/>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ตัวแทนหมายเลขสไลด์ 1">
            <a:extLst>
              <a:ext uri="{FF2B5EF4-FFF2-40B4-BE49-F238E27FC236}">
                <a16:creationId xmlns:a16="http://schemas.microsoft.com/office/drawing/2014/main" id="{81B73A1A-45AB-4E52-928A-EACE5B38CC59}"/>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75</a:t>
            </a:fld>
            <a:endParaRPr lang="en-US"/>
          </a:p>
        </p:txBody>
      </p:sp>
      <p:sp>
        <p:nvSpPr>
          <p:cNvPr id="4" name="กล่องข้อความ 3">
            <a:extLst>
              <a:ext uri="{FF2B5EF4-FFF2-40B4-BE49-F238E27FC236}">
                <a16:creationId xmlns:a16="http://schemas.microsoft.com/office/drawing/2014/main" id="{BBE6C7EE-D700-4C95-8537-36A183212265}"/>
              </a:ext>
            </a:extLst>
          </p:cNvPr>
          <p:cNvSpPr txBox="1"/>
          <p:nvPr/>
        </p:nvSpPr>
        <p:spPr>
          <a:xfrm>
            <a:off x="653845" y="3429000"/>
            <a:ext cx="11021961" cy="2062103"/>
          </a:xfrm>
          <a:prstGeom prst="rect">
            <a:avLst/>
          </a:prstGeom>
          <a:noFill/>
        </p:spPr>
        <p:txBody>
          <a:bodyPr wrap="square">
            <a:spAutoFit/>
          </a:bodyPr>
          <a:lstStyle/>
          <a:p>
            <a:r>
              <a:rPr lang="th-TH" sz="3200" dirty="0" err="1">
                <a:latin typeface="BrowalliaUPC" panose="020B0604020202020204" pitchFamily="34" charset="-34"/>
                <a:cs typeface="BrowalliaUPC" panose="020B0604020202020204" pitchFamily="34" charset="-34"/>
              </a:rPr>
              <a:t>Ali</a:t>
            </a:r>
            <a:r>
              <a:rPr lang="th-TH" sz="3200" dirty="0">
                <a:latin typeface="BrowalliaUPC" panose="020B0604020202020204" pitchFamily="34" charset="-34"/>
                <a:cs typeface="BrowalliaUPC" panose="020B0604020202020204" pitchFamily="34" charset="-34"/>
              </a:rPr>
              <a:t>, M., </a:t>
            </a:r>
            <a:r>
              <a:rPr lang="th-TH" sz="3200" dirty="0" err="1">
                <a:latin typeface="BrowalliaUPC" panose="020B0604020202020204" pitchFamily="34" charset="-34"/>
                <a:cs typeface="BrowalliaUPC" panose="020B0604020202020204" pitchFamily="34" charset="-34"/>
              </a:rPr>
              <a:t>Ullah</a:t>
            </a:r>
            <a:r>
              <a:rPr lang="th-TH" sz="3200" dirty="0">
                <a:latin typeface="BrowalliaUPC" panose="020B0604020202020204" pitchFamily="34" charset="-34"/>
                <a:cs typeface="BrowalliaUPC" panose="020B0604020202020204" pitchFamily="34" charset="-34"/>
              </a:rPr>
              <a:t>, S., </a:t>
            </a:r>
            <a:r>
              <a:rPr lang="th-TH" sz="3200" dirty="0" err="1">
                <a:latin typeface="BrowalliaUPC" panose="020B0604020202020204" pitchFamily="34" charset="-34"/>
                <a:cs typeface="BrowalliaUPC" panose="020B0604020202020204" pitchFamily="34" charset="-34"/>
              </a:rPr>
              <a:t>Ahmad</a:t>
            </a:r>
            <a:r>
              <a:rPr lang="th-TH" sz="3200" dirty="0">
                <a:latin typeface="BrowalliaUPC" panose="020B0604020202020204" pitchFamily="34" charset="-34"/>
                <a:cs typeface="BrowalliaUPC" panose="020B0604020202020204" pitchFamily="34" charset="-34"/>
              </a:rPr>
              <a:t>, M. S., </a:t>
            </a:r>
            <a:r>
              <a:rPr lang="th-TH" sz="3200" dirty="0" err="1">
                <a:latin typeface="BrowalliaUPC" panose="020B0604020202020204" pitchFamily="34" charset="-34"/>
                <a:cs typeface="BrowalliaUPC" panose="020B0604020202020204" pitchFamily="34" charset="-34"/>
              </a:rPr>
              <a:t>Cheok</a:t>
            </a:r>
            <a:r>
              <a:rPr lang="th-TH" sz="3200" dirty="0">
                <a:latin typeface="BrowalliaUPC" panose="020B0604020202020204" pitchFamily="34" charset="-34"/>
                <a:cs typeface="BrowalliaUPC" panose="020B0604020202020204" pitchFamily="34" charset="-34"/>
              </a:rPr>
              <a:t>, M. Y., &amp; </a:t>
            </a:r>
            <a:r>
              <a:rPr lang="th-TH" sz="3200" dirty="0" err="1">
                <a:latin typeface="BrowalliaUPC" panose="020B0604020202020204" pitchFamily="34" charset="-34"/>
                <a:cs typeface="BrowalliaUPC" panose="020B0604020202020204" pitchFamily="34" charset="-34"/>
              </a:rPr>
              <a:t>Alenezi</a:t>
            </a:r>
            <a:r>
              <a:rPr lang="th-TH" sz="3200" dirty="0">
                <a:latin typeface="BrowalliaUPC" panose="020B0604020202020204" pitchFamily="34" charset="-34"/>
                <a:cs typeface="BrowalliaUPC" panose="020B0604020202020204" pitchFamily="34" charset="-34"/>
              </a:rPr>
              <a:t>, H. (2023). </a:t>
            </a:r>
            <a:r>
              <a:rPr lang="th-TH" sz="3200" dirty="0" err="1">
                <a:latin typeface="BrowalliaUPC" panose="020B0604020202020204" pitchFamily="34" charset="-34"/>
                <a:cs typeface="BrowalliaUPC" panose="020B0604020202020204" pitchFamily="34" charset="-34"/>
              </a:rPr>
              <a:t>Assessing</a:t>
            </a:r>
            <a:r>
              <a:rPr lang="th-TH" sz="3200" dirty="0">
                <a:latin typeface="BrowalliaUPC" panose="020B0604020202020204" pitchFamily="34" charset="-34"/>
                <a:cs typeface="BrowalliaUPC" panose="020B0604020202020204" pitchFamily="34" charset="-34"/>
              </a:rPr>
              <a:t> </a:t>
            </a:r>
            <a:r>
              <a:rPr lang="th-TH" sz="3200" dirty="0" err="1">
                <a:latin typeface="BrowalliaUPC" panose="020B0604020202020204" pitchFamily="34" charset="-34"/>
                <a:cs typeface="BrowalliaUPC" panose="020B0604020202020204" pitchFamily="34" charset="-34"/>
              </a:rPr>
              <a:t>the</a:t>
            </a:r>
            <a:r>
              <a:rPr lang="th-TH" sz="3200" dirty="0">
                <a:latin typeface="BrowalliaUPC" panose="020B0604020202020204" pitchFamily="34" charset="-34"/>
                <a:cs typeface="BrowalliaUPC" panose="020B0604020202020204" pitchFamily="34" charset="-34"/>
              </a:rPr>
              <a:t> </a:t>
            </a:r>
            <a:r>
              <a:rPr lang="th-TH" sz="3200" dirty="0" err="1">
                <a:latin typeface="BrowalliaUPC" panose="020B0604020202020204" pitchFamily="34" charset="-34"/>
                <a:cs typeface="BrowalliaUPC" panose="020B0604020202020204" pitchFamily="34" charset="-34"/>
              </a:rPr>
              <a:t>impact</a:t>
            </a:r>
            <a:r>
              <a:rPr lang="th-TH" sz="3200" dirty="0">
                <a:latin typeface="BrowalliaUPC" panose="020B0604020202020204" pitchFamily="34" charset="-34"/>
                <a:cs typeface="BrowalliaUPC" panose="020B0604020202020204" pitchFamily="34" charset="-34"/>
              </a:rPr>
              <a:t> of </a:t>
            </a:r>
            <a:r>
              <a:rPr lang="th-TH" sz="3200" dirty="0" err="1">
                <a:latin typeface="BrowalliaUPC" panose="020B0604020202020204" pitchFamily="34" charset="-34"/>
                <a:cs typeface="BrowalliaUPC" panose="020B0604020202020204" pitchFamily="34" charset="-34"/>
              </a:rPr>
              <a:t>green</a:t>
            </a:r>
            <a:r>
              <a:rPr lang="th-TH" sz="3200" dirty="0">
                <a:latin typeface="BrowalliaUPC" panose="020B0604020202020204" pitchFamily="34" charset="-34"/>
                <a:cs typeface="BrowalliaUPC" panose="020B0604020202020204" pitchFamily="34" charset="-34"/>
              </a:rPr>
              <a:t> </a:t>
            </a:r>
            <a:r>
              <a:rPr lang="th-TH" sz="3200" dirty="0" err="1">
                <a:latin typeface="BrowalliaUPC" panose="020B0604020202020204" pitchFamily="34" charset="-34"/>
                <a:cs typeface="BrowalliaUPC" panose="020B0604020202020204" pitchFamily="34" charset="-34"/>
              </a:rPr>
              <a:t>consumption</a:t>
            </a:r>
            <a:r>
              <a:rPr lang="th-TH" sz="3200" dirty="0">
                <a:latin typeface="BrowalliaUPC" panose="020B0604020202020204" pitchFamily="34" charset="-34"/>
                <a:cs typeface="BrowalliaUPC" panose="020B0604020202020204" pitchFamily="34" charset="-34"/>
              </a:rPr>
              <a:t> </a:t>
            </a:r>
            <a:r>
              <a:rPr lang="th-TH" sz="3200" dirty="0" err="1">
                <a:latin typeface="BrowalliaUPC" panose="020B0604020202020204" pitchFamily="34" charset="-34"/>
                <a:cs typeface="BrowalliaUPC" panose="020B0604020202020204" pitchFamily="34" charset="-34"/>
              </a:rPr>
              <a:t>behavior</a:t>
            </a:r>
            <a:r>
              <a:rPr lang="th-TH" sz="3200" dirty="0">
                <a:latin typeface="BrowalliaUPC" panose="020B0604020202020204" pitchFamily="34" charset="-34"/>
                <a:cs typeface="BrowalliaUPC" panose="020B0604020202020204" pitchFamily="34" charset="-34"/>
              </a:rPr>
              <a:t> and </a:t>
            </a:r>
            <a:r>
              <a:rPr lang="th-TH" sz="3200" dirty="0" err="1">
                <a:latin typeface="BrowalliaUPC" panose="020B0604020202020204" pitchFamily="34" charset="-34"/>
                <a:cs typeface="BrowalliaUPC" panose="020B0604020202020204" pitchFamily="34" charset="-34"/>
              </a:rPr>
              <a:t>green</a:t>
            </a:r>
            <a:r>
              <a:rPr lang="th-TH" sz="3200" dirty="0">
                <a:latin typeface="BrowalliaUPC" panose="020B0604020202020204" pitchFamily="34" charset="-34"/>
                <a:cs typeface="BrowalliaUPC" panose="020B0604020202020204" pitchFamily="34" charset="-34"/>
              </a:rPr>
              <a:t> </a:t>
            </a:r>
            <a:r>
              <a:rPr lang="th-TH" sz="3200" dirty="0" err="1">
                <a:latin typeface="BrowalliaUPC" panose="020B0604020202020204" pitchFamily="34" charset="-34"/>
                <a:cs typeface="BrowalliaUPC" panose="020B0604020202020204" pitchFamily="34" charset="-34"/>
              </a:rPr>
              <a:t>purchase</a:t>
            </a:r>
            <a:r>
              <a:rPr lang="th-TH" sz="3200" dirty="0">
                <a:latin typeface="BrowalliaUPC" panose="020B0604020202020204" pitchFamily="34" charset="-34"/>
                <a:cs typeface="BrowalliaUPC" panose="020B0604020202020204" pitchFamily="34" charset="-34"/>
              </a:rPr>
              <a:t> </a:t>
            </a:r>
            <a:r>
              <a:rPr lang="th-TH" sz="3200" dirty="0" err="1">
                <a:latin typeface="BrowalliaUPC" panose="020B0604020202020204" pitchFamily="34" charset="-34"/>
                <a:cs typeface="BrowalliaUPC" panose="020B0604020202020204" pitchFamily="34" charset="-34"/>
              </a:rPr>
              <a:t>intention</a:t>
            </a:r>
            <a:r>
              <a:rPr lang="th-TH" sz="3200" dirty="0">
                <a:latin typeface="BrowalliaUPC" panose="020B0604020202020204" pitchFamily="34" charset="-34"/>
                <a:cs typeface="BrowalliaUPC" panose="020B0604020202020204" pitchFamily="34" charset="-34"/>
              </a:rPr>
              <a:t> </a:t>
            </a:r>
            <a:r>
              <a:rPr lang="th-TH" sz="3200" dirty="0" err="1">
                <a:latin typeface="BrowalliaUPC" panose="020B0604020202020204" pitchFamily="34" charset="-34"/>
                <a:cs typeface="BrowalliaUPC" panose="020B0604020202020204" pitchFamily="34" charset="-34"/>
              </a:rPr>
              <a:t>among</a:t>
            </a:r>
            <a:r>
              <a:rPr lang="th-TH" sz="3200" dirty="0">
                <a:latin typeface="BrowalliaUPC" panose="020B0604020202020204" pitchFamily="34" charset="-34"/>
                <a:cs typeface="BrowalliaUPC" panose="020B0604020202020204" pitchFamily="34" charset="-34"/>
              </a:rPr>
              <a:t> </a:t>
            </a:r>
            <a:r>
              <a:rPr lang="th-TH" sz="3200" dirty="0" err="1">
                <a:latin typeface="BrowalliaUPC" panose="020B0604020202020204" pitchFamily="34" charset="-34"/>
                <a:cs typeface="BrowalliaUPC" panose="020B0604020202020204" pitchFamily="34" charset="-34"/>
              </a:rPr>
              <a:t>millennials</a:t>
            </a:r>
            <a:r>
              <a:rPr lang="th-TH" sz="3200" dirty="0">
                <a:latin typeface="BrowalliaUPC" panose="020B0604020202020204" pitchFamily="34" charset="-34"/>
                <a:cs typeface="BrowalliaUPC" panose="020B0604020202020204" pitchFamily="34" charset="-34"/>
              </a:rPr>
              <a:t> </a:t>
            </a:r>
            <a:r>
              <a:rPr lang="th-TH" sz="3200" dirty="0" err="1">
                <a:latin typeface="BrowalliaUPC" panose="020B0604020202020204" pitchFamily="34" charset="-34"/>
                <a:cs typeface="BrowalliaUPC" panose="020B0604020202020204" pitchFamily="34" charset="-34"/>
              </a:rPr>
              <a:t>toward</a:t>
            </a:r>
            <a:r>
              <a:rPr lang="th-TH" sz="3200" dirty="0">
                <a:latin typeface="BrowalliaUPC" panose="020B0604020202020204" pitchFamily="34" charset="-34"/>
                <a:cs typeface="BrowalliaUPC" panose="020B0604020202020204" pitchFamily="34" charset="-34"/>
              </a:rPr>
              <a:t> </a:t>
            </a:r>
            <a:r>
              <a:rPr lang="th-TH" sz="3200" dirty="0" err="1">
                <a:latin typeface="BrowalliaUPC" panose="020B0604020202020204" pitchFamily="34" charset="-34"/>
                <a:cs typeface="BrowalliaUPC" panose="020B0604020202020204" pitchFamily="34" charset="-34"/>
              </a:rPr>
              <a:t>sustainable</a:t>
            </a:r>
            <a:r>
              <a:rPr lang="th-TH" sz="3200" dirty="0">
                <a:latin typeface="BrowalliaUPC" panose="020B0604020202020204" pitchFamily="34" charset="-34"/>
                <a:cs typeface="BrowalliaUPC" panose="020B0604020202020204" pitchFamily="34" charset="-34"/>
              </a:rPr>
              <a:t> </a:t>
            </a:r>
            <a:r>
              <a:rPr lang="th-TH" sz="3200" dirty="0" err="1">
                <a:latin typeface="BrowalliaUPC" panose="020B0604020202020204" pitchFamily="34" charset="-34"/>
                <a:cs typeface="BrowalliaUPC" panose="020B0604020202020204" pitchFamily="34" charset="-34"/>
              </a:rPr>
              <a:t>environment</a:t>
            </a:r>
            <a:r>
              <a:rPr lang="th-TH" sz="3200" dirty="0">
                <a:latin typeface="BrowalliaUPC" panose="020B0604020202020204" pitchFamily="34" charset="-34"/>
                <a:cs typeface="BrowalliaUPC" panose="020B0604020202020204" pitchFamily="34" charset="-34"/>
              </a:rPr>
              <a:t>. </a:t>
            </a:r>
            <a:r>
              <a:rPr lang="th-TH" sz="3200" i="1" dirty="0" err="1">
                <a:latin typeface="BrowalliaUPC" panose="020B0604020202020204" pitchFamily="34" charset="-34"/>
                <a:cs typeface="BrowalliaUPC" panose="020B0604020202020204" pitchFamily="34" charset="-34"/>
              </a:rPr>
              <a:t>Environmental</a:t>
            </a:r>
            <a:r>
              <a:rPr lang="th-TH" sz="3200" i="1" dirty="0">
                <a:latin typeface="BrowalliaUPC" panose="020B0604020202020204" pitchFamily="34" charset="-34"/>
                <a:cs typeface="BrowalliaUPC" panose="020B0604020202020204" pitchFamily="34" charset="-34"/>
              </a:rPr>
              <a:t> </a:t>
            </a:r>
            <a:r>
              <a:rPr lang="th-TH" sz="3200" i="1" dirty="0" err="1">
                <a:latin typeface="BrowalliaUPC" panose="020B0604020202020204" pitchFamily="34" charset="-34"/>
                <a:cs typeface="BrowalliaUPC" panose="020B0604020202020204" pitchFamily="34" charset="-34"/>
              </a:rPr>
              <a:t>Science</a:t>
            </a:r>
            <a:r>
              <a:rPr lang="th-TH" sz="3200" i="1" dirty="0">
                <a:latin typeface="BrowalliaUPC" panose="020B0604020202020204" pitchFamily="34" charset="-34"/>
                <a:cs typeface="BrowalliaUPC" panose="020B0604020202020204" pitchFamily="34" charset="-34"/>
              </a:rPr>
              <a:t> and </a:t>
            </a:r>
            <a:r>
              <a:rPr lang="th-TH" sz="3200" i="1" dirty="0" err="1">
                <a:latin typeface="BrowalliaUPC" panose="020B0604020202020204" pitchFamily="34" charset="-34"/>
                <a:cs typeface="BrowalliaUPC" panose="020B0604020202020204" pitchFamily="34" charset="-34"/>
              </a:rPr>
              <a:t>Pollution</a:t>
            </a:r>
            <a:r>
              <a:rPr lang="th-TH" sz="3200" i="1" dirty="0">
                <a:latin typeface="BrowalliaUPC" panose="020B0604020202020204" pitchFamily="34" charset="-34"/>
                <a:cs typeface="BrowalliaUPC" panose="020B0604020202020204" pitchFamily="34" charset="-34"/>
              </a:rPr>
              <a:t> </a:t>
            </a:r>
            <a:r>
              <a:rPr lang="th-TH" sz="3200" i="1" dirty="0" err="1">
                <a:latin typeface="BrowalliaUPC" panose="020B0604020202020204" pitchFamily="34" charset="-34"/>
                <a:cs typeface="BrowalliaUPC" panose="020B0604020202020204" pitchFamily="34" charset="-34"/>
              </a:rPr>
              <a:t>Research</a:t>
            </a:r>
            <a:r>
              <a:rPr lang="th-TH" sz="3200" i="1" dirty="0">
                <a:latin typeface="BrowalliaUPC" panose="020B0604020202020204" pitchFamily="34" charset="-34"/>
                <a:cs typeface="BrowalliaUPC" panose="020B0604020202020204" pitchFamily="34" charset="-34"/>
              </a:rPr>
              <a:t>, 30</a:t>
            </a:r>
            <a:r>
              <a:rPr lang="th-TH" sz="3200" dirty="0">
                <a:latin typeface="BrowalliaUPC" panose="020B0604020202020204" pitchFamily="34" charset="-34"/>
                <a:cs typeface="BrowalliaUPC" panose="020B0604020202020204" pitchFamily="34" charset="-34"/>
              </a:rPr>
              <a:t>(9), 23335-23347.</a:t>
            </a:r>
          </a:p>
        </p:txBody>
      </p:sp>
    </p:spTree>
    <p:extLst>
      <p:ext uri="{BB962C8B-B14F-4D97-AF65-F5344CB8AC3E}">
        <p14:creationId xmlns:p14="http://schemas.microsoft.com/office/powerpoint/2010/main" val="186951160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ตัวแทนหมายเลขสไลด์ 1">
            <a:extLst>
              <a:ext uri="{FF2B5EF4-FFF2-40B4-BE49-F238E27FC236}">
                <a16:creationId xmlns:a16="http://schemas.microsoft.com/office/drawing/2014/main" id="{79BD22FB-69A9-40AD-8A2D-D4EF034CEBB4}"/>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76</a:t>
            </a:fld>
            <a:endParaRPr lang="en-US"/>
          </a:p>
        </p:txBody>
      </p:sp>
      <p:graphicFrame>
        <p:nvGraphicFramePr>
          <p:cNvPr id="3" name="ตาราง 2">
            <a:extLst>
              <a:ext uri="{FF2B5EF4-FFF2-40B4-BE49-F238E27FC236}">
                <a16:creationId xmlns:a16="http://schemas.microsoft.com/office/drawing/2014/main" id="{AD7735F3-2884-4254-A07F-4E6B168D7ED2}"/>
              </a:ext>
            </a:extLst>
          </p:cNvPr>
          <p:cNvGraphicFramePr>
            <a:graphicFrameLocks noGrp="1"/>
          </p:cNvGraphicFramePr>
          <p:nvPr>
            <p:extLst>
              <p:ext uri="{D42A27DB-BD31-4B8C-83A1-F6EECF244321}">
                <p14:modId xmlns:p14="http://schemas.microsoft.com/office/powerpoint/2010/main" val="316532349"/>
              </p:ext>
            </p:extLst>
          </p:nvPr>
        </p:nvGraphicFramePr>
        <p:xfrm>
          <a:off x="240890" y="1130505"/>
          <a:ext cx="11710219" cy="4596990"/>
        </p:xfrm>
        <a:graphic>
          <a:graphicData uri="http://schemas.openxmlformats.org/drawingml/2006/table">
            <a:tbl>
              <a:tblPr>
                <a:tableStyleId>{616DA210-FB5B-4158-B5E0-FEB733F419BA}</a:tableStyleId>
              </a:tblPr>
              <a:tblGrid>
                <a:gridCol w="2015614">
                  <a:extLst>
                    <a:ext uri="{9D8B030D-6E8A-4147-A177-3AD203B41FA5}">
                      <a16:colId xmlns:a16="http://schemas.microsoft.com/office/drawing/2014/main" val="58235140"/>
                    </a:ext>
                  </a:extLst>
                </a:gridCol>
                <a:gridCol w="9694605">
                  <a:extLst>
                    <a:ext uri="{9D8B030D-6E8A-4147-A177-3AD203B41FA5}">
                      <a16:colId xmlns:a16="http://schemas.microsoft.com/office/drawing/2014/main" val="1655544895"/>
                    </a:ext>
                  </a:extLst>
                </a:gridCol>
              </a:tblGrid>
              <a:tr h="138578">
                <a:tc>
                  <a:txBody>
                    <a:bodyPr/>
                    <a:lstStyle/>
                    <a:p>
                      <a:r>
                        <a:rPr lang="en-US" sz="2400" dirty="0">
                          <a:latin typeface="Browallia New" panose="020B0604020202020204" pitchFamily="34" charset="-34"/>
                          <a:cs typeface="Browallia New" panose="020B0604020202020204" pitchFamily="34" charset="-34"/>
                        </a:rPr>
                        <a:t>Aspect</a:t>
                      </a:r>
                    </a:p>
                  </a:txBody>
                  <a:tcPr marL="41573" marR="41573" marT="20787" marB="20787" anchor="ctr"/>
                </a:tc>
                <a:tc>
                  <a:txBody>
                    <a:bodyPr/>
                    <a:lstStyle/>
                    <a:p>
                      <a:r>
                        <a:rPr lang="en-US" sz="2400" dirty="0">
                          <a:latin typeface="Browallia New" panose="020B0604020202020204" pitchFamily="34" charset="-34"/>
                          <a:cs typeface="Browallia New" panose="020B0604020202020204" pitchFamily="34" charset="-34"/>
                        </a:rPr>
                        <a:t>Description</a:t>
                      </a:r>
                    </a:p>
                  </a:txBody>
                  <a:tcPr marL="41573" marR="41573" marT="20787" marB="20787" anchor="ctr"/>
                </a:tc>
                <a:extLst>
                  <a:ext uri="{0D108BD9-81ED-4DB2-BD59-A6C34878D82A}">
                    <a16:rowId xmlns:a16="http://schemas.microsoft.com/office/drawing/2014/main" val="1885721255"/>
                  </a:ext>
                </a:extLst>
              </a:tr>
              <a:tr h="526595">
                <a:tc>
                  <a:txBody>
                    <a:bodyPr/>
                    <a:lstStyle/>
                    <a:p>
                      <a:r>
                        <a:rPr lang="en-US" sz="2400" b="1" dirty="0">
                          <a:latin typeface="Browallia New" panose="020B0604020202020204" pitchFamily="34" charset="-34"/>
                          <a:cs typeface="Browallia New" panose="020B0604020202020204" pitchFamily="34" charset="-34"/>
                        </a:rPr>
                        <a:t>Introduction</a:t>
                      </a:r>
                    </a:p>
                    <a:p>
                      <a:r>
                        <a:rPr lang="en-US" sz="2400" b="1" dirty="0">
                          <a:latin typeface="Browallia New" panose="020B0604020202020204" pitchFamily="34" charset="-34"/>
                          <a:cs typeface="Browallia New" panose="020B0604020202020204" pitchFamily="34" charset="-34"/>
                        </a:rPr>
                        <a:t>/Pain Point</a:t>
                      </a:r>
                      <a:endParaRPr lang="en-US" sz="2400" dirty="0">
                        <a:latin typeface="Browallia New" panose="020B0604020202020204" pitchFamily="34" charset="-34"/>
                        <a:cs typeface="Browallia New" panose="020B0604020202020204" pitchFamily="34" charset="-34"/>
                      </a:endParaRPr>
                    </a:p>
                  </a:txBody>
                  <a:tcPr marL="41573" marR="41573" marT="20787" marB="20787" anchor="ctr"/>
                </a:tc>
                <a:tc>
                  <a:txBody>
                    <a:bodyPr/>
                    <a:lstStyle/>
                    <a:p>
                      <a:pPr marL="342900" indent="-342900">
                        <a:buFont typeface="Arial" panose="020B0604020202020204" pitchFamily="34" charset="0"/>
                        <a:buChar char="•"/>
                      </a:pPr>
                      <a:r>
                        <a:rPr lang="en-US" sz="2400" dirty="0">
                          <a:latin typeface="Browallia New" panose="020B0604020202020204" pitchFamily="34" charset="-34"/>
                          <a:cs typeface="Browallia New" panose="020B0604020202020204" pitchFamily="34" charset="-34"/>
                        </a:rPr>
                        <a:t>Increasing carbon emissions and environmental damage due to non-organic consumption patterns. Need for a shift towards sustainable consumption behaviors, particularly among millennials. </a:t>
                      </a:r>
                    </a:p>
                  </a:txBody>
                  <a:tcPr marL="41573" marR="41573" marT="20787" marB="20787" anchor="ctr"/>
                </a:tc>
                <a:extLst>
                  <a:ext uri="{0D108BD9-81ED-4DB2-BD59-A6C34878D82A}">
                    <a16:rowId xmlns:a16="http://schemas.microsoft.com/office/drawing/2014/main" val="1505733913"/>
                  </a:ext>
                </a:extLst>
              </a:tr>
              <a:tr h="429591">
                <a:tc>
                  <a:txBody>
                    <a:bodyPr/>
                    <a:lstStyle/>
                    <a:p>
                      <a:r>
                        <a:rPr lang="en-US" sz="2400" b="1">
                          <a:latin typeface="Browallia New" panose="020B0604020202020204" pitchFamily="34" charset="-34"/>
                          <a:cs typeface="Browallia New" panose="020B0604020202020204" pitchFamily="34" charset="-34"/>
                        </a:rPr>
                        <a:t>Gap in Knowledge</a:t>
                      </a:r>
                      <a:endParaRPr lang="en-US" sz="2400">
                        <a:latin typeface="Browallia New" panose="020B0604020202020204" pitchFamily="34" charset="-34"/>
                        <a:cs typeface="Browallia New" panose="020B0604020202020204" pitchFamily="34" charset="-34"/>
                      </a:endParaRPr>
                    </a:p>
                  </a:txBody>
                  <a:tcPr marL="41573" marR="41573" marT="20787" marB="20787" anchor="ctr"/>
                </a:tc>
                <a:tc>
                  <a:txBody>
                    <a:bodyPr/>
                    <a:lstStyle/>
                    <a:p>
                      <a:r>
                        <a:rPr lang="en-US" sz="2400" dirty="0">
                          <a:latin typeface="Browallia New" panose="020B0604020202020204" pitchFamily="34" charset="-34"/>
                          <a:cs typeface="Browallia New" panose="020B0604020202020204" pitchFamily="34" charset="-34"/>
                        </a:rPr>
                        <a:t>Limited understanding of how social media influences green consumption behavior and purchase intentions among millennials. Need to explore the interplay of factors like eco-labeling, eco-branding, and social norms in this context.</a:t>
                      </a:r>
                    </a:p>
                  </a:txBody>
                  <a:tcPr marL="41573" marR="41573" marT="20787" marB="20787" anchor="ctr"/>
                </a:tc>
                <a:extLst>
                  <a:ext uri="{0D108BD9-81ED-4DB2-BD59-A6C34878D82A}">
                    <a16:rowId xmlns:a16="http://schemas.microsoft.com/office/drawing/2014/main" val="3060655915"/>
                  </a:ext>
                </a:extLst>
              </a:tr>
              <a:tr h="623599">
                <a:tc>
                  <a:txBody>
                    <a:bodyPr/>
                    <a:lstStyle/>
                    <a:p>
                      <a:r>
                        <a:rPr lang="en-US" sz="2400" b="1">
                          <a:latin typeface="Browallia New" panose="020B0604020202020204" pitchFamily="34" charset="-34"/>
                          <a:cs typeface="Browallia New" panose="020B0604020202020204" pitchFamily="34" charset="-34"/>
                        </a:rPr>
                        <a:t>Objectives</a:t>
                      </a:r>
                      <a:endParaRPr lang="en-US" sz="2400">
                        <a:latin typeface="Browallia New" panose="020B0604020202020204" pitchFamily="34" charset="-34"/>
                        <a:cs typeface="Browallia New" panose="020B0604020202020204" pitchFamily="34" charset="-34"/>
                      </a:endParaRPr>
                    </a:p>
                  </a:txBody>
                  <a:tcPr marL="41573" marR="41573" marT="20787" marB="20787" anchor="ctr"/>
                </a:tc>
                <a:tc>
                  <a:txBody>
                    <a:bodyPr/>
                    <a:lstStyle/>
                    <a:p>
                      <a:r>
                        <a:rPr lang="en-US" sz="2400" dirty="0">
                          <a:latin typeface="Browallia New" panose="020B0604020202020204" pitchFamily="34" charset="-34"/>
                          <a:cs typeface="Browallia New" panose="020B0604020202020204" pitchFamily="34" charset="-34"/>
                        </a:rPr>
                        <a:t>To investigate the impact of social media on green consumption behavior and green purchase intention among millennials.</a:t>
                      </a:r>
                    </a:p>
                    <a:p>
                      <a:r>
                        <a:rPr lang="en-US" sz="2400" dirty="0">
                          <a:latin typeface="Browallia New" panose="020B0604020202020204" pitchFamily="34" charset="-34"/>
                          <a:cs typeface="Browallia New" panose="020B0604020202020204" pitchFamily="34" charset="-34"/>
                        </a:rPr>
                        <a:t>To examine the mediating role of eco-labeling, eco-branding, and social norms in this relationship.</a:t>
                      </a:r>
                    </a:p>
                  </a:txBody>
                  <a:tcPr marL="41573" marR="41573" marT="20787" marB="20787" anchor="ctr"/>
                </a:tc>
                <a:extLst>
                  <a:ext uri="{0D108BD9-81ED-4DB2-BD59-A6C34878D82A}">
                    <a16:rowId xmlns:a16="http://schemas.microsoft.com/office/drawing/2014/main" val="458669440"/>
                  </a:ext>
                </a:extLst>
              </a:tr>
              <a:tr h="429591">
                <a:tc>
                  <a:txBody>
                    <a:bodyPr/>
                    <a:lstStyle/>
                    <a:p>
                      <a:r>
                        <a:rPr lang="en-US" sz="2400" b="1">
                          <a:latin typeface="Browallia New" panose="020B0604020202020204" pitchFamily="34" charset="-34"/>
                          <a:cs typeface="Browallia New" panose="020B0604020202020204" pitchFamily="34" charset="-34"/>
                        </a:rPr>
                        <a:t>Research Questions</a:t>
                      </a:r>
                      <a:endParaRPr lang="en-US" sz="2400">
                        <a:latin typeface="Browallia New" panose="020B0604020202020204" pitchFamily="34" charset="-34"/>
                        <a:cs typeface="Browallia New" panose="020B0604020202020204" pitchFamily="34" charset="-34"/>
                      </a:endParaRPr>
                    </a:p>
                  </a:txBody>
                  <a:tcPr marL="41573" marR="41573" marT="20787" marB="20787" anchor="ctr"/>
                </a:tc>
                <a:tc>
                  <a:txBody>
                    <a:bodyPr/>
                    <a:lstStyle/>
                    <a:p>
                      <a:r>
                        <a:rPr lang="en-US" sz="2400" dirty="0">
                          <a:latin typeface="Browallia New" panose="020B0604020202020204" pitchFamily="34" charset="-34"/>
                          <a:cs typeface="Browallia New" panose="020B0604020202020204" pitchFamily="34" charset="-34"/>
                        </a:rPr>
                        <a:t>- How does social media influence millennials' green consumption behavior? &lt;</a:t>
                      </a:r>
                      <a:r>
                        <a:rPr lang="en-US" sz="2400" dirty="0" err="1">
                          <a:latin typeface="Browallia New" panose="020B0604020202020204" pitchFamily="34" charset="-34"/>
                          <a:cs typeface="Browallia New" panose="020B0604020202020204" pitchFamily="34" charset="-34"/>
                        </a:rPr>
                        <a:t>br</a:t>
                      </a:r>
                      <a:r>
                        <a:rPr lang="en-US" sz="2400" dirty="0">
                          <a:latin typeface="Browallia New" panose="020B0604020202020204" pitchFamily="34" charset="-34"/>
                          <a:cs typeface="Browallia New" panose="020B0604020202020204" pitchFamily="34" charset="-34"/>
                        </a:rPr>
                        <a:t>&gt; - How does social media affect millennials' green purchase intention? &lt;</a:t>
                      </a:r>
                      <a:r>
                        <a:rPr lang="en-US" sz="2400" dirty="0" err="1">
                          <a:latin typeface="Browallia New" panose="020B0604020202020204" pitchFamily="34" charset="-34"/>
                          <a:cs typeface="Browallia New" panose="020B0604020202020204" pitchFamily="34" charset="-34"/>
                        </a:rPr>
                        <a:t>br</a:t>
                      </a:r>
                      <a:r>
                        <a:rPr lang="en-US" sz="2400" dirty="0">
                          <a:latin typeface="Browallia New" panose="020B0604020202020204" pitchFamily="34" charset="-34"/>
                          <a:cs typeface="Browallia New" panose="020B0604020202020204" pitchFamily="34" charset="-34"/>
                        </a:rPr>
                        <a:t>&gt; - What is the role of eco-labeling, eco-branding, and social norms in this process?</a:t>
                      </a:r>
                    </a:p>
                  </a:txBody>
                  <a:tcPr marL="41573" marR="41573" marT="20787" marB="20787" anchor="ctr"/>
                </a:tc>
                <a:extLst>
                  <a:ext uri="{0D108BD9-81ED-4DB2-BD59-A6C34878D82A}">
                    <a16:rowId xmlns:a16="http://schemas.microsoft.com/office/drawing/2014/main" val="2322390529"/>
                  </a:ext>
                </a:extLst>
              </a:tr>
            </a:tbl>
          </a:graphicData>
        </a:graphic>
      </p:graphicFrame>
    </p:spTree>
    <p:extLst>
      <p:ext uri="{BB962C8B-B14F-4D97-AF65-F5344CB8AC3E}">
        <p14:creationId xmlns:p14="http://schemas.microsoft.com/office/powerpoint/2010/main" val="158670503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ตัวแทนหมายเลขสไลด์ 1">
            <a:extLst>
              <a:ext uri="{FF2B5EF4-FFF2-40B4-BE49-F238E27FC236}">
                <a16:creationId xmlns:a16="http://schemas.microsoft.com/office/drawing/2014/main" id="{79BD22FB-69A9-40AD-8A2D-D4EF034CEBB4}"/>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77</a:t>
            </a:fld>
            <a:endParaRPr lang="en-US"/>
          </a:p>
        </p:txBody>
      </p:sp>
      <p:graphicFrame>
        <p:nvGraphicFramePr>
          <p:cNvPr id="3" name="ตาราง 2">
            <a:extLst>
              <a:ext uri="{FF2B5EF4-FFF2-40B4-BE49-F238E27FC236}">
                <a16:creationId xmlns:a16="http://schemas.microsoft.com/office/drawing/2014/main" id="{AD7735F3-2884-4254-A07F-4E6B168D7ED2}"/>
              </a:ext>
            </a:extLst>
          </p:cNvPr>
          <p:cNvGraphicFramePr>
            <a:graphicFrameLocks noGrp="1"/>
          </p:cNvGraphicFramePr>
          <p:nvPr>
            <p:extLst>
              <p:ext uri="{D42A27DB-BD31-4B8C-83A1-F6EECF244321}">
                <p14:modId xmlns:p14="http://schemas.microsoft.com/office/powerpoint/2010/main" val="1827369806"/>
              </p:ext>
            </p:extLst>
          </p:nvPr>
        </p:nvGraphicFramePr>
        <p:xfrm>
          <a:off x="240890" y="519984"/>
          <a:ext cx="11710219" cy="6060030"/>
        </p:xfrm>
        <a:graphic>
          <a:graphicData uri="http://schemas.openxmlformats.org/drawingml/2006/table">
            <a:tbl>
              <a:tblPr>
                <a:tableStyleId>{616DA210-FB5B-4158-B5E0-FEB733F419BA}</a:tableStyleId>
              </a:tblPr>
              <a:tblGrid>
                <a:gridCol w="2015614">
                  <a:extLst>
                    <a:ext uri="{9D8B030D-6E8A-4147-A177-3AD203B41FA5}">
                      <a16:colId xmlns:a16="http://schemas.microsoft.com/office/drawing/2014/main" val="58235140"/>
                    </a:ext>
                  </a:extLst>
                </a:gridCol>
                <a:gridCol w="9694605">
                  <a:extLst>
                    <a:ext uri="{9D8B030D-6E8A-4147-A177-3AD203B41FA5}">
                      <a16:colId xmlns:a16="http://schemas.microsoft.com/office/drawing/2014/main" val="1655544895"/>
                    </a:ext>
                  </a:extLst>
                </a:gridCol>
              </a:tblGrid>
              <a:tr h="138578">
                <a:tc>
                  <a:txBody>
                    <a:bodyPr/>
                    <a:lstStyle/>
                    <a:p>
                      <a:r>
                        <a:rPr lang="en-US" sz="2400" dirty="0">
                          <a:latin typeface="Browallia New" panose="020B0604020202020204" pitchFamily="34" charset="-34"/>
                          <a:cs typeface="Browallia New" panose="020B0604020202020204" pitchFamily="34" charset="-34"/>
                        </a:rPr>
                        <a:t>Aspect</a:t>
                      </a:r>
                    </a:p>
                  </a:txBody>
                  <a:tcPr marL="41573" marR="41573" marT="20787" marB="20787" anchor="ctr"/>
                </a:tc>
                <a:tc>
                  <a:txBody>
                    <a:bodyPr/>
                    <a:lstStyle/>
                    <a:p>
                      <a:r>
                        <a:rPr lang="en-US" sz="2400" dirty="0">
                          <a:latin typeface="Browallia New" panose="020B0604020202020204" pitchFamily="34" charset="-34"/>
                          <a:cs typeface="Browallia New" panose="020B0604020202020204" pitchFamily="34" charset="-34"/>
                        </a:rPr>
                        <a:t>Description</a:t>
                      </a:r>
                    </a:p>
                  </a:txBody>
                  <a:tcPr marL="41573" marR="41573" marT="20787" marB="20787" anchor="ctr"/>
                </a:tc>
                <a:extLst>
                  <a:ext uri="{0D108BD9-81ED-4DB2-BD59-A6C34878D82A}">
                    <a16:rowId xmlns:a16="http://schemas.microsoft.com/office/drawing/2014/main" val="1885721255"/>
                  </a:ext>
                </a:extLst>
              </a:tr>
              <a:tr h="429591">
                <a:tc>
                  <a:txBody>
                    <a:bodyPr/>
                    <a:lstStyle/>
                    <a:p>
                      <a:r>
                        <a:rPr lang="en-US" sz="2400" b="1">
                          <a:latin typeface="Browallia New" panose="020B0604020202020204" pitchFamily="34" charset="-34"/>
                          <a:cs typeface="Browallia New" panose="020B0604020202020204" pitchFamily="34" charset="-34"/>
                        </a:rPr>
                        <a:t>Methodology</a:t>
                      </a:r>
                      <a:endParaRPr lang="en-US" sz="2400">
                        <a:latin typeface="Browallia New" panose="020B0604020202020204" pitchFamily="34" charset="-34"/>
                        <a:cs typeface="Browallia New" panose="020B0604020202020204" pitchFamily="34" charset="-34"/>
                      </a:endParaRPr>
                    </a:p>
                  </a:txBody>
                  <a:tcPr marL="41573" marR="41573" marT="20787" marB="20787" anchor="ctr"/>
                </a:tc>
                <a:tc>
                  <a:txBody>
                    <a:bodyPr/>
                    <a:lstStyle/>
                    <a:p>
                      <a:r>
                        <a:rPr lang="en-US" sz="2400" dirty="0">
                          <a:latin typeface="Browallia New" panose="020B0604020202020204" pitchFamily="34" charset="-34"/>
                          <a:cs typeface="Browallia New" panose="020B0604020202020204" pitchFamily="34" charset="-34"/>
                        </a:rPr>
                        <a:t>Cross-sectional questionnaire survey of millennial students from different faculties (social sciences, engineering, and bio-sciences). Data analysis using SPSS and Smart-PLS (statistical software).</a:t>
                      </a:r>
                    </a:p>
                  </a:txBody>
                  <a:tcPr marL="41573" marR="41573" marT="20787" marB="20787" anchor="ctr"/>
                </a:tc>
                <a:extLst>
                  <a:ext uri="{0D108BD9-81ED-4DB2-BD59-A6C34878D82A}">
                    <a16:rowId xmlns:a16="http://schemas.microsoft.com/office/drawing/2014/main" val="343398547"/>
                  </a:ext>
                </a:extLst>
              </a:tr>
              <a:tr h="429591">
                <a:tc>
                  <a:txBody>
                    <a:bodyPr/>
                    <a:lstStyle/>
                    <a:p>
                      <a:r>
                        <a:rPr lang="en-US" sz="2400" b="1">
                          <a:latin typeface="Browallia New" panose="020B0604020202020204" pitchFamily="34" charset="-34"/>
                          <a:cs typeface="Browallia New" panose="020B0604020202020204" pitchFamily="34" charset="-34"/>
                        </a:rPr>
                        <a:t>Findings</a:t>
                      </a:r>
                      <a:endParaRPr lang="en-US" sz="2400">
                        <a:latin typeface="Browallia New" panose="020B0604020202020204" pitchFamily="34" charset="-34"/>
                        <a:cs typeface="Browallia New" panose="020B0604020202020204" pitchFamily="34" charset="-34"/>
                      </a:endParaRPr>
                    </a:p>
                  </a:txBody>
                  <a:tcPr marL="41573" marR="41573" marT="20787" marB="20787" anchor="ctr"/>
                </a:tc>
                <a:tc>
                  <a:txBody>
                    <a:bodyPr/>
                    <a:lstStyle/>
                    <a:p>
                      <a:pPr marL="342900" indent="-342900">
                        <a:buFont typeface="Arial" panose="020B0604020202020204" pitchFamily="34" charset="0"/>
                        <a:buChar char="•"/>
                      </a:pPr>
                      <a:r>
                        <a:rPr lang="en-US" sz="2400" dirty="0">
                          <a:latin typeface="Browallia New" panose="020B0604020202020204" pitchFamily="34" charset="-34"/>
                          <a:cs typeface="Browallia New" panose="020B0604020202020204" pitchFamily="34" charset="-34"/>
                        </a:rPr>
                        <a:t>Social media has a significant positive impact on millennials' green consumption behavior and green purchase intention.</a:t>
                      </a:r>
                    </a:p>
                    <a:p>
                      <a:pPr marL="342900" indent="-342900">
                        <a:buFont typeface="Arial" panose="020B0604020202020204" pitchFamily="34" charset="0"/>
                        <a:buChar char="•"/>
                      </a:pPr>
                      <a:r>
                        <a:rPr lang="en-US" sz="2400" dirty="0">
                          <a:latin typeface="Browallia New" panose="020B0604020202020204" pitchFamily="34" charset="-34"/>
                          <a:cs typeface="Browallia New" panose="020B0604020202020204" pitchFamily="34" charset="-34"/>
                        </a:rPr>
                        <a:t>Eco-labeling, eco-branding, and social norms play a mediating role in this relationship.</a:t>
                      </a:r>
                    </a:p>
                  </a:txBody>
                  <a:tcPr marL="41573" marR="41573" marT="20787" marB="20787" anchor="ctr"/>
                </a:tc>
                <a:extLst>
                  <a:ext uri="{0D108BD9-81ED-4DB2-BD59-A6C34878D82A}">
                    <a16:rowId xmlns:a16="http://schemas.microsoft.com/office/drawing/2014/main" val="407528127"/>
                  </a:ext>
                </a:extLst>
              </a:tr>
              <a:tr h="623599">
                <a:tc>
                  <a:txBody>
                    <a:bodyPr/>
                    <a:lstStyle/>
                    <a:p>
                      <a:r>
                        <a:rPr lang="en-US" sz="2400" b="1">
                          <a:latin typeface="Browallia New" panose="020B0604020202020204" pitchFamily="34" charset="-34"/>
                          <a:cs typeface="Browallia New" panose="020B0604020202020204" pitchFamily="34" charset="-34"/>
                        </a:rPr>
                        <a:t>Discussion</a:t>
                      </a:r>
                      <a:endParaRPr lang="en-US" sz="2400">
                        <a:latin typeface="Browallia New" panose="020B0604020202020204" pitchFamily="34" charset="-34"/>
                        <a:cs typeface="Browallia New" panose="020B0604020202020204" pitchFamily="34" charset="-34"/>
                      </a:endParaRPr>
                    </a:p>
                  </a:txBody>
                  <a:tcPr marL="41573" marR="41573" marT="20787" marB="20787" anchor="ctr"/>
                </a:tc>
                <a:tc>
                  <a:txBody>
                    <a:bodyPr/>
                    <a:lstStyle/>
                    <a:p>
                      <a:pPr marL="342900" indent="-342900">
                        <a:buFont typeface="Arial" panose="020B0604020202020204" pitchFamily="34" charset="0"/>
                        <a:buChar char="•"/>
                      </a:pPr>
                      <a:r>
                        <a:rPr lang="en-US" sz="2400" dirty="0">
                          <a:latin typeface="Browallia New" panose="020B0604020202020204" pitchFamily="34" charset="-34"/>
                          <a:cs typeface="Browallia New" panose="020B0604020202020204" pitchFamily="34" charset="-34"/>
                        </a:rPr>
                        <a:t>The findings highlight the importance of social media in promoting sustainable consumption.</a:t>
                      </a:r>
                    </a:p>
                    <a:p>
                      <a:pPr marL="342900" indent="-342900">
                        <a:buFont typeface="Arial" panose="020B0604020202020204" pitchFamily="34" charset="0"/>
                        <a:buChar char="•"/>
                      </a:pPr>
                      <a:r>
                        <a:rPr lang="en-US" sz="2400" dirty="0">
                          <a:latin typeface="Browallia New" panose="020B0604020202020204" pitchFamily="34" charset="-34"/>
                          <a:cs typeface="Browallia New" panose="020B0604020202020204" pitchFamily="34" charset="-34"/>
                        </a:rPr>
                        <a:t>Eco-conscious marketing strategies and social influence can encourage green consumption among millennials.</a:t>
                      </a:r>
                    </a:p>
                    <a:p>
                      <a:pPr marL="342900" indent="-342900">
                        <a:buFont typeface="Arial" panose="020B0604020202020204" pitchFamily="34" charset="0"/>
                        <a:buChar char="•"/>
                      </a:pPr>
                      <a:r>
                        <a:rPr lang="en-US" sz="2400" dirty="0">
                          <a:latin typeface="Browallia New" panose="020B0604020202020204" pitchFamily="34" charset="-34"/>
                          <a:cs typeface="Browallia New" panose="020B0604020202020204" pitchFamily="34" charset="-34"/>
                        </a:rPr>
                        <a:t>The study contributes to the growing body of literature on sustainable consumption and the role of social media.</a:t>
                      </a:r>
                    </a:p>
                  </a:txBody>
                  <a:tcPr marL="41573" marR="41573" marT="20787" marB="20787" anchor="ctr"/>
                </a:tc>
                <a:extLst>
                  <a:ext uri="{0D108BD9-81ED-4DB2-BD59-A6C34878D82A}">
                    <a16:rowId xmlns:a16="http://schemas.microsoft.com/office/drawing/2014/main" val="615052222"/>
                  </a:ext>
                </a:extLst>
              </a:tr>
              <a:tr h="720604">
                <a:tc>
                  <a:txBody>
                    <a:bodyPr/>
                    <a:lstStyle/>
                    <a:p>
                      <a:r>
                        <a:rPr lang="en-US" sz="2400" b="1">
                          <a:latin typeface="Browallia New" panose="020B0604020202020204" pitchFamily="34" charset="-34"/>
                          <a:cs typeface="Browallia New" panose="020B0604020202020204" pitchFamily="34" charset="-34"/>
                        </a:rPr>
                        <a:t>Recommendations</a:t>
                      </a:r>
                      <a:endParaRPr lang="en-US" sz="2400">
                        <a:latin typeface="Browallia New" panose="020B0604020202020204" pitchFamily="34" charset="-34"/>
                        <a:cs typeface="Browallia New" panose="020B0604020202020204" pitchFamily="34" charset="-34"/>
                      </a:endParaRPr>
                    </a:p>
                  </a:txBody>
                  <a:tcPr marL="41573" marR="41573" marT="20787" marB="20787" anchor="ctr"/>
                </a:tc>
                <a:tc>
                  <a:txBody>
                    <a:bodyPr/>
                    <a:lstStyle/>
                    <a:p>
                      <a:pPr marL="342900" indent="-342900">
                        <a:buFont typeface="Arial" panose="020B0604020202020204" pitchFamily="34" charset="0"/>
                        <a:buChar char="•"/>
                      </a:pPr>
                      <a:r>
                        <a:rPr lang="en-US" sz="2400" dirty="0">
                          <a:latin typeface="Browallia New" panose="020B0604020202020204" pitchFamily="34" charset="-34"/>
                          <a:cs typeface="Browallia New" panose="020B0604020202020204" pitchFamily="34" charset="-34"/>
                        </a:rPr>
                        <a:t>Businesses should leverage social media to promote green products and practices.</a:t>
                      </a:r>
                    </a:p>
                    <a:p>
                      <a:pPr marL="342900" indent="-342900">
                        <a:buFont typeface="Arial" panose="020B0604020202020204" pitchFamily="34" charset="0"/>
                        <a:buChar char="•"/>
                      </a:pPr>
                      <a:r>
                        <a:rPr lang="en-US" sz="2400" dirty="0">
                          <a:latin typeface="Browallia New" panose="020B0604020202020204" pitchFamily="34" charset="-34"/>
                          <a:cs typeface="Browallia New" panose="020B0604020202020204" pitchFamily="34" charset="-34"/>
                        </a:rPr>
                        <a:t>Policymakers should encourage the use of eco-labeling and support initiatives that foster social norms around sustainable consumption.</a:t>
                      </a:r>
                    </a:p>
                    <a:p>
                      <a:pPr marL="342900" indent="-342900">
                        <a:buFont typeface="Arial" panose="020B0604020202020204" pitchFamily="34" charset="0"/>
                        <a:buChar char="•"/>
                      </a:pPr>
                      <a:r>
                        <a:rPr lang="en-US" sz="2400" dirty="0">
                          <a:latin typeface="Browallia New" panose="020B0604020202020204" pitchFamily="34" charset="-34"/>
                          <a:cs typeface="Browallia New" panose="020B0604020202020204" pitchFamily="34" charset="-34"/>
                        </a:rPr>
                        <a:t>Further research should explore the long-term impact of social media on green consumption and investigate other factors that may influence sustainable behavior.</a:t>
                      </a:r>
                    </a:p>
                  </a:txBody>
                  <a:tcPr marL="41573" marR="41573" marT="20787" marB="20787" anchor="ctr"/>
                </a:tc>
                <a:extLst>
                  <a:ext uri="{0D108BD9-81ED-4DB2-BD59-A6C34878D82A}">
                    <a16:rowId xmlns:a16="http://schemas.microsoft.com/office/drawing/2014/main" val="2517590892"/>
                  </a:ext>
                </a:extLst>
              </a:tr>
            </a:tbl>
          </a:graphicData>
        </a:graphic>
      </p:graphicFrame>
    </p:spTree>
    <p:extLst>
      <p:ext uri="{BB962C8B-B14F-4D97-AF65-F5344CB8AC3E}">
        <p14:creationId xmlns:p14="http://schemas.microsoft.com/office/powerpoint/2010/main" val="226946636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รูปภาพ 4">
            <a:extLst>
              <a:ext uri="{FF2B5EF4-FFF2-40B4-BE49-F238E27FC236}">
                <a16:creationId xmlns:a16="http://schemas.microsoft.com/office/drawing/2014/main" id="{605824A1-3ECC-40F3-B9BE-1D552D31F02D}"/>
              </a:ext>
            </a:extLst>
          </p:cNvPr>
          <p:cNvPicPr>
            <a:picLocks noChangeAspect="1"/>
          </p:cNvPicPr>
          <p:nvPr/>
        </p:nvPicPr>
        <p:blipFill>
          <a:blip r:embed="rId2"/>
          <a:stretch>
            <a:fillRect/>
          </a:stretch>
        </p:blipFill>
        <p:spPr>
          <a:xfrm>
            <a:off x="1740310" y="1409700"/>
            <a:ext cx="8486314" cy="4038600"/>
          </a:xfrm>
          <a:prstGeom prst="rect">
            <a:avLst/>
          </a:prstGeom>
        </p:spPr>
      </p:pic>
      <p:sp>
        <p:nvSpPr>
          <p:cNvPr id="2" name="ตัวแทนหมายเลขสไลด์ 1">
            <a:extLst>
              <a:ext uri="{FF2B5EF4-FFF2-40B4-BE49-F238E27FC236}">
                <a16:creationId xmlns:a16="http://schemas.microsoft.com/office/drawing/2014/main" id="{7084A364-6290-4796-B26F-66D6CC9D8D7A}"/>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78</a:t>
            </a:fld>
            <a:endParaRPr lang="en-US"/>
          </a:p>
        </p:txBody>
      </p:sp>
    </p:spTree>
    <p:extLst>
      <p:ext uri="{BB962C8B-B14F-4D97-AF65-F5344CB8AC3E}">
        <p14:creationId xmlns:p14="http://schemas.microsoft.com/office/powerpoint/2010/main" val="185230472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กล่องข้อความ 4">
            <a:extLst>
              <a:ext uri="{FF2B5EF4-FFF2-40B4-BE49-F238E27FC236}">
                <a16:creationId xmlns:a16="http://schemas.microsoft.com/office/drawing/2014/main" id="{05FF413B-3ABB-43DC-918B-8933091BE15B}"/>
              </a:ext>
            </a:extLst>
          </p:cNvPr>
          <p:cNvSpPr txBox="1"/>
          <p:nvPr/>
        </p:nvSpPr>
        <p:spPr>
          <a:xfrm>
            <a:off x="285135" y="674400"/>
            <a:ext cx="11621729" cy="5509200"/>
          </a:xfrm>
          <a:prstGeom prst="rect">
            <a:avLst/>
          </a:prstGeom>
          <a:noFill/>
        </p:spPr>
        <p:txBody>
          <a:bodyPr wrap="square">
            <a:spAutoFit/>
          </a:bodyPr>
          <a:lstStyle/>
          <a:p>
            <a:pPr marL="461963" indent="-461963"/>
            <a:r>
              <a:rPr lang="en-US" sz="1600" dirty="0">
                <a:latin typeface="BrowalliaUPC" panose="020B0604020202020204" pitchFamily="34" charset="-34"/>
                <a:cs typeface="BrowalliaUPC" panose="020B0604020202020204" pitchFamily="34" charset="-34"/>
              </a:rPr>
              <a:t>Reference</a:t>
            </a:r>
          </a:p>
          <a:p>
            <a:pPr marL="461963" indent="-461963"/>
            <a:endParaRPr lang="en-US" sz="1600" dirty="0">
              <a:latin typeface="BrowalliaUPC" panose="020B0604020202020204" pitchFamily="34" charset="-34"/>
              <a:cs typeface="BrowalliaUPC" panose="020B0604020202020204" pitchFamily="34" charset="-34"/>
            </a:endParaRPr>
          </a:p>
          <a:p>
            <a:pPr marL="461963" indent="-461963"/>
            <a:r>
              <a:rPr lang="en-US" sz="1600" dirty="0">
                <a:latin typeface="BrowalliaUPC" panose="020B0604020202020204" pitchFamily="34" charset="-34"/>
                <a:cs typeface="BrowalliaUPC" panose="020B0604020202020204" pitchFamily="34" charset="-34"/>
              </a:rPr>
              <a:t>Ali, M., Ullah, S., Ahmad, M. S., Cheok, M. Y., &amp; </a:t>
            </a:r>
            <a:r>
              <a:rPr lang="en-US" sz="1600" dirty="0" err="1">
                <a:latin typeface="BrowalliaUPC" panose="020B0604020202020204" pitchFamily="34" charset="-34"/>
                <a:cs typeface="BrowalliaUPC" panose="020B0604020202020204" pitchFamily="34" charset="-34"/>
              </a:rPr>
              <a:t>Alenezi</a:t>
            </a:r>
            <a:r>
              <a:rPr lang="en-US" sz="1600" dirty="0">
                <a:latin typeface="BrowalliaUPC" panose="020B0604020202020204" pitchFamily="34" charset="-34"/>
                <a:cs typeface="BrowalliaUPC" panose="020B0604020202020204" pitchFamily="34" charset="-34"/>
              </a:rPr>
              <a:t>, H. (2023). Assessing the impact of green consumption behavior and green purchase intention among millennials toward sustainable environment [Article]. Environmental Science and Pollution Research, 30(9), 23335-23347. https://doi.org/10.1007/s11356-022-23811-1 </a:t>
            </a:r>
          </a:p>
          <a:p>
            <a:pPr marL="461963" indent="-461963"/>
            <a:r>
              <a:rPr lang="en-US" sz="1600" dirty="0">
                <a:latin typeface="BrowalliaUPC" panose="020B0604020202020204" pitchFamily="34" charset="-34"/>
                <a:cs typeface="BrowalliaUPC" panose="020B0604020202020204" pitchFamily="34" charset="-34"/>
              </a:rPr>
              <a:t>Baier, D., Rausch, T. M., &amp; Wagner, T. F. (2020). The drivers of sustainable apparel and sportswear consumption: A segmented kano perspective [Article]. Sustainability (Switzerland), 12(7), Article 2788. https://doi.org/10.3390/su12072788 </a:t>
            </a:r>
          </a:p>
          <a:p>
            <a:pPr marL="461963" indent="-461963"/>
            <a:r>
              <a:rPr lang="en-US" sz="1600" dirty="0" err="1">
                <a:latin typeface="BrowalliaUPC" panose="020B0604020202020204" pitchFamily="34" charset="-34"/>
                <a:cs typeface="BrowalliaUPC" panose="020B0604020202020204" pitchFamily="34" charset="-34"/>
              </a:rPr>
              <a:t>Barkemeyer</a:t>
            </a:r>
            <a:r>
              <a:rPr lang="en-US" sz="1600" dirty="0">
                <a:latin typeface="BrowalliaUPC" panose="020B0604020202020204" pitchFamily="34" charset="-34"/>
                <a:cs typeface="BrowalliaUPC" panose="020B0604020202020204" pitchFamily="34" charset="-34"/>
              </a:rPr>
              <a:t>, R., Young, C. W., </a:t>
            </a:r>
            <a:r>
              <a:rPr lang="en-US" sz="1600" dirty="0" err="1">
                <a:latin typeface="BrowalliaUPC" panose="020B0604020202020204" pitchFamily="34" charset="-34"/>
                <a:cs typeface="BrowalliaUPC" panose="020B0604020202020204" pitchFamily="34" charset="-34"/>
              </a:rPr>
              <a:t>Chintakayala</a:t>
            </a:r>
            <a:r>
              <a:rPr lang="en-US" sz="1600" dirty="0">
                <a:latin typeface="BrowalliaUPC" panose="020B0604020202020204" pitchFamily="34" charset="-34"/>
                <a:cs typeface="BrowalliaUPC" panose="020B0604020202020204" pitchFamily="34" charset="-34"/>
              </a:rPr>
              <a:t>, P. K., &amp; Owen, A. (2023). Eco-labels, conspicuous conservation and moral licensing: An indirect </a:t>
            </a:r>
            <a:r>
              <a:rPr lang="en-US" sz="1600" dirty="0" err="1">
                <a:latin typeface="BrowalliaUPC" panose="020B0604020202020204" pitchFamily="34" charset="-34"/>
                <a:cs typeface="BrowalliaUPC" panose="020B0604020202020204" pitchFamily="34" charset="-34"/>
              </a:rPr>
              <a:t>behavioural</a:t>
            </a:r>
            <a:r>
              <a:rPr lang="en-US" sz="1600" dirty="0">
                <a:latin typeface="BrowalliaUPC" panose="020B0604020202020204" pitchFamily="34" charset="-34"/>
                <a:cs typeface="BrowalliaUPC" panose="020B0604020202020204" pitchFamily="34" charset="-34"/>
              </a:rPr>
              <a:t> rebound effect [Article]. Ecological Economics, 204, Article 107649. https://doi.org/10.1016/j.ecolecon.2022.107649 </a:t>
            </a:r>
          </a:p>
          <a:p>
            <a:pPr marL="461963" indent="-461963"/>
            <a:r>
              <a:rPr lang="en-US" sz="1600" dirty="0" err="1">
                <a:latin typeface="BrowalliaUPC" panose="020B0604020202020204" pitchFamily="34" charset="-34"/>
                <a:cs typeface="BrowalliaUPC" panose="020B0604020202020204" pitchFamily="34" charset="-34"/>
              </a:rPr>
              <a:t>Ghouse</a:t>
            </a:r>
            <a:r>
              <a:rPr lang="en-US" sz="1600" dirty="0">
                <a:latin typeface="BrowalliaUPC" panose="020B0604020202020204" pitchFamily="34" charset="-34"/>
                <a:cs typeface="BrowalliaUPC" panose="020B0604020202020204" pitchFamily="34" charset="-34"/>
              </a:rPr>
              <a:t>, S. M., Shekhar, R., Ali </a:t>
            </a:r>
            <a:r>
              <a:rPr lang="en-US" sz="1600" dirty="0" err="1">
                <a:latin typeface="BrowalliaUPC" panose="020B0604020202020204" pitchFamily="34" charset="-34"/>
                <a:cs typeface="BrowalliaUPC" panose="020B0604020202020204" pitchFamily="34" charset="-34"/>
              </a:rPr>
              <a:t>Sulaiman</a:t>
            </a:r>
            <a:r>
              <a:rPr lang="en-US" sz="1600" dirty="0">
                <a:latin typeface="BrowalliaUPC" panose="020B0604020202020204" pitchFamily="34" charset="-34"/>
                <a:cs typeface="BrowalliaUPC" panose="020B0604020202020204" pitchFamily="34" charset="-34"/>
              </a:rPr>
              <a:t>, M. A. B., &amp; Azam, A. (2024). Green purchase </a:t>
            </a:r>
            <a:r>
              <a:rPr lang="en-US" sz="1600" dirty="0" err="1">
                <a:latin typeface="BrowalliaUPC" panose="020B0604020202020204" pitchFamily="34" charset="-34"/>
                <a:cs typeface="BrowalliaUPC" panose="020B0604020202020204" pitchFamily="34" charset="-34"/>
              </a:rPr>
              <a:t>behaviour</a:t>
            </a:r>
            <a:r>
              <a:rPr lang="en-US" sz="1600" dirty="0">
                <a:latin typeface="BrowalliaUPC" panose="020B0604020202020204" pitchFamily="34" charset="-34"/>
                <a:cs typeface="BrowalliaUPC" panose="020B0604020202020204" pitchFamily="34" charset="-34"/>
              </a:rPr>
              <a:t> of Arab millennials towards eco-friendly products: the moderating role of eco-labelling [Article]. Bottom Line. https://doi.org/10.1108/BL-08-2023-0246 </a:t>
            </a:r>
          </a:p>
          <a:p>
            <a:pPr marL="461963" indent="-461963"/>
            <a:r>
              <a:rPr lang="en-US" sz="1600" dirty="0">
                <a:latin typeface="BrowalliaUPC" panose="020B0604020202020204" pitchFamily="34" charset="-34"/>
                <a:cs typeface="BrowalliaUPC" panose="020B0604020202020204" pitchFamily="34" charset="-34"/>
              </a:rPr>
              <a:t>Gomes, K. C., Nora, G. A. M., Andrade, C. R. D., Alberton, A., &amp; Lyra, F. R. (2022). Environmental Label Features and their Theoretical Implications for Sustainability Market Practices towards a Circular Economy [Article]. </a:t>
            </a:r>
            <a:r>
              <a:rPr lang="en-US" sz="1600" dirty="0" err="1">
                <a:latin typeface="BrowalliaUPC" panose="020B0604020202020204" pitchFamily="34" charset="-34"/>
                <a:cs typeface="BrowalliaUPC" panose="020B0604020202020204" pitchFamily="34" charset="-34"/>
              </a:rPr>
              <a:t>Revista</a:t>
            </a:r>
            <a:r>
              <a:rPr lang="en-US" sz="1600" dirty="0">
                <a:latin typeface="BrowalliaUPC" panose="020B0604020202020204" pitchFamily="34" charset="-34"/>
                <a:cs typeface="BrowalliaUPC" panose="020B0604020202020204" pitchFamily="34" charset="-34"/>
              </a:rPr>
              <a:t> </a:t>
            </a:r>
            <a:r>
              <a:rPr lang="en-US" sz="1600" dirty="0" err="1">
                <a:latin typeface="BrowalliaUPC" panose="020B0604020202020204" pitchFamily="34" charset="-34"/>
                <a:cs typeface="BrowalliaUPC" panose="020B0604020202020204" pitchFamily="34" charset="-34"/>
              </a:rPr>
              <a:t>Interdisciplinar</a:t>
            </a:r>
            <a:r>
              <a:rPr lang="en-US" sz="1600" dirty="0">
                <a:latin typeface="BrowalliaUPC" panose="020B0604020202020204" pitchFamily="34" charset="-34"/>
                <a:cs typeface="BrowalliaUPC" panose="020B0604020202020204" pitchFamily="34" charset="-34"/>
              </a:rPr>
              <a:t> de </a:t>
            </a:r>
            <a:r>
              <a:rPr lang="en-US" sz="1600" dirty="0" err="1">
                <a:latin typeface="BrowalliaUPC" panose="020B0604020202020204" pitchFamily="34" charset="-34"/>
                <a:cs typeface="BrowalliaUPC" panose="020B0604020202020204" pitchFamily="34" charset="-34"/>
              </a:rPr>
              <a:t>Ciencia</a:t>
            </a:r>
            <a:r>
              <a:rPr lang="en-US" sz="1600" dirty="0">
                <a:latin typeface="BrowalliaUPC" panose="020B0604020202020204" pitchFamily="34" charset="-34"/>
                <a:cs typeface="BrowalliaUPC" panose="020B0604020202020204" pitchFamily="34" charset="-34"/>
              </a:rPr>
              <a:t> </a:t>
            </a:r>
            <a:r>
              <a:rPr lang="en-US" sz="1600" dirty="0" err="1">
                <a:latin typeface="BrowalliaUPC" panose="020B0604020202020204" pitchFamily="34" charset="-34"/>
                <a:cs typeface="BrowalliaUPC" panose="020B0604020202020204" pitchFamily="34" charset="-34"/>
              </a:rPr>
              <a:t>Aplicada</a:t>
            </a:r>
            <a:r>
              <a:rPr lang="en-US" sz="1600" dirty="0">
                <a:latin typeface="BrowalliaUPC" panose="020B0604020202020204" pitchFamily="34" charset="-34"/>
                <a:cs typeface="BrowalliaUPC" panose="020B0604020202020204" pitchFamily="34" charset="-34"/>
              </a:rPr>
              <a:t>, 6(11), 60-72. https://doi.org/10.18226/25253824.v6.n11.08 </a:t>
            </a:r>
          </a:p>
          <a:p>
            <a:pPr marL="461963" indent="-461963"/>
            <a:r>
              <a:rPr lang="en-US" sz="1600" dirty="0">
                <a:latin typeface="BrowalliaUPC" panose="020B0604020202020204" pitchFamily="34" charset="-34"/>
                <a:cs typeface="BrowalliaUPC" panose="020B0604020202020204" pitchFamily="34" charset="-34"/>
              </a:rPr>
              <a:t>Gutierrez, A. M. J., Chiu, A. S. F., &amp; Seva, R. (2020). A proposed framework on the affective design of eco-product labels [Article]. Sustainability (Switzerland), 12(8), Article 3234. https://doi.org/10.3390/SU12083234 </a:t>
            </a:r>
          </a:p>
          <a:p>
            <a:pPr marL="461963" indent="-461963"/>
            <a:r>
              <a:rPr lang="en-US" sz="1600" dirty="0" err="1">
                <a:latin typeface="BrowalliaUPC" panose="020B0604020202020204" pitchFamily="34" charset="-34"/>
                <a:cs typeface="BrowalliaUPC" panose="020B0604020202020204" pitchFamily="34" charset="-34"/>
              </a:rPr>
              <a:t>Hael</a:t>
            </a:r>
            <a:r>
              <a:rPr lang="en-US" sz="1600" dirty="0">
                <a:latin typeface="BrowalliaUPC" panose="020B0604020202020204" pitchFamily="34" charset="-34"/>
                <a:cs typeface="BrowalliaUPC" panose="020B0604020202020204" pitchFamily="34" charset="-34"/>
              </a:rPr>
              <a:t>, M., </a:t>
            </a:r>
            <a:r>
              <a:rPr lang="en-US" sz="1600" dirty="0" err="1">
                <a:latin typeface="BrowalliaUPC" panose="020B0604020202020204" pitchFamily="34" charset="-34"/>
                <a:cs typeface="BrowalliaUPC" panose="020B0604020202020204" pitchFamily="34" charset="-34"/>
              </a:rPr>
              <a:t>Hazaea</a:t>
            </a:r>
            <a:r>
              <a:rPr lang="en-US" sz="1600" dirty="0">
                <a:latin typeface="BrowalliaUPC" panose="020B0604020202020204" pitchFamily="34" charset="-34"/>
                <a:cs typeface="BrowalliaUPC" panose="020B0604020202020204" pitchFamily="34" charset="-34"/>
              </a:rPr>
              <a:t>, S. A., Zhang, H., &amp; </a:t>
            </a:r>
            <a:r>
              <a:rPr lang="en-US" sz="1600" dirty="0" err="1">
                <a:latin typeface="BrowalliaUPC" panose="020B0604020202020204" pitchFamily="34" charset="-34"/>
                <a:cs typeface="BrowalliaUPC" panose="020B0604020202020204" pitchFamily="34" charset="-34"/>
              </a:rPr>
              <a:t>Mareeh</a:t>
            </a:r>
            <a:r>
              <a:rPr lang="en-US" sz="1600" dirty="0">
                <a:latin typeface="BrowalliaUPC" panose="020B0604020202020204" pitchFamily="34" charset="-34"/>
                <a:cs typeface="BrowalliaUPC" panose="020B0604020202020204" pitchFamily="34" charset="-34"/>
              </a:rPr>
              <a:t>, H. (2024). Mapping the literature trends of consumer behavior and sustainability: insights from a bibliometric analysis approach [Review]. Environment, Development and Sustainability. https://doi.org/10.1007/s10668-023-04382-8 </a:t>
            </a:r>
          </a:p>
          <a:p>
            <a:pPr marL="461963" indent="-461963"/>
            <a:r>
              <a:rPr lang="en-US" sz="1600" dirty="0">
                <a:latin typeface="BrowalliaUPC" panose="020B0604020202020204" pitchFamily="34" charset="-34"/>
                <a:cs typeface="BrowalliaUPC" panose="020B0604020202020204" pitchFamily="34" charset="-34"/>
              </a:rPr>
              <a:t>Horne, R. E. (2009). Limits to labels: The role of eco-labels in the assessment of product sustainability and routes to sustainable consumption [Article]. International Journal of Consumer Studies, 33(2), 175-182. https://doi.org/10.1111/j.1470-6431.2009.00752.x </a:t>
            </a:r>
          </a:p>
          <a:p>
            <a:pPr marL="461963" indent="-461963"/>
            <a:r>
              <a:rPr lang="en-US" sz="1600" dirty="0">
                <a:latin typeface="BrowalliaUPC" panose="020B0604020202020204" pitchFamily="34" charset="-34"/>
                <a:cs typeface="BrowalliaUPC" panose="020B0604020202020204" pitchFamily="34" charset="-34"/>
              </a:rPr>
              <a:t>Majeed, M. U., Aslam, S., Murtaza, S. A., Attila, S., &amp; </a:t>
            </a:r>
            <a:r>
              <a:rPr lang="en-US" sz="1600" dirty="0" err="1">
                <a:latin typeface="BrowalliaUPC" panose="020B0604020202020204" pitchFamily="34" charset="-34"/>
                <a:cs typeface="BrowalliaUPC" panose="020B0604020202020204" pitchFamily="34" charset="-34"/>
              </a:rPr>
              <a:t>Molnár</a:t>
            </a:r>
            <a:r>
              <a:rPr lang="en-US" sz="1600" dirty="0">
                <a:latin typeface="BrowalliaUPC" panose="020B0604020202020204" pitchFamily="34" charset="-34"/>
                <a:cs typeface="BrowalliaUPC" panose="020B0604020202020204" pitchFamily="34" charset="-34"/>
              </a:rPr>
              <a:t>, E. (2022). Green Marketing Approaches and Their Impact on Green Purchase Intentions: Mediating Role of Green Brand Image and Consumer Beliefs towards the Environment [Article]. Sustainability (Switzerland), 14(18), Article 11703. https://doi.org/10.3390/su141811703 </a:t>
            </a:r>
          </a:p>
          <a:p>
            <a:pPr marL="461963" indent="-461963"/>
            <a:r>
              <a:rPr lang="en-US" sz="1600" dirty="0">
                <a:latin typeface="BrowalliaUPC" panose="020B0604020202020204" pitchFamily="34" charset="-34"/>
                <a:cs typeface="BrowalliaUPC" panose="020B0604020202020204" pitchFamily="34" charset="-34"/>
              </a:rPr>
              <a:t>Zhang, Z., Sami, F., Ullah, I., Khan, S. U., &amp; Khan, S. (2024). Analyzing the green marketing approaches and their impact on consumer behavior toward the environment in China: a logistic regression approach [Article]. Environment, Development and Sustainability, 26(11), 29453-29474. https://doi.org/10.1007/s10668-023-03985-5 </a:t>
            </a:r>
          </a:p>
        </p:txBody>
      </p:sp>
      <p:sp>
        <p:nvSpPr>
          <p:cNvPr id="2" name="ตัวแทนหมายเลขสไลด์ 1">
            <a:extLst>
              <a:ext uri="{FF2B5EF4-FFF2-40B4-BE49-F238E27FC236}">
                <a16:creationId xmlns:a16="http://schemas.microsoft.com/office/drawing/2014/main" id="{D757DB2F-A4DB-4C94-8770-21131B3574E7}"/>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79</a:t>
            </a:fld>
            <a:endParaRPr lang="en-US"/>
          </a:p>
        </p:txBody>
      </p:sp>
    </p:spTree>
    <p:extLst>
      <p:ext uri="{BB962C8B-B14F-4D97-AF65-F5344CB8AC3E}">
        <p14:creationId xmlns:p14="http://schemas.microsoft.com/office/powerpoint/2010/main" val="414063956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pic>
        <p:nvPicPr>
          <p:cNvPr id="200" name="Google Shape;200;p20"/>
          <p:cNvPicPr preferRelativeResize="0"/>
          <p:nvPr/>
        </p:nvPicPr>
        <p:blipFill>
          <a:blip r:embed="rId3">
            <a:alphaModFix/>
          </a:blip>
          <a:stretch>
            <a:fillRect/>
          </a:stretch>
        </p:blipFill>
        <p:spPr>
          <a:xfrm>
            <a:off x="7159789" y="1390997"/>
            <a:ext cx="4605926" cy="2306200"/>
          </a:xfrm>
          <a:prstGeom prst="rect">
            <a:avLst/>
          </a:prstGeom>
          <a:noFill/>
          <a:ln>
            <a:noFill/>
          </a:ln>
        </p:spPr>
      </p:pic>
      <p:sp>
        <p:nvSpPr>
          <p:cNvPr id="201" name="Google Shape;201;p20"/>
          <p:cNvSpPr txBox="1"/>
          <p:nvPr/>
        </p:nvSpPr>
        <p:spPr>
          <a:xfrm>
            <a:off x="764916" y="1538018"/>
            <a:ext cx="7068000" cy="4981500"/>
          </a:xfrm>
          <a:prstGeom prst="rect">
            <a:avLst/>
          </a:prstGeom>
          <a:noFill/>
          <a:ln>
            <a:noFill/>
          </a:ln>
        </p:spPr>
        <p:txBody>
          <a:bodyPr spcFirstLastPara="1" wrap="square" lIns="91425" tIns="45700" rIns="91425" bIns="45700" anchor="t" anchorCtr="0">
            <a:spAutoFit/>
          </a:bodyPr>
          <a:lstStyle/>
          <a:p>
            <a:pPr marL="0" marR="0" lvl="0" indent="0" algn="l" rtl="0">
              <a:lnSpc>
                <a:spcPct val="107000"/>
              </a:lnSpc>
              <a:spcBef>
                <a:spcPts val="0"/>
              </a:spcBef>
              <a:spcAft>
                <a:spcPts val="0"/>
              </a:spcAft>
              <a:buNone/>
            </a:pPr>
            <a:r>
              <a:rPr lang="en-US" sz="2800" b="1" i="0" u="none" strike="noStrike" cap="none" dirty="0">
                <a:solidFill>
                  <a:schemeClr val="dk1"/>
                </a:solidFill>
                <a:latin typeface="Browallia New"/>
                <a:ea typeface="Browallia New"/>
                <a:cs typeface="Browallia New"/>
                <a:sym typeface="Browallia New"/>
              </a:rPr>
              <a:t>Green Jobs </a:t>
            </a:r>
            <a:endParaRPr sz="2800" b="1" i="0" u="none" strike="noStrike" cap="none" dirty="0">
              <a:solidFill>
                <a:schemeClr val="dk1"/>
              </a:solidFill>
              <a:latin typeface="Browallia New"/>
              <a:ea typeface="Browallia New"/>
              <a:cs typeface="Browallia New"/>
              <a:sym typeface="Browallia New"/>
            </a:endParaRPr>
          </a:p>
          <a:p>
            <a:pPr marL="0" marR="0" lvl="0" indent="0" algn="l" rtl="0">
              <a:lnSpc>
                <a:spcPct val="107000"/>
              </a:lnSpc>
              <a:spcBef>
                <a:spcPts val="0"/>
              </a:spcBef>
              <a:spcAft>
                <a:spcPts val="0"/>
              </a:spcAft>
              <a:buNone/>
            </a:pPr>
            <a:endParaRPr sz="2800" b="1" dirty="0">
              <a:solidFill>
                <a:schemeClr val="dk1"/>
              </a:solidFill>
              <a:latin typeface="Browallia New"/>
              <a:ea typeface="Browallia New"/>
              <a:cs typeface="Browallia New"/>
              <a:sym typeface="Browallia New"/>
            </a:endParaRPr>
          </a:p>
          <a:p>
            <a:pPr marL="457200" marR="0" lvl="0" indent="-457200" algn="l" rtl="0">
              <a:lnSpc>
                <a:spcPct val="107000"/>
              </a:lnSpc>
              <a:spcBef>
                <a:spcPts val="800"/>
              </a:spcBef>
              <a:spcAft>
                <a:spcPts val="0"/>
              </a:spcAft>
              <a:buClr>
                <a:schemeClr val="dk1"/>
              </a:buClr>
              <a:buSzPts val="2800"/>
              <a:buChar char="•"/>
            </a:pPr>
            <a:r>
              <a:rPr lang="en-US" sz="2800" dirty="0">
                <a:solidFill>
                  <a:schemeClr val="dk1"/>
                </a:solidFill>
                <a:latin typeface="Browallia New"/>
                <a:ea typeface="Browallia New"/>
                <a:cs typeface="Browallia New"/>
                <a:sym typeface="Browallia New"/>
              </a:rPr>
              <a:t>R</a:t>
            </a:r>
            <a:r>
              <a:rPr lang="en-US" sz="2800" i="0" u="none" strike="noStrike" cap="none" dirty="0">
                <a:solidFill>
                  <a:schemeClr val="dk1"/>
                </a:solidFill>
                <a:latin typeface="Browallia New"/>
                <a:ea typeface="Browallia New"/>
                <a:cs typeface="Browallia New"/>
                <a:sym typeface="Browallia New"/>
              </a:rPr>
              <a:t>oles that contribute to preserving or restoring the environment</a:t>
            </a:r>
            <a:endParaRPr dirty="0"/>
          </a:p>
          <a:p>
            <a:pPr marL="457200" marR="0" lvl="0" indent="-457200" algn="l" rtl="0">
              <a:lnSpc>
                <a:spcPct val="107000"/>
              </a:lnSpc>
              <a:spcBef>
                <a:spcPts val="800"/>
              </a:spcBef>
              <a:spcAft>
                <a:spcPts val="0"/>
              </a:spcAft>
              <a:buClr>
                <a:schemeClr val="dk1"/>
              </a:buClr>
              <a:buSzPts val="2800"/>
              <a:buChar char="•"/>
            </a:pPr>
            <a:r>
              <a:rPr lang="en-US" sz="2800" dirty="0">
                <a:solidFill>
                  <a:schemeClr val="dk1"/>
                </a:solidFill>
                <a:latin typeface="Browallia New"/>
                <a:ea typeface="Browallia New"/>
                <a:cs typeface="Browallia New"/>
                <a:sym typeface="Browallia New"/>
              </a:rPr>
              <a:t>T</a:t>
            </a:r>
            <a:r>
              <a:rPr lang="en-US" sz="2800" i="0" u="none" strike="noStrike" cap="none" dirty="0">
                <a:solidFill>
                  <a:schemeClr val="dk1"/>
                </a:solidFill>
                <a:latin typeface="Browallia New"/>
                <a:ea typeface="Browallia New"/>
                <a:cs typeface="Browallia New"/>
                <a:sym typeface="Browallia New"/>
              </a:rPr>
              <a:t>he projected growth of the green job market and its potential to drive sustainable economic development.</a:t>
            </a:r>
            <a:endParaRPr sz="2000" i="0" u="none" strike="noStrike" cap="none" dirty="0">
              <a:solidFill>
                <a:schemeClr val="dk1"/>
              </a:solidFill>
              <a:latin typeface="Browallia New"/>
              <a:ea typeface="Browallia New"/>
              <a:cs typeface="Browallia New"/>
              <a:sym typeface="Browallia New"/>
            </a:endParaRPr>
          </a:p>
          <a:p>
            <a:pPr marL="457200" marR="0" lvl="0" indent="-457200" algn="l" rtl="0">
              <a:lnSpc>
                <a:spcPct val="107000"/>
              </a:lnSpc>
              <a:spcBef>
                <a:spcPts val="800"/>
              </a:spcBef>
              <a:spcAft>
                <a:spcPts val="0"/>
              </a:spcAft>
              <a:buClr>
                <a:schemeClr val="dk1"/>
              </a:buClr>
              <a:buSzPts val="2800"/>
              <a:buChar char="•"/>
            </a:pPr>
            <a:r>
              <a:rPr lang="en-US" sz="2800" i="0" u="none" strike="noStrike" cap="none" dirty="0">
                <a:solidFill>
                  <a:schemeClr val="dk1"/>
                </a:solidFill>
                <a:latin typeface="Browallia New"/>
                <a:ea typeface="Browallia New"/>
                <a:cs typeface="Browallia New"/>
                <a:sym typeface="Browallia New"/>
              </a:rPr>
              <a:t>Recent Research: Include findings on the economic benefits of green jobs, skills gaps, and the role of education and training.</a:t>
            </a:r>
            <a:endParaRPr sz="2000" i="0" u="none" strike="noStrike" cap="none" dirty="0">
              <a:solidFill>
                <a:schemeClr val="dk1"/>
              </a:solidFill>
              <a:latin typeface="Browallia New"/>
              <a:ea typeface="Browallia New"/>
              <a:cs typeface="Browallia New"/>
              <a:sym typeface="Browallia New"/>
            </a:endParaRPr>
          </a:p>
        </p:txBody>
      </p:sp>
      <p:sp>
        <p:nvSpPr>
          <p:cNvPr id="2" name="ตัวแทนหมายเลขสไลด์ 1">
            <a:extLst>
              <a:ext uri="{FF2B5EF4-FFF2-40B4-BE49-F238E27FC236}">
                <a16:creationId xmlns:a16="http://schemas.microsoft.com/office/drawing/2014/main" id="{FB0F18E5-AEAE-4242-A76E-91A44E53A2E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80</a:t>
            </a:fld>
            <a:endParaRPr lang="en-US"/>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ตาราง 1">
            <a:extLst>
              <a:ext uri="{FF2B5EF4-FFF2-40B4-BE49-F238E27FC236}">
                <a16:creationId xmlns:a16="http://schemas.microsoft.com/office/drawing/2014/main" id="{FFD6E27D-45FB-44B3-B09E-ADA35E85E8A1}"/>
              </a:ext>
            </a:extLst>
          </p:cNvPr>
          <p:cNvGraphicFramePr>
            <a:graphicFrameLocks noGrp="1"/>
          </p:cNvGraphicFramePr>
          <p:nvPr>
            <p:extLst>
              <p:ext uri="{D42A27DB-BD31-4B8C-83A1-F6EECF244321}">
                <p14:modId xmlns:p14="http://schemas.microsoft.com/office/powerpoint/2010/main" val="266158860"/>
              </p:ext>
            </p:extLst>
          </p:nvPr>
        </p:nvGraphicFramePr>
        <p:xfrm>
          <a:off x="117987" y="397205"/>
          <a:ext cx="11956026" cy="6063590"/>
        </p:xfrm>
        <a:graphic>
          <a:graphicData uri="http://schemas.openxmlformats.org/drawingml/2006/table">
            <a:tbl>
              <a:tblPr>
                <a:tableStyleId>{CE93625C-0A46-4402-88F7-1623203B1420}</a:tableStyleId>
              </a:tblPr>
              <a:tblGrid>
                <a:gridCol w="2880854">
                  <a:extLst>
                    <a:ext uri="{9D8B030D-6E8A-4147-A177-3AD203B41FA5}">
                      <a16:colId xmlns:a16="http://schemas.microsoft.com/office/drawing/2014/main" val="1546683850"/>
                    </a:ext>
                  </a:extLst>
                </a:gridCol>
                <a:gridCol w="9075172">
                  <a:extLst>
                    <a:ext uri="{9D8B030D-6E8A-4147-A177-3AD203B41FA5}">
                      <a16:colId xmlns:a16="http://schemas.microsoft.com/office/drawing/2014/main" val="2725430495"/>
                    </a:ext>
                  </a:extLst>
                </a:gridCol>
              </a:tblGrid>
              <a:tr h="258842">
                <a:tc>
                  <a:txBody>
                    <a:bodyPr/>
                    <a:lstStyle/>
                    <a:p>
                      <a:pPr algn="ctr" fontAlgn="b"/>
                      <a:r>
                        <a:rPr lang="en-US" sz="2200" b="1" u="none" strike="noStrike">
                          <a:effectLst/>
                          <a:latin typeface="BrowalliaUPC" panose="020B0604020202020204" pitchFamily="34" charset="-34"/>
                          <a:cs typeface="BrowalliaUPC" panose="020B0604020202020204" pitchFamily="34" charset="-34"/>
                        </a:rPr>
                        <a:t>Aspect</a:t>
                      </a:r>
                      <a:endParaRPr lang="en-US" sz="2200" b="1" i="0" u="none" strike="noStrike">
                        <a:solidFill>
                          <a:srgbClr val="000000"/>
                        </a:solidFill>
                        <a:effectLst/>
                        <a:latin typeface="BrowalliaUPC" panose="020B0604020202020204" pitchFamily="34" charset="-34"/>
                        <a:cs typeface="BrowalliaUPC" panose="020B0604020202020204" pitchFamily="34" charset="-34"/>
                      </a:endParaRPr>
                    </a:p>
                  </a:txBody>
                  <a:tcPr marL="5710" marR="5710" marT="5710" marB="0" anchor="b"/>
                </a:tc>
                <a:tc>
                  <a:txBody>
                    <a:bodyPr/>
                    <a:lstStyle/>
                    <a:p>
                      <a:pPr algn="ctr" fontAlgn="b"/>
                      <a:r>
                        <a:rPr lang="en-US" sz="2200" b="1" u="none" strike="noStrike" dirty="0">
                          <a:effectLst/>
                          <a:latin typeface="BrowalliaUPC" panose="020B0604020202020204" pitchFamily="34" charset="-34"/>
                          <a:cs typeface="BrowalliaUPC" panose="020B0604020202020204" pitchFamily="34" charset="-34"/>
                        </a:rPr>
                        <a:t>Key Points</a:t>
                      </a:r>
                      <a:endParaRPr lang="en-US" sz="2200" b="1" i="0" u="none" strike="noStrike" dirty="0">
                        <a:solidFill>
                          <a:srgbClr val="000000"/>
                        </a:solidFill>
                        <a:effectLst/>
                        <a:latin typeface="BrowalliaUPC" panose="020B0604020202020204" pitchFamily="34" charset="-34"/>
                        <a:cs typeface="BrowalliaUPC" panose="020B0604020202020204" pitchFamily="34" charset="-34"/>
                      </a:endParaRPr>
                    </a:p>
                  </a:txBody>
                  <a:tcPr marL="5710" marR="5710" marT="5710" marB="0" anchor="b"/>
                </a:tc>
                <a:extLst>
                  <a:ext uri="{0D108BD9-81ED-4DB2-BD59-A6C34878D82A}">
                    <a16:rowId xmlns:a16="http://schemas.microsoft.com/office/drawing/2014/main" val="460591295"/>
                  </a:ext>
                </a:extLst>
              </a:tr>
              <a:tr h="983597">
                <a:tc>
                  <a:txBody>
                    <a:bodyPr/>
                    <a:lstStyle/>
                    <a:p>
                      <a:pPr algn="l" fontAlgn="t"/>
                      <a:r>
                        <a:rPr lang="en-US" sz="2200" b="1" u="none" strike="noStrike">
                          <a:effectLst/>
                          <a:latin typeface="BrowalliaUPC" panose="020B0604020202020204" pitchFamily="34" charset="-34"/>
                          <a:cs typeface="BrowalliaUPC" panose="020B0604020202020204" pitchFamily="34" charset="-34"/>
                        </a:rPr>
                        <a:t>Green Jobs</a:t>
                      </a:r>
                      <a:endParaRPr lang="en-US" sz="2200" b="1" i="0" u="none" strike="noStrike">
                        <a:solidFill>
                          <a:srgbClr val="000000"/>
                        </a:solidFill>
                        <a:effectLst/>
                        <a:latin typeface="BrowalliaUPC" panose="020B0604020202020204" pitchFamily="34" charset="-34"/>
                        <a:cs typeface="BrowalliaUPC" panose="020B0604020202020204" pitchFamily="34" charset="-34"/>
                      </a:endParaRPr>
                    </a:p>
                  </a:txBody>
                  <a:tcPr marL="5710" marR="5710" marT="5710" marB="0"/>
                </a:tc>
                <a:tc>
                  <a:txBody>
                    <a:bodyPr/>
                    <a:lstStyle/>
                    <a:p>
                      <a:pPr algn="l" fontAlgn="ctr"/>
                      <a:r>
                        <a:rPr lang="en-US" sz="2200" u="none" strike="noStrike">
                          <a:effectLst/>
                          <a:latin typeface="BrowalliaUPC" panose="020B0604020202020204" pitchFamily="34" charset="-34"/>
                          <a:cs typeface="BrowalliaUPC" panose="020B0604020202020204" pitchFamily="34" charset="-34"/>
                        </a:rPr>
                        <a:t>Green jobs are essential across various sectors including agriculture, manufacturing, building, transport, tourism, and renewable energy. They contribute to reducing negative environmental impacts and support sustainable development. The transition to green jobs is crucial for mitigating climate change and fostering economic growth. </a:t>
                      </a:r>
                      <a:endParaRPr lang="en-US" sz="2200" b="0" i="0" u="none" strike="noStrike">
                        <a:solidFill>
                          <a:srgbClr val="000000"/>
                        </a:solidFill>
                        <a:effectLst/>
                        <a:latin typeface="BrowalliaUPC" panose="020B0604020202020204" pitchFamily="34" charset="-34"/>
                        <a:cs typeface="BrowalliaUPC" panose="020B0604020202020204" pitchFamily="34" charset="-34"/>
                      </a:endParaRPr>
                    </a:p>
                  </a:txBody>
                  <a:tcPr marL="5710" marR="5710" marT="5710" marB="0" anchor="ctr"/>
                </a:tc>
                <a:extLst>
                  <a:ext uri="{0D108BD9-81ED-4DB2-BD59-A6C34878D82A}">
                    <a16:rowId xmlns:a16="http://schemas.microsoft.com/office/drawing/2014/main" val="2479769046"/>
                  </a:ext>
                </a:extLst>
              </a:tr>
              <a:tr h="1229496">
                <a:tc>
                  <a:txBody>
                    <a:bodyPr/>
                    <a:lstStyle/>
                    <a:p>
                      <a:pPr algn="l" fontAlgn="t"/>
                      <a:r>
                        <a:rPr lang="en-US" sz="2200" b="1" u="none" strike="noStrike">
                          <a:effectLst/>
                          <a:latin typeface="BrowalliaUPC" panose="020B0604020202020204" pitchFamily="34" charset="-34"/>
                          <a:cs typeface="BrowalliaUPC" panose="020B0604020202020204" pitchFamily="34" charset="-34"/>
                        </a:rPr>
                        <a:t>Skills Gaps</a:t>
                      </a:r>
                      <a:endParaRPr lang="en-US" sz="2200" b="1" i="0" u="none" strike="noStrike">
                        <a:solidFill>
                          <a:srgbClr val="000000"/>
                        </a:solidFill>
                        <a:effectLst/>
                        <a:latin typeface="BrowalliaUPC" panose="020B0604020202020204" pitchFamily="34" charset="-34"/>
                        <a:cs typeface="BrowalliaUPC" panose="020B0604020202020204" pitchFamily="34" charset="-34"/>
                      </a:endParaRPr>
                    </a:p>
                  </a:txBody>
                  <a:tcPr marL="5710" marR="5710" marT="5710" marB="0"/>
                </a:tc>
                <a:tc>
                  <a:txBody>
                    <a:bodyPr/>
                    <a:lstStyle/>
                    <a:p>
                      <a:pPr algn="l" fontAlgn="ctr"/>
                      <a:r>
                        <a:rPr lang="en-US" sz="2200" u="none" strike="noStrike">
                          <a:effectLst/>
                          <a:latin typeface="BrowalliaUPC" panose="020B0604020202020204" pitchFamily="34" charset="-34"/>
                          <a:cs typeface="BrowalliaUPC" panose="020B0604020202020204" pitchFamily="34" charset="-34"/>
                        </a:rPr>
                        <a:t>There is a significant skills gap in the workforce for green jobs, which poses challenges for businesses and governments. Green jobs require higher levels of creative problem-solving, nonroutine activities, formal education, and on-the-job training compared to traditional jobs. The skill gap between green energy and fossil fuel workers is modest, but green jobs require significantly more training. </a:t>
                      </a:r>
                      <a:endParaRPr lang="en-US" sz="2200" b="0" i="0" u="none" strike="noStrike">
                        <a:solidFill>
                          <a:srgbClr val="000000"/>
                        </a:solidFill>
                        <a:effectLst/>
                        <a:latin typeface="BrowalliaUPC" panose="020B0604020202020204" pitchFamily="34" charset="-34"/>
                        <a:cs typeface="BrowalliaUPC" panose="020B0604020202020204" pitchFamily="34" charset="-34"/>
                      </a:endParaRPr>
                    </a:p>
                  </a:txBody>
                  <a:tcPr marL="5710" marR="5710" marT="5710" marB="0" anchor="ctr"/>
                </a:tc>
                <a:extLst>
                  <a:ext uri="{0D108BD9-81ED-4DB2-BD59-A6C34878D82A}">
                    <a16:rowId xmlns:a16="http://schemas.microsoft.com/office/drawing/2014/main" val="1509262940"/>
                  </a:ext>
                </a:extLst>
              </a:tr>
              <a:tr h="1475396">
                <a:tc>
                  <a:txBody>
                    <a:bodyPr/>
                    <a:lstStyle/>
                    <a:p>
                      <a:pPr algn="l" fontAlgn="t"/>
                      <a:r>
                        <a:rPr lang="en-US" sz="2200" b="1" u="none" strike="noStrike">
                          <a:effectLst/>
                          <a:latin typeface="BrowalliaUPC" panose="020B0604020202020204" pitchFamily="34" charset="-34"/>
                          <a:cs typeface="BrowalliaUPC" panose="020B0604020202020204" pitchFamily="34" charset="-34"/>
                        </a:rPr>
                        <a:t>Role of Education and Training</a:t>
                      </a:r>
                      <a:endParaRPr lang="en-US" sz="2200" b="1" i="0" u="none" strike="noStrike">
                        <a:solidFill>
                          <a:srgbClr val="000000"/>
                        </a:solidFill>
                        <a:effectLst/>
                        <a:latin typeface="BrowalliaUPC" panose="020B0604020202020204" pitchFamily="34" charset="-34"/>
                        <a:cs typeface="BrowalliaUPC" panose="020B0604020202020204" pitchFamily="34" charset="-34"/>
                      </a:endParaRPr>
                    </a:p>
                  </a:txBody>
                  <a:tcPr marL="5710" marR="5710" marT="5710" marB="0"/>
                </a:tc>
                <a:tc>
                  <a:txBody>
                    <a:bodyPr/>
                    <a:lstStyle/>
                    <a:p>
                      <a:pPr algn="l" fontAlgn="ctr"/>
                      <a:r>
                        <a:rPr lang="en-US" sz="2200" u="none" strike="noStrike">
                          <a:effectLst/>
                          <a:latin typeface="BrowalliaUPC" panose="020B0604020202020204" pitchFamily="34" charset="-34"/>
                          <a:cs typeface="BrowalliaUPC" panose="020B0604020202020204" pitchFamily="34" charset="-34"/>
                        </a:rPr>
                        <a:t>Education and training systems need to adapt to provide the necessary green skills. Training should include both technical and soft skills to enable successful completion of environmentally responsible tasks. There is a need for increased access to education in sustainability to prepare individuals for green jobs. Vocational education and training (TVET) providers play a crucial role in equipping the workforce with green skills. Firms must also take responsibility for developing green skills among their employees through various HR practices. </a:t>
                      </a:r>
                      <a:endParaRPr lang="en-US" sz="2200" b="0" i="0" u="none" strike="noStrike">
                        <a:solidFill>
                          <a:srgbClr val="000000"/>
                        </a:solidFill>
                        <a:effectLst/>
                        <a:latin typeface="BrowalliaUPC" panose="020B0604020202020204" pitchFamily="34" charset="-34"/>
                        <a:cs typeface="BrowalliaUPC" panose="020B0604020202020204" pitchFamily="34" charset="-34"/>
                      </a:endParaRPr>
                    </a:p>
                  </a:txBody>
                  <a:tcPr marL="5710" marR="5710" marT="5710" marB="0" anchor="ctr"/>
                </a:tc>
                <a:extLst>
                  <a:ext uri="{0D108BD9-81ED-4DB2-BD59-A6C34878D82A}">
                    <a16:rowId xmlns:a16="http://schemas.microsoft.com/office/drawing/2014/main" val="4097641903"/>
                  </a:ext>
                </a:extLst>
              </a:tr>
              <a:tr h="983597">
                <a:tc>
                  <a:txBody>
                    <a:bodyPr/>
                    <a:lstStyle/>
                    <a:p>
                      <a:pPr algn="l" fontAlgn="t"/>
                      <a:r>
                        <a:rPr lang="en-US" sz="2200" b="1" u="none" strike="noStrike" dirty="0">
                          <a:effectLst/>
                          <a:latin typeface="BrowalliaUPC" panose="020B0604020202020204" pitchFamily="34" charset="-34"/>
                          <a:cs typeface="BrowalliaUPC" panose="020B0604020202020204" pitchFamily="34" charset="-34"/>
                        </a:rPr>
                        <a:t>Policy and Strategic Recommendations</a:t>
                      </a:r>
                      <a:endParaRPr lang="en-US" sz="2200" b="1" i="0" u="none" strike="noStrike" dirty="0">
                        <a:solidFill>
                          <a:srgbClr val="000000"/>
                        </a:solidFill>
                        <a:effectLst/>
                        <a:latin typeface="BrowalliaUPC" panose="020B0604020202020204" pitchFamily="34" charset="-34"/>
                        <a:cs typeface="BrowalliaUPC" panose="020B0604020202020204" pitchFamily="34" charset="-34"/>
                      </a:endParaRPr>
                    </a:p>
                  </a:txBody>
                  <a:tcPr marL="5710" marR="5710" marT="5710" marB="0"/>
                </a:tc>
                <a:tc>
                  <a:txBody>
                    <a:bodyPr/>
                    <a:lstStyle/>
                    <a:p>
                      <a:pPr algn="l" fontAlgn="ctr"/>
                      <a:r>
                        <a:rPr lang="en-US" sz="2200" u="none" strike="noStrike" dirty="0">
                          <a:effectLst/>
                          <a:latin typeface="BrowalliaUPC" panose="020B0604020202020204" pitchFamily="34" charset="-34"/>
                          <a:cs typeface="BrowalliaUPC" panose="020B0604020202020204" pitchFamily="34" charset="-34"/>
                        </a:rPr>
                        <a:t>Governments should prioritize skills needed for a low carbon transition and integrate green skills into the skills delivery system. Macro-economic policies should aim at full employment and include green jobs as a priority direction. International and national policies should support the development of green skills and jobs to address economic and ecological crises. </a:t>
                      </a:r>
                      <a:endParaRPr lang="en-US" sz="2200" b="0" i="0" u="none" strike="noStrike" dirty="0">
                        <a:solidFill>
                          <a:srgbClr val="000000"/>
                        </a:solidFill>
                        <a:effectLst/>
                        <a:latin typeface="BrowalliaUPC" panose="020B0604020202020204" pitchFamily="34" charset="-34"/>
                        <a:cs typeface="BrowalliaUPC" panose="020B0604020202020204" pitchFamily="34" charset="-34"/>
                      </a:endParaRPr>
                    </a:p>
                  </a:txBody>
                  <a:tcPr marL="5710" marR="5710" marT="5710" marB="0" anchor="ctr"/>
                </a:tc>
                <a:extLst>
                  <a:ext uri="{0D108BD9-81ED-4DB2-BD59-A6C34878D82A}">
                    <a16:rowId xmlns:a16="http://schemas.microsoft.com/office/drawing/2014/main" val="1594205297"/>
                  </a:ext>
                </a:extLst>
              </a:tr>
            </a:tbl>
          </a:graphicData>
        </a:graphic>
      </p:graphicFrame>
      <p:sp>
        <p:nvSpPr>
          <p:cNvPr id="3" name="ตัวแทนหมายเลขสไลด์ 2">
            <a:extLst>
              <a:ext uri="{FF2B5EF4-FFF2-40B4-BE49-F238E27FC236}">
                <a16:creationId xmlns:a16="http://schemas.microsoft.com/office/drawing/2014/main" id="{F4BADB6A-7F40-4BE5-A46F-45979E8CBB15}"/>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81</a:t>
            </a:fld>
            <a:endParaRPr lang="en-US"/>
          </a:p>
        </p:txBody>
      </p:sp>
    </p:spTree>
    <p:extLst>
      <p:ext uri="{BB962C8B-B14F-4D97-AF65-F5344CB8AC3E}">
        <p14:creationId xmlns:p14="http://schemas.microsoft.com/office/powerpoint/2010/main" val="82228121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กล่องข้อความ 2">
            <a:extLst>
              <a:ext uri="{FF2B5EF4-FFF2-40B4-BE49-F238E27FC236}">
                <a16:creationId xmlns:a16="http://schemas.microsoft.com/office/drawing/2014/main" id="{B3A4ABF0-1CAE-4EA7-8B06-CCCEF485FC64}"/>
              </a:ext>
            </a:extLst>
          </p:cNvPr>
          <p:cNvSpPr txBox="1"/>
          <p:nvPr/>
        </p:nvSpPr>
        <p:spPr>
          <a:xfrm>
            <a:off x="312174" y="404671"/>
            <a:ext cx="11567652" cy="6186309"/>
          </a:xfrm>
          <a:prstGeom prst="rect">
            <a:avLst/>
          </a:prstGeom>
          <a:noFill/>
        </p:spPr>
        <p:txBody>
          <a:bodyPr wrap="square">
            <a:spAutoFit/>
          </a:bodyPr>
          <a:lstStyle/>
          <a:p>
            <a:pPr marL="461963" marR="0" indent="-461963"/>
            <a:r>
              <a:rPr lang="en-US" sz="1800" b="1" dirty="0">
                <a:latin typeface="Browallia New" panose="020B0604020202020204" pitchFamily="34" charset="-34"/>
                <a:cs typeface="Browallia New" panose="020B0604020202020204" pitchFamily="34" charset="-34"/>
              </a:rPr>
              <a:t>Reference</a:t>
            </a:r>
          </a:p>
          <a:p>
            <a:pPr marL="461963" marR="0" indent="-461963"/>
            <a:endParaRPr lang="en-US" sz="1800" dirty="0">
              <a:latin typeface="Browallia New" panose="020B0604020202020204" pitchFamily="34" charset="-34"/>
              <a:cs typeface="Browallia New" panose="020B0604020202020204" pitchFamily="34" charset="-34"/>
            </a:endParaRPr>
          </a:p>
          <a:p>
            <a:pPr marL="461963" marR="0" indent="-461963"/>
            <a:r>
              <a:rPr lang="en-US" sz="1800" dirty="0">
                <a:latin typeface="Browallia New" panose="020B0604020202020204" pitchFamily="34" charset="-34"/>
                <a:cs typeface="Browallia New" panose="020B0604020202020204" pitchFamily="34" charset="-34"/>
              </a:rPr>
              <a:t>Boone, C. G., </a:t>
            </a:r>
            <a:r>
              <a:rPr lang="en-US" sz="1800" dirty="0" err="1">
                <a:latin typeface="Browallia New" panose="020B0604020202020204" pitchFamily="34" charset="-34"/>
                <a:cs typeface="Browallia New" panose="020B0604020202020204" pitchFamily="34" charset="-34"/>
              </a:rPr>
              <a:t>Bromaghim</a:t>
            </a:r>
            <a:r>
              <a:rPr lang="en-US" sz="1800" dirty="0">
                <a:latin typeface="Browallia New" panose="020B0604020202020204" pitchFamily="34" charset="-34"/>
                <a:cs typeface="Browallia New" panose="020B0604020202020204" pitchFamily="34" charset="-34"/>
              </a:rPr>
              <a:t>, E., &amp; Kapuscinski, A. R. (2023). Sustainability Careers [Review]. </a:t>
            </a:r>
            <a:r>
              <a:rPr lang="en-US" sz="1800" i="1" dirty="0">
                <a:latin typeface="Browallia New" panose="020B0604020202020204" pitchFamily="34" charset="-34"/>
                <a:cs typeface="Browallia New" panose="020B0604020202020204" pitchFamily="34" charset="-34"/>
              </a:rPr>
              <a:t>Annual Review of Environment and Resources, 48, 589-613. https://doi.org/10.1146/annurev-environ-120920-105353 </a:t>
            </a:r>
          </a:p>
          <a:p>
            <a:pPr marL="461963" marR="0" indent="-461963"/>
            <a:r>
              <a:rPr lang="en-US" sz="1800" dirty="0" err="1">
                <a:latin typeface="Browallia New" panose="020B0604020202020204" pitchFamily="34" charset="-34"/>
                <a:cs typeface="Browallia New" panose="020B0604020202020204" pitchFamily="34" charset="-34"/>
              </a:rPr>
              <a:t>Bukhvald</a:t>
            </a:r>
            <a:r>
              <a:rPr lang="en-US" sz="1800" dirty="0">
                <a:latin typeface="Browallia New" panose="020B0604020202020204" pitchFamily="34" charset="-34"/>
                <a:cs typeface="Browallia New" panose="020B0604020202020204" pitchFamily="34" charset="-34"/>
              </a:rPr>
              <a:t>, E. M., </a:t>
            </a:r>
            <a:r>
              <a:rPr lang="en-US" sz="1800" dirty="0" err="1">
                <a:latin typeface="Browallia New" panose="020B0604020202020204" pitchFamily="34" charset="-34"/>
                <a:cs typeface="Browallia New" panose="020B0604020202020204" pitchFamily="34" charset="-34"/>
              </a:rPr>
              <a:t>Chernykh</a:t>
            </a:r>
            <a:r>
              <a:rPr lang="en-US" sz="1800" dirty="0">
                <a:latin typeface="Browallia New" panose="020B0604020202020204" pitchFamily="34" charset="-34"/>
                <a:cs typeface="Browallia New" panose="020B0604020202020204" pitchFamily="34" charset="-34"/>
              </a:rPr>
              <a:t>, A. A., &amp; </a:t>
            </a:r>
            <a:r>
              <a:rPr lang="en-US" sz="1800" dirty="0" err="1">
                <a:latin typeface="Browallia New" panose="020B0604020202020204" pitchFamily="34" charset="-34"/>
                <a:cs typeface="Browallia New" panose="020B0604020202020204" pitchFamily="34" charset="-34"/>
              </a:rPr>
              <a:t>Pochkin</a:t>
            </a:r>
            <a:r>
              <a:rPr lang="en-US" sz="1800" dirty="0">
                <a:latin typeface="Browallia New" panose="020B0604020202020204" pitchFamily="34" charset="-34"/>
                <a:cs typeface="Browallia New" panose="020B0604020202020204" pitchFamily="34" charset="-34"/>
              </a:rPr>
              <a:t>, E. O. (2022). Skills Development in a Green Economy. Lecture Notes in Networks and Systems, </a:t>
            </a:r>
          </a:p>
          <a:p>
            <a:pPr marL="461963" marR="0" indent="-461963"/>
            <a:r>
              <a:rPr lang="en-US" sz="1800" dirty="0" err="1">
                <a:latin typeface="Browallia New" panose="020B0604020202020204" pitchFamily="34" charset="-34"/>
                <a:cs typeface="Browallia New" panose="020B0604020202020204" pitchFamily="34" charset="-34"/>
              </a:rPr>
              <a:t>Irmatova</a:t>
            </a:r>
            <a:r>
              <a:rPr lang="en-US" sz="1800" dirty="0">
                <a:latin typeface="Browallia New" panose="020B0604020202020204" pitchFamily="34" charset="-34"/>
                <a:cs typeface="Browallia New" panose="020B0604020202020204" pitchFamily="34" charset="-34"/>
              </a:rPr>
              <a:t>, A., </a:t>
            </a:r>
            <a:r>
              <a:rPr lang="en-US" sz="1800" dirty="0" err="1">
                <a:latin typeface="Browallia New" panose="020B0604020202020204" pitchFamily="34" charset="-34"/>
                <a:cs typeface="Browallia New" panose="020B0604020202020204" pitchFamily="34" charset="-34"/>
              </a:rPr>
              <a:t>Iskandarova</a:t>
            </a:r>
            <a:r>
              <a:rPr lang="en-US" sz="1800" dirty="0">
                <a:latin typeface="Browallia New" panose="020B0604020202020204" pitchFamily="34" charset="-34"/>
                <a:cs typeface="Browallia New" panose="020B0604020202020204" pitchFamily="34" charset="-34"/>
              </a:rPr>
              <a:t>, D., </a:t>
            </a:r>
            <a:r>
              <a:rPr lang="en-US" sz="1800" dirty="0" err="1">
                <a:latin typeface="Browallia New" panose="020B0604020202020204" pitchFamily="34" charset="-34"/>
                <a:cs typeface="Browallia New" panose="020B0604020202020204" pitchFamily="34" charset="-34"/>
              </a:rPr>
              <a:t>Pirnazarova</a:t>
            </a:r>
            <a:r>
              <a:rPr lang="en-US" sz="1800" dirty="0">
                <a:latin typeface="Browallia New" panose="020B0604020202020204" pitchFamily="34" charset="-34"/>
                <a:cs typeface="Browallia New" panose="020B0604020202020204" pitchFamily="34" charset="-34"/>
              </a:rPr>
              <a:t>, G., Mansurov, J., &amp; </a:t>
            </a:r>
            <a:r>
              <a:rPr lang="en-US" sz="1800" dirty="0" err="1">
                <a:latin typeface="Browallia New" panose="020B0604020202020204" pitchFamily="34" charset="-34"/>
                <a:cs typeface="Browallia New" panose="020B0604020202020204" pitchFamily="34" charset="-34"/>
              </a:rPr>
              <a:t>Xakimova</a:t>
            </a:r>
            <a:r>
              <a:rPr lang="en-US" sz="1800" dirty="0">
                <a:latin typeface="Browallia New" panose="020B0604020202020204" pitchFamily="34" charset="-34"/>
                <a:cs typeface="Browallia New" panose="020B0604020202020204" pitchFamily="34" charset="-34"/>
              </a:rPr>
              <a:t>, M. (2024). Green Jobs in a Sustainable Labor Market: Remote Work, Skills and Training. </a:t>
            </a:r>
            <a:r>
              <a:rPr lang="en-US" sz="1800" i="1" dirty="0">
                <a:latin typeface="Browallia New" panose="020B0604020202020204" pitchFamily="34" charset="-34"/>
                <a:cs typeface="Browallia New" panose="020B0604020202020204" pitchFamily="34" charset="-34"/>
              </a:rPr>
              <a:t>E3S Web of Conferences 574</a:t>
            </a:r>
            <a:r>
              <a:rPr lang="en-US" sz="1800" dirty="0">
                <a:latin typeface="Browallia New" panose="020B0604020202020204" pitchFamily="34" charset="-34"/>
                <a:cs typeface="Browallia New" panose="020B0604020202020204" pitchFamily="34" charset="-34"/>
              </a:rPr>
              <a:t>, 07002 (2024).</a:t>
            </a:r>
          </a:p>
          <a:p>
            <a:pPr marL="461963" marR="0" indent="-461963"/>
            <a:r>
              <a:rPr lang="en-US" sz="1800" dirty="0">
                <a:latin typeface="Browallia New" panose="020B0604020202020204" pitchFamily="34" charset="-34"/>
                <a:cs typeface="Browallia New" panose="020B0604020202020204" pitchFamily="34" charset="-34"/>
              </a:rPr>
              <a:t>Maclean, R., Jagannathan, S., &amp; </a:t>
            </a:r>
            <a:r>
              <a:rPr lang="en-US" sz="1800" dirty="0" err="1">
                <a:latin typeface="Browallia New" panose="020B0604020202020204" pitchFamily="34" charset="-34"/>
                <a:cs typeface="Browallia New" panose="020B0604020202020204" pitchFamily="34" charset="-34"/>
              </a:rPr>
              <a:t>Panth</a:t>
            </a:r>
            <a:r>
              <a:rPr lang="en-US" sz="1800" dirty="0">
                <a:latin typeface="Browallia New" panose="020B0604020202020204" pitchFamily="34" charset="-34"/>
                <a:cs typeface="Browallia New" panose="020B0604020202020204" pitchFamily="34" charset="-34"/>
              </a:rPr>
              <a:t>, B. (2018). Introduction. In </a:t>
            </a:r>
            <a:r>
              <a:rPr lang="en-US" sz="1800" i="1" dirty="0">
                <a:latin typeface="Browallia New" panose="020B0604020202020204" pitchFamily="34" charset="-34"/>
                <a:cs typeface="Browallia New" panose="020B0604020202020204" pitchFamily="34" charset="-34"/>
              </a:rPr>
              <a:t>Technical and Vocational Education and Training (Vol. 27, pp. 19-40). https://doi.org/10.1007/978-981-10-6559-0_2 </a:t>
            </a:r>
          </a:p>
          <a:p>
            <a:pPr marL="461963" marR="0" indent="-461963"/>
            <a:r>
              <a:rPr lang="en-US" sz="1800" dirty="0">
                <a:latin typeface="Browallia New" panose="020B0604020202020204" pitchFamily="34" charset="-34"/>
                <a:cs typeface="Browallia New" panose="020B0604020202020204" pitchFamily="34" charset="-34"/>
              </a:rPr>
              <a:t>Maclean, R., Jagannathan, S., &amp; </a:t>
            </a:r>
            <a:r>
              <a:rPr lang="en-US" sz="1800" dirty="0" err="1">
                <a:latin typeface="Browallia New" panose="020B0604020202020204" pitchFamily="34" charset="-34"/>
                <a:cs typeface="Browallia New" panose="020B0604020202020204" pitchFamily="34" charset="-34"/>
              </a:rPr>
              <a:t>Panth</a:t>
            </a:r>
            <a:r>
              <a:rPr lang="en-US" sz="1800" dirty="0">
                <a:latin typeface="Browallia New" panose="020B0604020202020204" pitchFamily="34" charset="-34"/>
                <a:cs typeface="Browallia New" panose="020B0604020202020204" pitchFamily="34" charset="-34"/>
              </a:rPr>
              <a:t>, B. (2018). Overview. In </a:t>
            </a:r>
            <a:r>
              <a:rPr lang="en-US" sz="1800" i="1" dirty="0">
                <a:latin typeface="Browallia New" panose="020B0604020202020204" pitchFamily="34" charset="-34"/>
                <a:cs typeface="Browallia New" panose="020B0604020202020204" pitchFamily="34" charset="-34"/>
              </a:rPr>
              <a:t>Technical and Vocational Education and Training (Vol. 27, pp. 1-18). https://doi.org/10.1007/978-981-10-6559-0_1 </a:t>
            </a:r>
          </a:p>
          <a:p>
            <a:pPr marL="461963" marR="0" indent="-461963"/>
            <a:r>
              <a:rPr lang="en-US" sz="1800" dirty="0" err="1">
                <a:latin typeface="Browallia New" panose="020B0604020202020204" pitchFamily="34" charset="-34"/>
                <a:cs typeface="Browallia New" panose="020B0604020202020204" pitchFamily="34" charset="-34"/>
              </a:rPr>
              <a:t>Maniatis</a:t>
            </a:r>
            <a:r>
              <a:rPr lang="en-US" sz="1800" dirty="0">
                <a:latin typeface="Browallia New" panose="020B0604020202020204" pitchFamily="34" charset="-34"/>
                <a:cs typeface="Browallia New" panose="020B0604020202020204" pitchFamily="34" charset="-34"/>
              </a:rPr>
              <a:t>, P. (2024). Quality education in the field of sustainability using a statistical analysis [Article]. </a:t>
            </a:r>
            <a:r>
              <a:rPr lang="en-US" sz="1800" i="1" dirty="0">
                <a:latin typeface="Browallia New" panose="020B0604020202020204" pitchFamily="34" charset="-34"/>
                <a:cs typeface="Browallia New" panose="020B0604020202020204" pitchFamily="34" charset="-34"/>
              </a:rPr>
              <a:t>Sustainable Development, 32(5), 4977-4991. https://doi.org/10.1002/sd.2931 </a:t>
            </a:r>
          </a:p>
          <a:p>
            <a:pPr marL="461963" marR="0" indent="-461963"/>
            <a:r>
              <a:rPr lang="en-US" sz="1800" dirty="0" err="1">
                <a:latin typeface="Browallia New" panose="020B0604020202020204" pitchFamily="34" charset="-34"/>
                <a:cs typeface="Browallia New" panose="020B0604020202020204" pitchFamily="34" charset="-34"/>
              </a:rPr>
              <a:t>Napathorn</a:t>
            </a:r>
            <a:r>
              <a:rPr lang="en-US" sz="1800" dirty="0">
                <a:latin typeface="Browallia New" panose="020B0604020202020204" pitchFamily="34" charset="-34"/>
                <a:cs typeface="Browallia New" panose="020B0604020202020204" pitchFamily="34" charset="-34"/>
              </a:rPr>
              <a:t>, C. (2022). The development of green skills across firms in the institutional context of Thailand [Article]. </a:t>
            </a:r>
            <a:r>
              <a:rPr lang="en-US" sz="1800" i="1" dirty="0">
                <a:latin typeface="Browallia New" panose="020B0604020202020204" pitchFamily="34" charset="-34"/>
                <a:cs typeface="Browallia New" panose="020B0604020202020204" pitchFamily="34" charset="-34"/>
              </a:rPr>
              <a:t>Asia-Pacific Journal of Business Administration, 14(4), 539-572. https://doi.org/10.1108/APJBA-10-2020-0370 </a:t>
            </a:r>
          </a:p>
          <a:p>
            <a:pPr marL="461963" marR="0" indent="-461963"/>
            <a:r>
              <a:rPr lang="en-US" sz="1800" dirty="0">
                <a:latin typeface="Browallia New" panose="020B0604020202020204" pitchFamily="34" charset="-34"/>
                <a:cs typeface="Browallia New" panose="020B0604020202020204" pitchFamily="34" charset="-34"/>
              </a:rPr>
              <a:t>Popp, D., Marin, G., </a:t>
            </a:r>
            <a:r>
              <a:rPr lang="en-US" sz="1800" dirty="0" err="1">
                <a:latin typeface="Browallia New" panose="020B0604020202020204" pitchFamily="34" charset="-34"/>
                <a:cs typeface="Browallia New" panose="020B0604020202020204" pitchFamily="34" charset="-34"/>
              </a:rPr>
              <a:t>Vona</a:t>
            </a:r>
            <a:r>
              <a:rPr lang="en-US" sz="1800" dirty="0">
                <a:latin typeface="Browallia New" panose="020B0604020202020204" pitchFamily="34" charset="-34"/>
                <a:cs typeface="Browallia New" panose="020B0604020202020204" pitchFamily="34" charset="-34"/>
              </a:rPr>
              <a:t>, F., &amp; Chen, Z. (2021). The Employment Impact of a Green Fiscal Push: Evidence from the American Recovery and Reinvestment Act [Article]. </a:t>
            </a:r>
            <a:r>
              <a:rPr lang="en-US" sz="1800" i="1" dirty="0">
                <a:latin typeface="Browallia New" panose="020B0604020202020204" pitchFamily="34" charset="-34"/>
                <a:cs typeface="Browallia New" panose="020B0604020202020204" pitchFamily="34" charset="-34"/>
              </a:rPr>
              <a:t>Brookings Papers on Economic Activity, 2021-Fall, 1-69. https://doi.org/10.1353/eca.2022.0000 </a:t>
            </a:r>
          </a:p>
          <a:p>
            <a:pPr marL="461963" marR="0" indent="-461963"/>
            <a:r>
              <a:rPr lang="en-US" sz="1800" dirty="0" err="1">
                <a:latin typeface="Browallia New" panose="020B0604020202020204" pitchFamily="34" charset="-34"/>
                <a:cs typeface="Browallia New" panose="020B0604020202020204" pitchFamily="34" charset="-34"/>
              </a:rPr>
              <a:t>Rakauskiene</a:t>
            </a:r>
            <a:r>
              <a:rPr lang="en-US" sz="1800" dirty="0">
                <a:latin typeface="Browallia New" panose="020B0604020202020204" pitchFamily="34" charset="-34"/>
                <a:cs typeface="Browallia New" panose="020B0604020202020204" pitchFamily="34" charset="-34"/>
              </a:rPr>
              <a:t>, O. G., &amp; </a:t>
            </a:r>
            <a:r>
              <a:rPr lang="en-US" sz="1800" dirty="0" err="1">
                <a:latin typeface="Browallia New" panose="020B0604020202020204" pitchFamily="34" charset="-34"/>
                <a:cs typeface="Browallia New" panose="020B0604020202020204" pitchFamily="34" charset="-34"/>
              </a:rPr>
              <a:t>Okuneviciute-Neverauskiene</a:t>
            </a:r>
            <a:r>
              <a:rPr lang="en-US" sz="1800" dirty="0">
                <a:latin typeface="Browallia New" panose="020B0604020202020204" pitchFamily="34" charset="-34"/>
                <a:cs typeface="Browallia New" panose="020B0604020202020204" pitchFamily="34" charset="-34"/>
              </a:rPr>
              <a:t>, L. (2015). Strategic guidelines of increasing employment and reducing unemployment in the context of EU (Lithuanian case) [Article]. </a:t>
            </a:r>
            <a:r>
              <a:rPr lang="en-US" sz="1800" i="1" dirty="0">
                <a:latin typeface="Browallia New" panose="020B0604020202020204" pitchFamily="34" charset="-34"/>
                <a:cs typeface="Browallia New" panose="020B0604020202020204" pitchFamily="34" charset="-34"/>
              </a:rPr>
              <a:t>Transformations in Business and Economics, 14(2), 224-253. https://www.scopus.com/inward/record.uri?eid=2-s2.0-84931053878&amp;partnerID=40&amp;md5=15998a3d0d203d6b20f689d4521d4a47 </a:t>
            </a:r>
          </a:p>
          <a:p>
            <a:pPr marL="461963" marR="0" indent="-461963"/>
            <a:r>
              <a:rPr lang="en-US" sz="1800" dirty="0" err="1">
                <a:latin typeface="Browallia New" panose="020B0604020202020204" pitchFamily="34" charset="-34"/>
                <a:cs typeface="Browallia New" panose="020B0604020202020204" pitchFamily="34" charset="-34"/>
              </a:rPr>
              <a:t>Valenti</a:t>
            </a:r>
            <a:r>
              <a:rPr lang="en-US" sz="1800" dirty="0">
                <a:latin typeface="Browallia New" panose="020B0604020202020204" pitchFamily="34" charset="-34"/>
                <a:cs typeface="Browallia New" panose="020B0604020202020204" pitchFamily="34" charset="-34"/>
              </a:rPr>
              <a:t>, A., Gagliardi, D., Fortuna, G., &amp; </a:t>
            </a:r>
            <a:r>
              <a:rPr lang="en-US" sz="1800" dirty="0" err="1">
                <a:latin typeface="Browallia New" panose="020B0604020202020204" pitchFamily="34" charset="-34"/>
                <a:cs typeface="Browallia New" panose="020B0604020202020204" pitchFamily="34" charset="-34"/>
              </a:rPr>
              <a:t>Iavicoli</a:t>
            </a:r>
            <a:r>
              <a:rPr lang="en-US" sz="1800" dirty="0">
                <a:latin typeface="Browallia New" panose="020B0604020202020204" pitchFamily="34" charset="-34"/>
                <a:cs typeface="Browallia New" panose="020B0604020202020204" pitchFamily="34" charset="-34"/>
              </a:rPr>
              <a:t>, S. (2016). Towards a greener </a:t>
            </a:r>
            <a:r>
              <a:rPr lang="en-US" sz="1800" dirty="0" err="1">
                <a:latin typeface="Browallia New" panose="020B0604020202020204" pitchFamily="34" charset="-34"/>
                <a:cs typeface="Browallia New" panose="020B0604020202020204" pitchFamily="34" charset="-34"/>
              </a:rPr>
              <a:t>labour</a:t>
            </a:r>
            <a:r>
              <a:rPr lang="en-US" sz="1800" dirty="0">
                <a:latin typeface="Browallia New" panose="020B0604020202020204" pitchFamily="34" charset="-34"/>
                <a:cs typeface="Browallia New" panose="020B0604020202020204" pitchFamily="34" charset="-34"/>
              </a:rPr>
              <a:t> market: Occupational health and safety implications [Article]. </a:t>
            </a:r>
            <a:r>
              <a:rPr lang="en-US" sz="1800" i="1" dirty="0" err="1">
                <a:latin typeface="Browallia New" panose="020B0604020202020204" pitchFamily="34" charset="-34"/>
                <a:cs typeface="Browallia New" panose="020B0604020202020204" pitchFamily="34" charset="-34"/>
              </a:rPr>
              <a:t>Annali</a:t>
            </a:r>
            <a:r>
              <a:rPr lang="en-US" sz="1800" i="1" dirty="0">
                <a:latin typeface="Browallia New" panose="020B0604020202020204" pitchFamily="34" charset="-34"/>
                <a:cs typeface="Browallia New" panose="020B0604020202020204" pitchFamily="34" charset="-34"/>
              </a:rPr>
              <a:t> </a:t>
            </a:r>
            <a:r>
              <a:rPr lang="en-US" sz="1800" i="1" dirty="0" err="1">
                <a:latin typeface="Browallia New" panose="020B0604020202020204" pitchFamily="34" charset="-34"/>
                <a:cs typeface="Browallia New" panose="020B0604020202020204" pitchFamily="34" charset="-34"/>
              </a:rPr>
              <a:t>dell'Istituto</a:t>
            </a:r>
            <a:r>
              <a:rPr lang="en-US" sz="1800" i="1" dirty="0">
                <a:latin typeface="Browallia New" panose="020B0604020202020204" pitchFamily="34" charset="-34"/>
                <a:cs typeface="Browallia New" panose="020B0604020202020204" pitchFamily="34" charset="-34"/>
              </a:rPr>
              <a:t> </a:t>
            </a:r>
            <a:r>
              <a:rPr lang="en-US" sz="1800" i="1" dirty="0" err="1">
                <a:latin typeface="Browallia New" panose="020B0604020202020204" pitchFamily="34" charset="-34"/>
                <a:cs typeface="Browallia New" panose="020B0604020202020204" pitchFamily="34" charset="-34"/>
              </a:rPr>
              <a:t>Superiore</a:t>
            </a:r>
            <a:r>
              <a:rPr lang="en-US" sz="1800" i="1" dirty="0">
                <a:latin typeface="Browallia New" panose="020B0604020202020204" pitchFamily="34" charset="-34"/>
                <a:cs typeface="Browallia New" panose="020B0604020202020204" pitchFamily="34" charset="-34"/>
              </a:rPr>
              <a:t> di </a:t>
            </a:r>
            <a:r>
              <a:rPr lang="en-US" sz="1800" i="1" dirty="0" err="1">
                <a:latin typeface="Browallia New" panose="020B0604020202020204" pitchFamily="34" charset="-34"/>
                <a:cs typeface="Browallia New" panose="020B0604020202020204" pitchFamily="34" charset="-34"/>
              </a:rPr>
              <a:t>Sanita</a:t>
            </a:r>
            <a:r>
              <a:rPr lang="en-US" sz="1800" i="1" dirty="0">
                <a:latin typeface="Browallia New" panose="020B0604020202020204" pitchFamily="34" charset="-34"/>
                <a:cs typeface="Browallia New" panose="020B0604020202020204" pitchFamily="34" charset="-34"/>
              </a:rPr>
              <a:t>, 52(3), 415-423. https://doi.org/10.4415/ANN_16_03_13 </a:t>
            </a:r>
          </a:p>
        </p:txBody>
      </p:sp>
      <p:sp>
        <p:nvSpPr>
          <p:cNvPr id="2" name="ตัวแทนหมายเลขสไลด์ 1">
            <a:extLst>
              <a:ext uri="{FF2B5EF4-FFF2-40B4-BE49-F238E27FC236}">
                <a16:creationId xmlns:a16="http://schemas.microsoft.com/office/drawing/2014/main" id="{EB1DCB8D-43AF-4D21-A826-3DE01F197F4D}"/>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82</a:t>
            </a:fld>
            <a:endParaRPr lang="en-US"/>
          </a:p>
        </p:txBody>
      </p:sp>
    </p:spTree>
    <p:extLst>
      <p:ext uri="{BB962C8B-B14F-4D97-AF65-F5344CB8AC3E}">
        <p14:creationId xmlns:p14="http://schemas.microsoft.com/office/powerpoint/2010/main" val="212596135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pic>
        <p:nvPicPr>
          <p:cNvPr id="206" name="Google Shape;206;p21"/>
          <p:cNvPicPr preferRelativeResize="0"/>
          <p:nvPr/>
        </p:nvPicPr>
        <p:blipFill>
          <a:blip r:embed="rId3">
            <a:alphaModFix/>
          </a:blip>
          <a:stretch>
            <a:fillRect/>
          </a:stretch>
        </p:blipFill>
        <p:spPr>
          <a:xfrm>
            <a:off x="4914550" y="367350"/>
            <a:ext cx="7051752" cy="2839049"/>
          </a:xfrm>
          <a:prstGeom prst="rect">
            <a:avLst/>
          </a:prstGeom>
          <a:noFill/>
          <a:ln>
            <a:noFill/>
          </a:ln>
        </p:spPr>
      </p:pic>
      <p:sp>
        <p:nvSpPr>
          <p:cNvPr id="207" name="Google Shape;207;p21"/>
          <p:cNvSpPr txBox="1"/>
          <p:nvPr/>
        </p:nvSpPr>
        <p:spPr>
          <a:xfrm>
            <a:off x="517853" y="2132348"/>
            <a:ext cx="10879500" cy="4623000"/>
          </a:xfrm>
          <a:prstGeom prst="rect">
            <a:avLst/>
          </a:prstGeom>
          <a:noFill/>
          <a:ln>
            <a:noFill/>
          </a:ln>
        </p:spPr>
        <p:txBody>
          <a:bodyPr spcFirstLastPara="1" wrap="square" lIns="91425" tIns="45700" rIns="91425" bIns="45700" anchor="t" anchorCtr="0">
            <a:spAutoFit/>
          </a:bodyPr>
          <a:lstStyle/>
          <a:p>
            <a:pPr marL="0" marR="0" lvl="0" indent="0" algn="l" rtl="0">
              <a:lnSpc>
                <a:spcPct val="107000"/>
              </a:lnSpc>
              <a:spcBef>
                <a:spcPts val="0"/>
              </a:spcBef>
              <a:spcAft>
                <a:spcPts val="0"/>
              </a:spcAft>
              <a:buNone/>
            </a:pPr>
            <a:r>
              <a:rPr lang="en-US" sz="2800" b="1" i="0" u="none" strike="noStrike" cap="none" dirty="0">
                <a:solidFill>
                  <a:schemeClr val="dk1"/>
                </a:solidFill>
                <a:latin typeface="Browallia New"/>
                <a:ea typeface="Browallia New"/>
                <a:cs typeface="Browallia New"/>
                <a:sym typeface="Browallia New"/>
              </a:rPr>
              <a:t>Fair Trade </a:t>
            </a:r>
            <a:endParaRPr sz="2800" b="1" i="0" u="none" strike="noStrike" cap="none" dirty="0">
              <a:solidFill>
                <a:schemeClr val="dk1"/>
              </a:solidFill>
              <a:latin typeface="Browallia New"/>
              <a:ea typeface="Browallia New"/>
              <a:cs typeface="Browallia New"/>
              <a:sym typeface="Browallia New"/>
            </a:endParaRPr>
          </a:p>
          <a:p>
            <a:pPr marL="0" marR="0" lvl="0" indent="0" algn="l" rtl="0">
              <a:lnSpc>
                <a:spcPct val="107000"/>
              </a:lnSpc>
              <a:spcBef>
                <a:spcPts val="0"/>
              </a:spcBef>
              <a:spcAft>
                <a:spcPts val="0"/>
              </a:spcAft>
              <a:buNone/>
            </a:pPr>
            <a:endParaRPr sz="2800" b="1" dirty="0">
              <a:solidFill>
                <a:schemeClr val="dk1"/>
              </a:solidFill>
              <a:latin typeface="Browallia New"/>
              <a:ea typeface="Browallia New"/>
              <a:cs typeface="Browallia New"/>
              <a:sym typeface="Browallia New"/>
            </a:endParaRPr>
          </a:p>
          <a:p>
            <a:pPr marL="457200" marR="0" lvl="0" indent="-457200" algn="l" rtl="0">
              <a:lnSpc>
                <a:spcPct val="107000"/>
              </a:lnSpc>
              <a:spcBef>
                <a:spcPts val="800"/>
              </a:spcBef>
              <a:spcAft>
                <a:spcPts val="0"/>
              </a:spcAft>
              <a:buClr>
                <a:schemeClr val="dk1"/>
              </a:buClr>
              <a:buSzPts val="2800"/>
              <a:buFont typeface="Arial"/>
              <a:buChar char="•"/>
            </a:pPr>
            <a:r>
              <a:rPr lang="en-US" sz="2800" dirty="0">
                <a:solidFill>
                  <a:schemeClr val="dk1"/>
                </a:solidFill>
                <a:latin typeface="Browallia New"/>
                <a:ea typeface="Browallia New"/>
                <a:cs typeface="Browallia New"/>
                <a:sym typeface="Browallia New"/>
              </a:rPr>
              <a:t>T</a:t>
            </a:r>
            <a:r>
              <a:rPr lang="en-US" sz="2800" i="0" u="none" strike="noStrike" cap="none" dirty="0">
                <a:solidFill>
                  <a:schemeClr val="dk1"/>
                </a:solidFill>
                <a:latin typeface="Browallia New"/>
                <a:ea typeface="Browallia New"/>
                <a:cs typeface="Browallia New"/>
                <a:sym typeface="Browallia New"/>
              </a:rPr>
              <a:t>he c</a:t>
            </a:r>
            <a:r>
              <a:rPr lang="en-US" sz="2800" b="0" i="0" u="none" strike="noStrike" cap="none" dirty="0">
                <a:solidFill>
                  <a:schemeClr val="dk1"/>
                </a:solidFill>
                <a:latin typeface="Browallia New"/>
                <a:ea typeface="Browallia New"/>
                <a:cs typeface="Browallia New"/>
                <a:sym typeface="Browallia New"/>
              </a:rPr>
              <a:t>ore principles of fair trade</a:t>
            </a:r>
            <a:endParaRPr sz="2800" b="0" i="0" u="none" strike="noStrike" cap="none" dirty="0">
              <a:solidFill>
                <a:schemeClr val="dk1"/>
              </a:solidFill>
              <a:latin typeface="Browallia New"/>
              <a:ea typeface="Browallia New"/>
              <a:cs typeface="Browallia New"/>
              <a:sym typeface="Browallia New"/>
            </a:endParaRPr>
          </a:p>
          <a:p>
            <a:pPr marL="457200" marR="0" lvl="0" indent="-457200" algn="l" rtl="0">
              <a:lnSpc>
                <a:spcPct val="107000"/>
              </a:lnSpc>
              <a:spcBef>
                <a:spcPts val="800"/>
              </a:spcBef>
              <a:spcAft>
                <a:spcPts val="0"/>
              </a:spcAft>
              <a:buClr>
                <a:schemeClr val="dk1"/>
              </a:buClr>
              <a:buSzPts val="2800"/>
              <a:buFont typeface="Arial"/>
              <a:buChar char="•"/>
            </a:pPr>
            <a:r>
              <a:rPr lang="en-US" sz="2800" dirty="0">
                <a:solidFill>
                  <a:schemeClr val="dk1"/>
                </a:solidFill>
                <a:latin typeface="Browallia New"/>
                <a:ea typeface="Browallia New"/>
                <a:cs typeface="Browallia New"/>
                <a:sym typeface="Browallia New"/>
              </a:rPr>
              <a:t>H</a:t>
            </a:r>
            <a:r>
              <a:rPr lang="en-US" sz="2800" b="0" i="0" u="none" strike="noStrike" cap="none" dirty="0">
                <a:solidFill>
                  <a:schemeClr val="dk1"/>
                </a:solidFill>
                <a:latin typeface="Browallia New"/>
                <a:ea typeface="Browallia New"/>
                <a:cs typeface="Browallia New"/>
                <a:sym typeface="Browallia New"/>
              </a:rPr>
              <a:t>ow fair trade empowers marginalized producers, particularly in developing countries</a:t>
            </a:r>
            <a:endParaRPr sz="2800" b="0" i="0" u="none" strike="noStrike" cap="none" dirty="0">
              <a:solidFill>
                <a:schemeClr val="dk1"/>
              </a:solidFill>
              <a:latin typeface="Browallia New"/>
              <a:ea typeface="Browallia New"/>
              <a:cs typeface="Browallia New"/>
              <a:sym typeface="Browallia New"/>
            </a:endParaRPr>
          </a:p>
          <a:p>
            <a:pPr marL="457200" marR="0" lvl="0" indent="-457200" algn="l" rtl="0">
              <a:lnSpc>
                <a:spcPct val="107000"/>
              </a:lnSpc>
              <a:spcBef>
                <a:spcPts val="800"/>
              </a:spcBef>
              <a:spcAft>
                <a:spcPts val="0"/>
              </a:spcAft>
              <a:buClr>
                <a:schemeClr val="dk1"/>
              </a:buClr>
              <a:buSzPts val="2800"/>
              <a:buChar char="•"/>
            </a:pPr>
            <a:r>
              <a:rPr lang="en-US" sz="2800" dirty="0">
                <a:solidFill>
                  <a:schemeClr val="dk1"/>
                </a:solidFill>
                <a:latin typeface="Browallia New"/>
                <a:ea typeface="Browallia New"/>
                <a:cs typeface="Browallia New"/>
                <a:sym typeface="Browallia New"/>
              </a:rPr>
              <a:t>T</a:t>
            </a:r>
            <a:r>
              <a:rPr lang="en-US" sz="2800" i="0" u="none" strike="noStrike" cap="none" dirty="0">
                <a:solidFill>
                  <a:schemeClr val="dk1"/>
                </a:solidFill>
                <a:latin typeface="Browallia New"/>
                <a:ea typeface="Browallia New"/>
                <a:cs typeface="Browallia New"/>
                <a:sym typeface="Browallia New"/>
              </a:rPr>
              <a:t>he role of consumers in supporting fair trade through their purchasing decisions</a:t>
            </a:r>
            <a:endParaRPr sz="2800" i="0" u="none" strike="noStrike" cap="none" dirty="0">
              <a:solidFill>
                <a:schemeClr val="dk1"/>
              </a:solidFill>
              <a:latin typeface="Browallia New"/>
              <a:ea typeface="Browallia New"/>
              <a:cs typeface="Browallia New"/>
              <a:sym typeface="Browallia New"/>
            </a:endParaRPr>
          </a:p>
          <a:p>
            <a:pPr marL="457200" marR="0" lvl="0" indent="-457200" algn="l" rtl="0">
              <a:lnSpc>
                <a:spcPct val="107000"/>
              </a:lnSpc>
              <a:spcBef>
                <a:spcPts val="800"/>
              </a:spcBef>
              <a:spcAft>
                <a:spcPts val="0"/>
              </a:spcAft>
              <a:buClr>
                <a:schemeClr val="dk1"/>
              </a:buClr>
              <a:buSzPts val="2800"/>
              <a:buFont typeface="Arial"/>
              <a:buChar char="•"/>
            </a:pPr>
            <a:r>
              <a:rPr lang="en-US" sz="2800" i="0" u="none" strike="noStrike" cap="none" dirty="0">
                <a:solidFill>
                  <a:schemeClr val="dk1"/>
                </a:solidFill>
                <a:latin typeface="Browallia New"/>
                <a:ea typeface="Browallia New"/>
                <a:cs typeface="Browallia New"/>
                <a:sym typeface="Browallia New"/>
              </a:rPr>
              <a:t>Recent Research: </a:t>
            </a:r>
            <a:r>
              <a:rPr lang="en-US" sz="2800" dirty="0">
                <a:solidFill>
                  <a:schemeClr val="dk1"/>
                </a:solidFill>
                <a:latin typeface="Browallia New"/>
                <a:ea typeface="Browallia New"/>
                <a:cs typeface="Browallia New"/>
                <a:sym typeface="Browallia New"/>
              </a:rPr>
              <a:t>T</a:t>
            </a:r>
            <a:r>
              <a:rPr lang="en-US" sz="2800" i="0" u="none" strike="noStrike" cap="none" dirty="0">
                <a:solidFill>
                  <a:schemeClr val="dk1"/>
                </a:solidFill>
                <a:latin typeface="Browallia New"/>
                <a:ea typeface="Browallia New"/>
                <a:cs typeface="Browallia New"/>
                <a:sym typeface="Browallia New"/>
              </a:rPr>
              <a:t>h</a:t>
            </a:r>
            <a:r>
              <a:rPr lang="en-US" sz="2800" b="0" i="0" u="none" strike="noStrike" cap="none" dirty="0">
                <a:solidFill>
                  <a:schemeClr val="dk1"/>
                </a:solidFill>
                <a:latin typeface="Browallia New"/>
                <a:ea typeface="Browallia New"/>
                <a:cs typeface="Browallia New"/>
                <a:sym typeface="Browallia New"/>
              </a:rPr>
              <a:t>e impact of fair trade on producers' livelihoods, community development, and environmental sustainability</a:t>
            </a:r>
            <a:endParaRPr sz="2800" b="0" i="0" u="none" strike="noStrike" cap="none" dirty="0">
              <a:solidFill>
                <a:schemeClr val="dk1"/>
              </a:solidFill>
              <a:latin typeface="Browallia New"/>
              <a:ea typeface="Browallia New"/>
              <a:cs typeface="Browallia New"/>
              <a:sym typeface="Browallia New"/>
            </a:endParaRPr>
          </a:p>
        </p:txBody>
      </p:sp>
      <p:sp>
        <p:nvSpPr>
          <p:cNvPr id="2" name="ตัวแทนหมายเลขสไลด์ 1">
            <a:extLst>
              <a:ext uri="{FF2B5EF4-FFF2-40B4-BE49-F238E27FC236}">
                <a16:creationId xmlns:a16="http://schemas.microsoft.com/office/drawing/2014/main" id="{934DB60A-F84F-42E4-B980-CFA4184354C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83</a:t>
            </a:fld>
            <a:endParaRPr lang="en-US"/>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ตาราง 2">
            <a:extLst>
              <a:ext uri="{FF2B5EF4-FFF2-40B4-BE49-F238E27FC236}">
                <a16:creationId xmlns:a16="http://schemas.microsoft.com/office/drawing/2014/main" id="{90CFB793-35F3-40C8-A535-B34294042A64}"/>
              </a:ext>
            </a:extLst>
          </p:cNvPr>
          <p:cNvGraphicFramePr>
            <a:graphicFrameLocks noGrp="1"/>
          </p:cNvGraphicFramePr>
          <p:nvPr>
            <p:extLst>
              <p:ext uri="{D42A27DB-BD31-4B8C-83A1-F6EECF244321}">
                <p14:modId xmlns:p14="http://schemas.microsoft.com/office/powerpoint/2010/main" val="3233056629"/>
              </p:ext>
            </p:extLst>
          </p:nvPr>
        </p:nvGraphicFramePr>
        <p:xfrm>
          <a:off x="108154" y="491613"/>
          <a:ext cx="11975691" cy="5393732"/>
        </p:xfrm>
        <a:graphic>
          <a:graphicData uri="http://schemas.openxmlformats.org/drawingml/2006/table">
            <a:tbl>
              <a:tblPr>
                <a:tableStyleId>{CE93625C-0A46-4402-88F7-1623203B1420}</a:tableStyleId>
              </a:tblPr>
              <a:tblGrid>
                <a:gridCol w="2635046">
                  <a:extLst>
                    <a:ext uri="{9D8B030D-6E8A-4147-A177-3AD203B41FA5}">
                      <a16:colId xmlns:a16="http://schemas.microsoft.com/office/drawing/2014/main" val="2285103778"/>
                    </a:ext>
                  </a:extLst>
                </a:gridCol>
                <a:gridCol w="9340645">
                  <a:extLst>
                    <a:ext uri="{9D8B030D-6E8A-4147-A177-3AD203B41FA5}">
                      <a16:colId xmlns:a16="http://schemas.microsoft.com/office/drawing/2014/main" val="902161923"/>
                    </a:ext>
                  </a:extLst>
                </a:gridCol>
              </a:tblGrid>
              <a:tr h="217232">
                <a:tc>
                  <a:txBody>
                    <a:bodyPr/>
                    <a:lstStyle/>
                    <a:p>
                      <a:pPr lvl="1" algn="ctr" fontAlgn="b"/>
                      <a:r>
                        <a:rPr lang="en-US" sz="2200" b="1" u="none" strike="noStrike">
                          <a:effectLst/>
                          <a:latin typeface="BrowalliaUPC" panose="020B0604020202020204" pitchFamily="34" charset="-34"/>
                          <a:cs typeface="BrowalliaUPC" panose="020B0604020202020204" pitchFamily="34" charset="-34"/>
                        </a:rPr>
                        <a:t>Aspect</a:t>
                      </a:r>
                      <a:endParaRPr lang="en-US" sz="2200" b="1" i="0" u="none" strike="noStrike">
                        <a:solidFill>
                          <a:srgbClr val="2E2E2E"/>
                        </a:solidFill>
                        <a:effectLst/>
                        <a:latin typeface="BrowalliaUPC" panose="020B0604020202020204" pitchFamily="34" charset="-34"/>
                        <a:cs typeface="BrowalliaUPC" panose="020B0604020202020204" pitchFamily="34" charset="-34"/>
                      </a:endParaRPr>
                    </a:p>
                  </a:txBody>
                  <a:tcPr marL="7313" marR="7313" marT="7313" marB="0" anchor="b"/>
                </a:tc>
                <a:tc>
                  <a:txBody>
                    <a:bodyPr/>
                    <a:lstStyle/>
                    <a:p>
                      <a:pPr lvl="1" algn="ctr" fontAlgn="b"/>
                      <a:r>
                        <a:rPr lang="en-US" sz="2200" b="1" u="none" strike="noStrike" dirty="0">
                          <a:effectLst/>
                          <a:latin typeface="BrowalliaUPC" panose="020B0604020202020204" pitchFamily="34" charset="-34"/>
                          <a:cs typeface="BrowalliaUPC" panose="020B0604020202020204" pitchFamily="34" charset="-34"/>
                        </a:rPr>
                        <a:t>Key Points</a:t>
                      </a:r>
                      <a:endParaRPr lang="en-US" sz="2200" b="1" i="0" u="none" strike="noStrike" dirty="0">
                        <a:solidFill>
                          <a:srgbClr val="2E2E2E"/>
                        </a:solidFill>
                        <a:effectLst/>
                        <a:latin typeface="BrowalliaUPC" panose="020B0604020202020204" pitchFamily="34" charset="-34"/>
                        <a:cs typeface="BrowalliaUPC" panose="020B0604020202020204" pitchFamily="34" charset="-34"/>
                      </a:endParaRPr>
                    </a:p>
                  </a:txBody>
                  <a:tcPr marL="7313" marR="7313" marT="7313" marB="0" anchor="b"/>
                </a:tc>
                <a:extLst>
                  <a:ext uri="{0D108BD9-81ED-4DB2-BD59-A6C34878D82A}">
                    <a16:rowId xmlns:a16="http://schemas.microsoft.com/office/drawing/2014/main" val="2016878611"/>
                  </a:ext>
                </a:extLst>
              </a:tr>
              <a:tr h="1076153">
                <a:tc>
                  <a:txBody>
                    <a:bodyPr/>
                    <a:lstStyle/>
                    <a:p>
                      <a:pPr lvl="1" algn="l" fontAlgn="t"/>
                      <a:r>
                        <a:rPr lang="en-US" sz="2200" b="1" u="none" strike="noStrike" dirty="0">
                          <a:effectLst/>
                          <a:latin typeface="BrowalliaUPC" panose="020B0604020202020204" pitchFamily="34" charset="-34"/>
                          <a:cs typeface="BrowalliaUPC" panose="020B0604020202020204" pitchFamily="34" charset="-34"/>
                        </a:rPr>
                        <a:t>Producers' Livelihoods</a:t>
                      </a:r>
                      <a:endParaRPr lang="en-US" sz="2200" b="1" i="0" u="none" strike="noStrike" dirty="0">
                        <a:solidFill>
                          <a:srgbClr val="2E2E2E"/>
                        </a:solidFill>
                        <a:effectLst/>
                        <a:latin typeface="BrowalliaUPC" panose="020B0604020202020204" pitchFamily="34" charset="-34"/>
                        <a:cs typeface="BrowalliaUPC" panose="020B0604020202020204" pitchFamily="34" charset="-34"/>
                      </a:endParaRPr>
                    </a:p>
                  </a:txBody>
                  <a:tcPr marL="7313" marR="7313" marT="7313" marB="0"/>
                </a:tc>
                <a:tc>
                  <a:txBody>
                    <a:bodyPr/>
                    <a:lstStyle/>
                    <a:p>
                      <a:pPr lvl="1" algn="l" fontAlgn="ctr"/>
                      <a:r>
                        <a:rPr lang="en-US" sz="2200" b="1" u="none" strike="noStrike" dirty="0">
                          <a:effectLst/>
                          <a:latin typeface="BrowalliaUPC" panose="020B0604020202020204" pitchFamily="34" charset="-34"/>
                          <a:cs typeface="BrowalliaUPC" panose="020B0604020202020204" pitchFamily="34" charset="-34"/>
                        </a:rPr>
                        <a:t>Stable Prices and Market Access: </a:t>
                      </a:r>
                      <a:r>
                        <a:rPr lang="en-US" sz="2200" u="none" strike="noStrike" dirty="0">
                          <a:effectLst/>
                          <a:latin typeface="BrowalliaUPC" panose="020B0604020202020204" pitchFamily="34" charset="-34"/>
                          <a:cs typeface="BrowalliaUPC" panose="020B0604020202020204" pitchFamily="34" charset="-34"/>
                        </a:rPr>
                        <a:t>Fair Trade provides better access to market outlets and stable prices, which are crucial for sustainable poverty reduction and improving producers' livelihoods. </a:t>
                      </a:r>
                      <a:r>
                        <a:rPr lang="en-US" sz="2200" b="1" u="none" strike="noStrike" dirty="0">
                          <a:effectLst/>
                          <a:latin typeface="BrowalliaUPC" panose="020B0604020202020204" pitchFamily="34" charset="-34"/>
                          <a:cs typeface="BrowalliaUPC" panose="020B0604020202020204" pitchFamily="34" charset="-34"/>
                        </a:rPr>
                        <a:t>Income and Wealth:</a:t>
                      </a:r>
                      <a:r>
                        <a:rPr lang="en-US" sz="2200" u="none" strike="noStrike" dirty="0">
                          <a:effectLst/>
                          <a:latin typeface="BrowalliaUPC" panose="020B0604020202020204" pitchFamily="34" charset="-34"/>
                          <a:cs typeface="BrowalliaUPC" panose="020B0604020202020204" pitchFamily="34" charset="-34"/>
                        </a:rPr>
                        <a:t> Fair Trade initiatives have shown positive impacts on income, consumption, and wealth of producers, contributing to their economic stability. </a:t>
                      </a:r>
                      <a:r>
                        <a:rPr lang="en-US" sz="2200" b="1" u="none" strike="noStrike" dirty="0">
                          <a:effectLst/>
                          <a:latin typeface="BrowalliaUPC" panose="020B0604020202020204" pitchFamily="34" charset="-34"/>
                          <a:cs typeface="BrowalliaUPC" panose="020B0604020202020204" pitchFamily="34" charset="-34"/>
                        </a:rPr>
                        <a:t>Empowerment: </a:t>
                      </a:r>
                      <a:r>
                        <a:rPr lang="en-US" sz="2200" u="none" strike="noStrike" dirty="0">
                          <a:effectLst/>
                          <a:latin typeface="BrowalliaUPC" panose="020B0604020202020204" pitchFamily="34" charset="-34"/>
                          <a:cs typeface="BrowalliaUPC" panose="020B0604020202020204" pitchFamily="34" charset="-34"/>
                        </a:rPr>
                        <a:t>Fair Trade fosters the wellbeing and empowerment of producers by providing higher prices, better working conditions, and community development resources. </a:t>
                      </a:r>
                      <a:endParaRPr lang="en-US" sz="2200" b="0" i="0" u="none" strike="noStrike" dirty="0">
                        <a:solidFill>
                          <a:srgbClr val="2E2E2E"/>
                        </a:solidFill>
                        <a:effectLst/>
                        <a:latin typeface="BrowalliaUPC" panose="020B0604020202020204" pitchFamily="34" charset="-34"/>
                        <a:cs typeface="BrowalliaUPC" panose="020B0604020202020204" pitchFamily="34" charset="-34"/>
                      </a:endParaRPr>
                    </a:p>
                  </a:txBody>
                  <a:tcPr marL="7313" marR="7313" marT="7313" marB="0" anchor="ctr"/>
                </a:tc>
                <a:extLst>
                  <a:ext uri="{0D108BD9-81ED-4DB2-BD59-A6C34878D82A}">
                    <a16:rowId xmlns:a16="http://schemas.microsoft.com/office/drawing/2014/main" val="417857559"/>
                  </a:ext>
                </a:extLst>
              </a:tr>
              <a:tr h="1149676">
                <a:tc>
                  <a:txBody>
                    <a:bodyPr/>
                    <a:lstStyle/>
                    <a:p>
                      <a:pPr lvl="1" algn="l" fontAlgn="t"/>
                      <a:r>
                        <a:rPr lang="en-US" sz="2200" b="1" u="none" strike="noStrike" dirty="0">
                          <a:effectLst/>
                          <a:latin typeface="BrowalliaUPC" panose="020B0604020202020204" pitchFamily="34" charset="-34"/>
                          <a:cs typeface="BrowalliaUPC" panose="020B0604020202020204" pitchFamily="34" charset="-34"/>
                        </a:rPr>
                        <a:t>Community Development</a:t>
                      </a:r>
                      <a:endParaRPr lang="en-US" sz="2200" b="1" i="0" u="none" strike="noStrike" dirty="0">
                        <a:solidFill>
                          <a:srgbClr val="2E2E2E"/>
                        </a:solidFill>
                        <a:effectLst/>
                        <a:latin typeface="BrowalliaUPC" panose="020B0604020202020204" pitchFamily="34" charset="-34"/>
                        <a:cs typeface="BrowalliaUPC" panose="020B0604020202020204" pitchFamily="34" charset="-34"/>
                      </a:endParaRPr>
                    </a:p>
                  </a:txBody>
                  <a:tcPr marL="7313" marR="7313" marT="7313" marB="0"/>
                </a:tc>
                <a:tc>
                  <a:txBody>
                    <a:bodyPr/>
                    <a:lstStyle/>
                    <a:p>
                      <a:pPr lvl="1" algn="l" fontAlgn="ctr"/>
                      <a:r>
                        <a:rPr lang="en-US" sz="2200" b="1" u="none" strike="noStrike" dirty="0">
                          <a:effectLst/>
                          <a:latin typeface="BrowalliaUPC" panose="020B0604020202020204" pitchFamily="34" charset="-34"/>
                          <a:cs typeface="BrowalliaUPC" panose="020B0604020202020204" pitchFamily="34" charset="-34"/>
                        </a:rPr>
                        <a:t>Institutional Development: </a:t>
                      </a:r>
                      <a:r>
                        <a:rPr lang="en-US" sz="2200" u="none" strike="noStrike" dirty="0">
                          <a:effectLst/>
                          <a:latin typeface="BrowalliaUPC" panose="020B0604020202020204" pitchFamily="34" charset="-34"/>
                          <a:cs typeface="BrowalliaUPC" panose="020B0604020202020204" pitchFamily="34" charset="-34"/>
                        </a:rPr>
                        <a:t>Fair Trade supports the development of sustainable commercial organizations and strengthens producer organizations, which are essential for community development. </a:t>
                      </a:r>
                      <a:r>
                        <a:rPr lang="en-US" sz="2200" b="1" u="none" strike="noStrike" dirty="0">
                          <a:effectLst/>
                          <a:latin typeface="BrowalliaUPC" panose="020B0604020202020204" pitchFamily="34" charset="-34"/>
                          <a:cs typeface="BrowalliaUPC" panose="020B0604020202020204" pitchFamily="34" charset="-34"/>
                        </a:rPr>
                        <a:t>Social Development: </a:t>
                      </a:r>
                      <a:r>
                        <a:rPr lang="en-US" sz="2200" u="none" strike="noStrike" dirty="0">
                          <a:effectLst/>
                          <a:latin typeface="BrowalliaUPC" panose="020B0604020202020204" pitchFamily="34" charset="-34"/>
                          <a:cs typeface="BrowalliaUPC" panose="020B0604020202020204" pitchFamily="34" charset="-34"/>
                        </a:rPr>
                        <a:t>Fair Trade initiatives contribute to social development, including improvements in education, healthcare, and infrastructure within communities. </a:t>
                      </a:r>
                      <a:r>
                        <a:rPr lang="en-US" sz="2200" b="1" u="none" strike="noStrike" dirty="0">
                          <a:effectLst/>
                          <a:latin typeface="BrowalliaUPC" panose="020B0604020202020204" pitchFamily="34" charset="-34"/>
                          <a:cs typeface="BrowalliaUPC" panose="020B0604020202020204" pitchFamily="34" charset="-34"/>
                        </a:rPr>
                        <a:t>Gender Equity: </a:t>
                      </a:r>
                      <a:r>
                        <a:rPr lang="en-US" sz="2200" u="none" strike="noStrike" dirty="0">
                          <a:effectLst/>
                          <a:latin typeface="BrowalliaUPC" panose="020B0604020202020204" pitchFamily="34" charset="-34"/>
                          <a:cs typeface="BrowalliaUPC" panose="020B0604020202020204" pitchFamily="34" charset="-34"/>
                        </a:rPr>
                        <a:t>Although Fair Trade aims to promote gender equity, there is less success in achieving this goal, indicating a need for continuous commitment and strategies. </a:t>
                      </a:r>
                      <a:endParaRPr lang="en-US" sz="2200" b="0" i="0" u="none" strike="noStrike" dirty="0">
                        <a:solidFill>
                          <a:srgbClr val="2E2E2E"/>
                        </a:solidFill>
                        <a:effectLst/>
                        <a:latin typeface="BrowalliaUPC" panose="020B0604020202020204" pitchFamily="34" charset="-34"/>
                        <a:cs typeface="BrowalliaUPC" panose="020B0604020202020204" pitchFamily="34" charset="-34"/>
                      </a:endParaRPr>
                    </a:p>
                  </a:txBody>
                  <a:tcPr marL="7313" marR="7313" marT="7313" marB="0" anchor="ctr"/>
                </a:tc>
                <a:extLst>
                  <a:ext uri="{0D108BD9-81ED-4DB2-BD59-A6C34878D82A}">
                    <a16:rowId xmlns:a16="http://schemas.microsoft.com/office/drawing/2014/main" val="141320151"/>
                  </a:ext>
                </a:extLst>
              </a:tr>
              <a:tr h="1352191">
                <a:tc>
                  <a:txBody>
                    <a:bodyPr/>
                    <a:lstStyle/>
                    <a:p>
                      <a:pPr lvl="1" algn="l" fontAlgn="t"/>
                      <a:r>
                        <a:rPr lang="en-US" sz="2200" b="1" u="none" strike="noStrike" dirty="0">
                          <a:effectLst/>
                          <a:latin typeface="BrowalliaUPC" panose="020B0604020202020204" pitchFamily="34" charset="-34"/>
                          <a:cs typeface="BrowalliaUPC" panose="020B0604020202020204" pitchFamily="34" charset="-34"/>
                        </a:rPr>
                        <a:t>Environmental Sustainability</a:t>
                      </a:r>
                      <a:endParaRPr lang="en-US" sz="2200" b="1" i="0" u="none" strike="noStrike" dirty="0">
                        <a:solidFill>
                          <a:srgbClr val="2E2E2E"/>
                        </a:solidFill>
                        <a:effectLst/>
                        <a:latin typeface="BrowalliaUPC" panose="020B0604020202020204" pitchFamily="34" charset="-34"/>
                        <a:cs typeface="BrowalliaUPC" panose="020B0604020202020204" pitchFamily="34" charset="-34"/>
                      </a:endParaRPr>
                    </a:p>
                  </a:txBody>
                  <a:tcPr marL="7313" marR="7313" marT="7313" marB="0"/>
                </a:tc>
                <a:tc>
                  <a:txBody>
                    <a:bodyPr/>
                    <a:lstStyle/>
                    <a:p>
                      <a:pPr lvl="1" algn="l" fontAlgn="ctr"/>
                      <a:r>
                        <a:rPr lang="en-US" sz="2200" b="1" u="none" strike="noStrike" dirty="0">
                          <a:effectLst/>
                          <a:latin typeface="BrowalliaUPC" panose="020B0604020202020204" pitchFamily="34" charset="-34"/>
                          <a:cs typeface="BrowalliaUPC" panose="020B0604020202020204" pitchFamily="34" charset="-34"/>
                        </a:rPr>
                        <a:t>Sustainable Farming Practices: </a:t>
                      </a:r>
                      <a:r>
                        <a:rPr lang="en-US" sz="2200" u="none" strike="noStrike" dirty="0">
                          <a:effectLst/>
                          <a:latin typeface="BrowalliaUPC" panose="020B0604020202020204" pitchFamily="34" charset="-34"/>
                          <a:cs typeface="BrowalliaUPC" panose="020B0604020202020204" pitchFamily="34" charset="-34"/>
                        </a:rPr>
                        <a:t>Fair Trade influences farming practices that contribute to environmental conservation, even if it does not directly impact natural. </a:t>
                      </a:r>
                      <a:r>
                        <a:rPr lang="en-US" sz="2200" b="1" u="none" strike="noStrike" dirty="0">
                          <a:effectLst/>
                          <a:latin typeface="BrowalliaUPC" panose="020B0604020202020204" pitchFamily="34" charset="-34"/>
                          <a:cs typeface="BrowalliaUPC" panose="020B0604020202020204" pitchFamily="34" charset="-34"/>
                        </a:rPr>
                        <a:t>Resource Management: </a:t>
                      </a:r>
                      <a:r>
                        <a:rPr lang="en-US" sz="2200" u="none" strike="noStrike" dirty="0">
                          <a:effectLst/>
                          <a:latin typeface="BrowalliaUPC" panose="020B0604020202020204" pitchFamily="34" charset="-34"/>
                          <a:cs typeface="BrowalliaUPC" panose="020B0604020202020204" pitchFamily="34" charset="-34"/>
                        </a:rPr>
                        <a:t>Fair Trade certification can work as an approach for natural resource management, linking environmental conservation with poverty reduction. </a:t>
                      </a:r>
                      <a:r>
                        <a:rPr lang="en-US" sz="2200" b="1" u="none" strike="noStrike" dirty="0">
                          <a:effectLst/>
                          <a:latin typeface="BrowalliaUPC" panose="020B0604020202020204" pitchFamily="34" charset="-34"/>
                          <a:cs typeface="BrowalliaUPC" panose="020B0604020202020204" pitchFamily="34" charset="-34"/>
                        </a:rPr>
                        <a:t>Water Productivity: </a:t>
                      </a:r>
                      <a:r>
                        <a:rPr lang="en-US" sz="2200" u="none" strike="noStrike" dirty="0">
                          <a:effectLst/>
                          <a:latin typeface="BrowalliaUPC" panose="020B0604020202020204" pitchFamily="34" charset="-34"/>
                          <a:cs typeface="BrowalliaUPC" panose="020B0604020202020204" pitchFamily="34" charset="-34"/>
                        </a:rPr>
                        <a:t>Fair Trade premiums ensure the remuneration of virtual water used in the production of crops, highlighting its role in environmental sustainability. </a:t>
                      </a:r>
                      <a:endParaRPr lang="en-US" sz="2200" b="0" i="0" u="none" strike="noStrike" dirty="0">
                        <a:solidFill>
                          <a:srgbClr val="2E2E2E"/>
                        </a:solidFill>
                        <a:effectLst/>
                        <a:latin typeface="BrowalliaUPC" panose="020B0604020202020204" pitchFamily="34" charset="-34"/>
                        <a:cs typeface="BrowalliaUPC" panose="020B0604020202020204" pitchFamily="34" charset="-34"/>
                      </a:endParaRPr>
                    </a:p>
                  </a:txBody>
                  <a:tcPr marL="7313" marR="7313" marT="7313" marB="0" anchor="ctr"/>
                </a:tc>
                <a:extLst>
                  <a:ext uri="{0D108BD9-81ED-4DB2-BD59-A6C34878D82A}">
                    <a16:rowId xmlns:a16="http://schemas.microsoft.com/office/drawing/2014/main" val="3917124654"/>
                  </a:ext>
                </a:extLst>
              </a:tr>
            </a:tbl>
          </a:graphicData>
        </a:graphic>
      </p:graphicFrame>
      <p:sp>
        <p:nvSpPr>
          <p:cNvPr id="2" name="ตัวแทนหมายเลขสไลด์ 1">
            <a:extLst>
              <a:ext uri="{FF2B5EF4-FFF2-40B4-BE49-F238E27FC236}">
                <a16:creationId xmlns:a16="http://schemas.microsoft.com/office/drawing/2014/main" id="{AEEB6A31-1B13-48F4-BB43-B53058BFDFD6}"/>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84</a:t>
            </a:fld>
            <a:endParaRPr lang="en-US"/>
          </a:p>
        </p:txBody>
      </p:sp>
    </p:spTree>
    <p:extLst>
      <p:ext uri="{BB962C8B-B14F-4D97-AF65-F5344CB8AC3E}">
        <p14:creationId xmlns:p14="http://schemas.microsoft.com/office/powerpoint/2010/main" val="166288138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ตัวแทนหมายเลขสไลด์ 1">
            <a:extLst>
              <a:ext uri="{FF2B5EF4-FFF2-40B4-BE49-F238E27FC236}">
                <a16:creationId xmlns:a16="http://schemas.microsoft.com/office/drawing/2014/main" id="{C4630F21-AE6F-4A2B-B5AD-EA9FD299398E}"/>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85</a:t>
            </a:fld>
            <a:endParaRPr lang="en-US"/>
          </a:p>
        </p:txBody>
      </p:sp>
      <p:sp>
        <p:nvSpPr>
          <p:cNvPr id="4" name="กล่องข้อความ 3">
            <a:extLst>
              <a:ext uri="{FF2B5EF4-FFF2-40B4-BE49-F238E27FC236}">
                <a16:creationId xmlns:a16="http://schemas.microsoft.com/office/drawing/2014/main" id="{DA69C06B-CE64-4C95-8386-B3EA6DB5D10D}"/>
              </a:ext>
            </a:extLst>
          </p:cNvPr>
          <p:cNvSpPr txBox="1"/>
          <p:nvPr/>
        </p:nvSpPr>
        <p:spPr>
          <a:xfrm>
            <a:off x="629264" y="3926931"/>
            <a:ext cx="10353368" cy="954107"/>
          </a:xfrm>
          <a:prstGeom prst="rect">
            <a:avLst/>
          </a:prstGeom>
          <a:noFill/>
        </p:spPr>
        <p:txBody>
          <a:bodyPr wrap="square">
            <a:spAutoFit/>
          </a:bodyPr>
          <a:lstStyle/>
          <a:p>
            <a:r>
              <a:rPr lang="en-US" sz="2800" b="0" i="0" dirty="0">
                <a:solidFill>
                  <a:srgbClr val="222222"/>
                </a:solidFill>
                <a:effectLst/>
                <a:latin typeface="Arial" panose="020B0604020202020204" pitchFamily="34" charset="0"/>
              </a:rPr>
              <a:t>Bohnenberger, K. (2022). Greening work: labor market policies for the environment. </a:t>
            </a:r>
            <a:r>
              <a:rPr lang="en-US" sz="2800" b="0" i="1" dirty="0" err="1">
                <a:solidFill>
                  <a:srgbClr val="222222"/>
                </a:solidFill>
                <a:effectLst/>
                <a:latin typeface="Arial" panose="020B0604020202020204" pitchFamily="34" charset="0"/>
              </a:rPr>
              <a:t>Empirica</a:t>
            </a:r>
            <a:r>
              <a:rPr lang="en-US" sz="2800" b="0" i="0" dirty="0">
                <a:solidFill>
                  <a:srgbClr val="222222"/>
                </a:solidFill>
                <a:effectLst/>
                <a:latin typeface="Arial" panose="020B0604020202020204" pitchFamily="34" charset="0"/>
              </a:rPr>
              <a:t>, </a:t>
            </a:r>
            <a:r>
              <a:rPr lang="en-US" sz="2800" b="0" i="1" dirty="0">
                <a:solidFill>
                  <a:srgbClr val="222222"/>
                </a:solidFill>
                <a:effectLst/>
                <a:latin typeface="Arial" panose="020B0604020202020204" pitchFamily="34" charset="0"/>
              </a:rPr>
              <a:t>49</a:t>
            </a:r>
            <a:r>
              <a:rPr lang="en-US" sz="2800" b="0" i="0" dirty="0">
                <a:solidFill>
                  <a:srgbClr val="222222"/>
                </a:solidFill>
                <a:effectLst/>
                <a:latin typeface="Arial" panose="020B0604020202020204" pitchFamily="34" charset="0"/>
              </a:rPr>
              <a:t>(2), 347-368.</a:t>
            </a:r>
            <a:endParaRPr lang="th-TH" sz="2800" dirty="0"/>
          </a:p>
        </p:txBody>
      </p:sp>
    </p:spTree>
    <p:extLst>
      <p:ext uri="{BB962C8B-B14F-4D97-AF65-F5344CB8AC3E}">
        <p14:creationId xmlns:p14="http://schemas.microsoft.com/office/powerpoint/2010/main" val="402911893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ตัวแทนหมายเลขสไลด์ 1">
            <a:extLst>
              <a:ext uri="{FF2B5EF4-FFF2-40B4-BE49-F238E27FC236}">
                <a16:creationId xmlns:a16="http://schemas.microsoft.com/office/drawing/2014/main" id="{85692875-177A-4D69-A629-C3C3239A8E45}"/>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86</a:t>
            </a:fld>
            <a:endParaRPr lang="en-US"/>
          </a:p>
        </p:txBody>
      </p:sp>
      <p:graphicFrame>
        <p:nvGraphicFramePr>
          <p:cNvPr id="3" name="ตาราง 2">
            <a:extLst>
              <a:ext uri="{FF2B5EF4-FFF2-40B4-BE49-F238E27FC236}">
                <a16:creationId xmlns:a16="http://schemas.microsoft.com/office/drawing/2014/main" id="{1F8BC1FC-5FAC-4F98-81E3-FEBB54EF9B19}"/>
              </a:ext>
            </a:extLst>
          </p:cNvPr>
          <p:cNvGraphicFramePr>
            <a:graphicFrameLocks noGrp="1"/>
          </p:cNvGraphicFramePr>
          <p:nvPr>
            <p:extLst>
              <p:ext uri="{D42A27DB-BD31-4B8C-83A1-F6EECF244321}">
                <p14:modId xmlns:p14="http://schemas.microsoft.com/office/powerpoint/2010/main" val="1120376716"/>
              </p:ext>
            </p:extLst>
          </p:nvPr>
        </p:nvGraphicFramePr>
        <p:xfrm>
          <a:off x="271258" y="767015"/>
          <a:ext cx="11649484" cy="5323970"/>
        </p:xfrm>
        <a:graphic>
          <a:graphicData uri="http://schemas.openxmlformats.org/drawingml/2006/table">
            <a:tbl>
              <a:tblPr>
                <a:tableStyleId>{BC89EF96-8CEA-46FF-86C4-4CE0E7609802}</a:tableStyleId>
              </a:tblPr>
              <a:tblGrid>
                <a:gridCol w="1803348">
                  <a:extLst>
                    <a:ext uri="{9D8B030D-6E8A-4147-A177-3AD203B41FA5}">
                      <a16:colId xmlns:a16="http://schemas.microsoft.com/office/drawing/2014/main" val="42399665"/>
                    </a:ext>
                  </a:extLst>
                </a:gridCol>
                <a:gridCol w="9846136">
                  <a:extLst>
                    <a:ext uri="{9D8B030D-6E8A-4147-A177-3AD203B41FA5}">
                      <a16:colId xmlns:a16="http://schemas.microsoft.com/office/drawing/2014/main" val="1350306567"/>
                    </a:ext>
                  </a:extLst>
                </a:gridCol>
              </a:tblGrid>
              <a:tr h="191537">
                <a:tc>
                  <a:txBody>
                    <a:bodyPr/>
                    <a:lstStyle/>
                    <a:p>
                      <a:r>
                        <a:rPr lang="en-US" sz="2400">
                          <a:latin typeface="Browallia New" panose="020B0604020202020204" pitchFamily="34" charset="-34"/>
                          <a:cs typeface="Browallia New" panose="020B0604020202020204" pitchFamily="34" charset="-34"/>
                        </a:rPr>
                        <a:t>Category</a:t>
                      </a:r>
                    </a:p>
                  </a:txBody>
                  <a:tcPr marL="40667" marR="40667" marT="20333" marB="20333" anchor="ctr"/>
                </a:tc>
                <a:tc>
                  <a:txBody>
                    <a:bodyPr/>
                    <a:lstStyle/>
                    <a:p>
                      <a:r>
                        <a:rPr lang="en-US" sz="2400">
                          <a:latin typeface="Browallia New" panose="020B0604020202020204" pitchFamily="34" charset="-34"/>
                          <a:cs typeface="Browallia New" panose="020B0604020202020204" pitchFamily="34" charset="-34"/>
                        </a:rPr>
                        <a:t>Description</a:t>
                      </a:r>
                    </a:p>
                  </a:txBody>
                  <a:tcPr marL="40667" marR="40667" marT="20333" marB="20333" anchor="ctr"/>
                </a:tc>
                <a:extLst>
                  <a:ext uri="{0D108BD9-81ED-4DB2-BD59-A6C34878D82A}">
                    <a16:rowId xmlns:a16="http://schemas.microsoft.com/office/drawing/2014/main" val="1353786642"/>
                  </a:ext>
                </a:extLst>
              </a:tr>
              <a:tr h="861916">
                <a:tc>
                  <a:txBody>
                    <a:bodyPr/>
                    <a:lstStyle/>
                    <a:p>
                      <a:r>
                        <a:rPr lang="en-US" sz="2400" b="1">
                          <a:latin typeface="Browallia New" panose="020B0604020202020204" pitchFamily="34" charset="-34"/>
                          <a:cs typeface="Browallia New" panose="020B0604020202020204" pitchFamily="34" charset="-34"/>
                        </a:rPr>
                        <a:t>Introduction/Pain Point</a:t>
                      </a:r>
                      <a:endParaRPr lang="en-US" sz="2400">
                        <a:latin typeface="Browallia New" panose="020B0604020202020204" pitchFamily="34" charset="-34"/>
                        <a:cs typeface="Browallia New" panose="020B0604020202020204" pitchFamily="34" charset="-34"/>
                      </a:endParaRPr>
                    </a:p>
                  </a:txBody>
                  <a:tcPr marL="40667" marR="40667" marT="20333" marB="20333" anchor="ctr"/>
                </a:tc>
                <a:tc>
                  <a:txBody>
                    <a:bodyPr/>
                    <a:lstStyle/>
                    <a:p>
                      <a:pPr marL="342900" indent="-342900">
                        <a:buFont typeface="Arial" panose="020B0604020202020204" pitchFamily="34" charset="0"/>
                        <a:buChar char="•"/>
                      </a:pPr>
                      <a:r>
                        <a:rPr lang="en-US" sz="2400" dirty="0">
                          <a:latin typeface="Browallia New" panose="020B0604020202020204" pitchFamily="34" charset="-34"/>
                          <a:cs typeface="Browallia New" panose="020B0604020202020204" pitchFamily="34" charset="-34"/>
                        </a:rPr>
                        <a:t>Jobs are crucial for social inclusion, tax revenue, and the financial stability of welfare states.</a:t>
                      </a:r>
                    </a:p>
                    <a:p>
                      <a:pPr marL="342900" indent="-342900">
                        <a:buFont typeface="Arial" panose="020B0604020202020204" pitchFamily="34" charset="0"/>
                        <a:buChar char="•"/>
                      </a:pPr>
                      <a:r>
                        <a:rPr lang="en-US" sz="2400" dirty="0">
                          <a:latin typeface="Browallia New" panose="020B0604020202020204" pitchFamily="34" charset="-34"/>
                          <a:cs typeface="Browallia New" panose="020B0604020202020204" pitchFamily="34" charset="-34"/>
                        </a:rPr>
                        <a:t>There's a growing need to "green" economies and labor markets to meet sustainability goals (SDGs, Paris Agreement, European Green Deal).</a:t>
                      </a:r>
                    </a:p>
                    <a:p>
                      <a:pPr marL="342900" indent="-342900">
                        <a:buFont typeface="Arial" panose="020B0604020202020204" pitchFamily="34" charset="0"/>
                        <a:buChar char="•"/>
                      </a:pPr>
                      <a:r>
                        <a:rPr lang="en-US" sz="2400" dirty="0">
                          <a:latin typeface="Browallia New" panose="020B0604020202020204" pitchFamily="34" charset="-34"/>
                          <a:cs typeface="Browallia New" panose="020B0604020202020204" pitchFamily="34" charset="-34"/>
                        </a:rPr>
                        <a:t>Traditional labor market policies often don't consider environmental impacts.</a:t>
                      </a:r>
                    </a:p>
                    <a:p>
                      <a:pPr marL="342900" indent="-342900">
                        <a:buFont typeface="Arial" panose="020B0604020202020204" pitchFamily="34" charset="0"/>
                        <a:buChar char="•"/>
                      </a:pPr>
                      <a:r>
                        <a:rPr lang="en-US" sz="2400" dirty="0">
                          <a:latin typeface="Browallia New" panose="020B0604020202020204" pitchFamily="34" charset="-34"/>
                          <a:cs typeface="Browallia New" panose="020B0604020202020204" pitchFamily="34" charset="-34"/>
                        </a:rPr>
                        <a:t>This paper analyzed how eight different labor market strategies contribute to the greening of employment.</a:t>
                      </a:r>
                    </a:p>
                  </a:txBody>
                  <a:tcPr marL="40667" marR="40667" marT="20333" marB="20333" anchor="ctr"/>
                </a:tc>
                <a:extLst>
                  <a:ext uri="{0D108BD9-81ED-4DB2-BD59-A6C34878D82A}">
                    <a16:rowId xmlns:a16="http://schemas.microsoft.com/office/drawing/2014/main" val="737373701"/>
                  </a:ext>
                </a:extLst>
              </a:tr>
              <a:tr h="459689">
                <a:tc>
                  <a:txBody>
                    <a:bodyPr/>
                    <a:lstStyle/>
                    <a:p>
                      <a:r>
                        <a:rPr lang="en-US" sz="2400" b="1">
                          <a:latin typeface="Browallia New" panose="020B0604020202020204" pitchFamily="34" charset="-34"/>
                          <a:cs typeface="Browallia New" panose="020B0604020202020204" pitchFamily="34" charset="-34"/>
                        </a:rPr>
                        <a:t>Gap in Knowledge</a:t>
                      </a:r>
                      <a:endParaRPr lang="en-US" sz="2400">
                        <a:latin typeface="Browallia New" panose="020B0604020202020204" pitchFamily="34" charset="-34"/>
                        <a:cs typeface="Browallia New" panose="020B0604020202020204" pitchFamily="34" charset="-34"/>
                      </a:endParaRPr>
                    </a:p>
                  </a:txBody>
                  <a:tcPr marL="40667" marR="40667" marT="20333" marB="20333" anchor="ctr"/>
                </a:tc>
                <a:tc>
                  <a:txBody>
                    <a:bodyPr/>
                    <a:lstStyle/>
                    <a:p>
                      <a:pPr marL="0" indent="0">
                        <a:buFont typeface="Arial" panose="020B0604020202020204" pitchFamily="34" charset="0"/>
                        <a:buNone/>
                      </a:pPr>
                      <a:r>
                        <a:rPr lang="en-US" sz="2400" dirty="0">
                          <a:latin typeface="Browallia New" panose="020B0604020202020204" pitchFamily="34" charset="-34"/>
                          <a:cs typeface="Browallia New" panose="020B0604020202020204" pitchFamily="34" charset="-34"/>
                        </a:rPr>
                        <a:t>Limited understanding of how labor market policies can contribute to greening employment and achieving a just transition to a sustainable economy.</a:t>
                      </a:r>
                    </a:p>
                  </a:txBody>
                  <a:tcPr marL="40667" marR="40667" marT="20333" marB="20333" anchor="ctr"/>
                </a:tc>
                <a:extLst>
                  <a:ext uri="{0D108BD9-81ED-4DB2-BD59-A6C34878D82A}">
                    <a16:rowId xmlns:a16="http://schemas.microsoft.com/office/drawing/2014/main" val="179625692"/>
                  </a:ext>
                </a:extLst>
              </a:tr>
              <a:tr h="459689">
                <a:tc>
                  <a:txBody>
                    <a:bodyPr/>
                    <a:lstStyle/>
                    <a:p>
                      <a:r>
                        <a:rPr lang="en-US" sz="2400" b="1">
                          <a:latin typeface="Browallia New" panose="020B0604020202020204" pitchFamily="34" charset="-34"/>
                          <a:cs typeface="Browallia New" panose="020B0604020202020204" pitchFamily="34" charset="-34"/>
                        </a:rPr>
                        <a:t>Objectives</a:t>
                      </a:r>
                      <a:endParaRPr lang="en-US" sz="2400">
                        <a:latin typeface="Browallia New" panose="020B0604020202020204" pitchFamily="34" charset="-34"/>
                        <a:cs typeface="Browallia New" panose="020B0604020202020204" pitchFamily="34" charset="-34"/>
                      </a:endParaRPr>
                    </a:p>
                  </a:txBody>
                  <a:tcPr marL="40667" marR="40667" marT="20333" marB="20333" anchor="ctr"/>
                </a:tc>
                <a:tc>
                  <a:txBody>
                    <a:bodyPr/>
                    <a:lstStyle/>
                    <a:p>
                      <a:pPr marL="342900" indent="-342900">
                        <a:buFont typeface="Arial" panose="020B0604020202020204" pitchFamily="34" charset="0"/>
                        <a:buChar char="•"/>
                      </a:pPr>
                      <a:r>
                        <a:rPr lang="en-US" sz="2400" dirty="0">
                          <a:latin typeface="Browallia New" panose="020B0604020202020204" pitchFamily="34" charset="-34"/>
                          <a:cs typeface="Browallia New" panose="020B0604020202020204" pitchFamily="34" charset="-34"/>
                        </a:rPr>
                        <a:t>To assess how labor market policies can be used to green employment.</a:t>
                      </a:r>
                    </a:p>
                    <a:p>
                      <a:pPr marL="342900" indent="-342900">
                        <a:buFont typeface="Arial" panose="020B0604020202020204" pitchFamily="34" charset="0"/>
                        <a:buChar char="•"/>
                      </a:pPr>
                      <a:r>
                        <a:rPr lang="en-US" sz="2400" dirty="0">
                          <a:latin typeface="Browallia New" panose="020B0604020202020204" pitchFamily="34" charset="-34"/>
                          <a:cs typeface="Browallia New" panose="020B0604020202020204" pitchFamily="34" charset="-34"/>
                        </a:rPr>
                        <a:t>To analyze the potential effects of different policy strategies on creating more sustainable employment.</a:t>
                      </a:r>
                    </a:p>
                  </a:txBody>
                  <a:tcPr marL="40667" marR="40667" marT="20333" marB="20333" anchor="ctr"/>
                </a:tc>
                <a:extLst>
                  <a:ext uri="{0D108BD9-81ED-4DB2-BD59-A6C34878D82A}">
                    <a16:rowId xmlns:a16="http://schemas.microsoft.com/office/drawing/2014/main" val="3305081356"/>
                  </a:ext>
                </a:extLst>
              </a:tr>
              <a:tr h="593765">
                <a:tc>
                  <a:txBody>
                    <a:bodyPr/>
                    <a:lstStyle/>
                    <a:p>
                      <a:r>
                        <a:rPr lang="en-US" sz="2400" b="1">
                          <a:latin typeface="Browallia New" panose="020B0604020202020204" pitchFamily="34" charset="-34"/>
                          <a:cs typeface="Browallia New" panose="020B0604020202020204" pitchFamily="34" charset="-34"/>
                        </a:rPr>
                        <a:t>Research Questions</a:t>
                      </a:r>
                      <a:endParaRPr lang="en-US" sz="2400">
                        <a:latin typeface="Browallia New" panose="020B0604020202020204" pitchFamily="34" charset="-34"/>
                        <a:cs typeface="Browallia New" panose="020B0604020202020204" pitchFamily="34" charset="-34"/>
                      </a:endParaRPr>
                    </a:p>
                  </a:txBody>
                  <a:tcPr marL="40667" marR="40667" marT="20333" marB="20333" anchor="ctr"/>
                </a:tc>
                <a:tc>
                  <a:txBody>
                    <a:bodyPr/>
                    <a:lstStyle/>
                    <a:p>
                      <a:pPr marL="342900" indent="-342900">
                        <a:buFont typeface="Arial" panose="020B0604020202020204" pitchFamily="34" charset="0"/>
                        <a:buChar char="•"/>
                      </a:pPr>
                      <a:r>
                        <a:rPr lang="en-US" sz="2400" dirty="0">
                          <a:latin typeface="Browallia New" panose="020B0604020202020204" pitchFamily="34" charset="-34"/>
                          <a:cs typeface="Browallia New" panose="020B0604020202020204" pitchFamily="34" charset="-34"/>
                        </a:rPr>
                        <a:t>How can labor market policies contribute to greening employment?</a:t>
                      </a:r>
                    </a:p>
                    <a:p>
                      <a:pPr marL="342900" indent="-342900">
                        <a:buFont typeface="Arial" panose="020B0604020202020204" pitchFamily="34" charset="0"/>
                        <a:buChar char="•"/>
                      </a:pPr>
                      <a:r>
                        <a:rPr lang="en-US" sz="2400" dirty="0">
                          <a:latin typeface="Browallia New" panose="020B0604020202020204" pitchFamily="34" charset="-34"/>
                          <a:cs typeface="Browallia New" panose="020B0604020202020204" pitchFamily="34" charset="-34"/>
                        </a:rPr>
                        <a:t>What are the potential effects of different labor market policy strategies on different dimensions of sustainable employment?</a:t>
                      </a:r>
                    </a:p>
                  </a:txBody>
                  <a:tcPr marL="40667" marR="40667" marT="20333" marB="20333" anchor="ctr"/>
                </a:tc>
                <a:extLst>
                  <a:ext uri="{0D108BD9-81ED-4DB2-BD59-A6C34878D82A}">
                    <a16:rowId xmlns:a16="http://schemas.microsoft.com/office/drawing/2014/main" val="767997235"/>
                  </a:ext>
                </a:extLst>
              </a:tr>
            </a:tbl>
          </a:graphicData>
        </a:graphic>
      </p:graphicFrame>
    </p:spTree>
    <p:extLst>
      <p:ext uri="{BB962C8B-B14F-4D97-AF65-F5344CB8AC3E}">
        <p14:creationId xmlns:p14="http://schemas.microsoft.com/office/powerpoint/2010/main" val="163302207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ตัวแทนหมายเลขสไลด์ 1">
            <a:extLst>
              <a:ext uri="{FF2B5EF4-FFF2-40B4-BE49-F238E27FC236}">
                <a16:creationId xmlns:a16="http://schemas.microsoft.com/office/drawing/2014/main" id="{85692875-177A-4D69-A629-C3C3239A8E45}"/>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87</a:t>
            </a:fld>
            <a:endParaRPr lang="en-US"/>
          </a:p>
        </p:txBody>
      </p:sp>
      <p:graphicFrame>
        <p:nvGraphicFramePr>
          <p:cNvPr id="3" name="ตาราง 2">
            <a:extLst>
              <a:ext uri="{FF2B5EF4-FFF2-40B4-BE49-F238E27FC236}">
                <a16:creationId xmlns:a16="http://schemas.microsoft.com/office/drawing/2014/main" id="{1F8BC1FC-5FAC-4F98-81E3-FEBB54EF9B19}"/>
              </a:ext>
            </a:extLst>
          </p:cNvPr>
          <p:cNvGraphicFramePr>
            <a:graphicFrameLocks noGrp="1"/>
          </p:cNvGraphicFramePr>
          <p:nvPr>
            <p:extLst>
              <p:ext uri="{D42A27DB-BD31-4B8C-83A1-F6EECF244321}">
                <p14:modId xmlns:p14="http://schemas.microsoft.com/office/powerpoint/2010/main" val="3084170819"/>
              </p:ext>
            </p:extLst>
          </p:nvPr>
        </p:nvGraphicFramePr>
        <p:xfrm>
          <a:off x="271258" y="136525"/>
          <a:ext cx="11649484" cy="6510980"/>
        </p:xfrm>
        <a:graphic>
          <a:graphicData uri="http://schemas.openxmlformats.org/drawingml/2006/table">
            <a:tbl>
              <a:tblPr>
                <a:tableStyleId>{BC89EF96-8CEA-46FF-86C4-4CE0E7609802}</a:tableStyleId>
              </a:tblPr>
              <a:tblGrid>
                <a:gridCol w="1970497">
                  <a:extLst>
                    <a:ext uri="{9D8B030D-6E8A-4147-A177-3AD203B41FA5}">
                      <a16:colId xmlns:a16="http://schemas.microsoft.com/office/drawing/2014/main" val="42399665"/>
                    </a:ext>
                  </a:extLst>
                </a:gridCol>
                <a:gridCol w="9678987">
                  <a:extLst>
                    <a:ext uri="{9D8B030D-6E8A-4147-A177-3AD203B41FA5}">
                      <a16:colId xmlns:a16="http://schemas.microsoft.com/office/drawing/2014/main" val="1350306567"/>
                    </a:ext>
                  </a:extLst>
                </a:gridCol>
              </a:tblGrid>
              <a:tr h="191537">
                <a:tc>
                  <a:txBody>
                    <a:bodyPr/>
                    <a:lstStyle/>
                    <a:p>
                      <a:r>
                        <a:rPr lang="en-US" sz="2400">
                          <a:latin typeface="Browallia New" panose="020B0604020202020204" pitchFamily="34" charset="-34"/>
                          <a:cs typeface="Browallia New" panose="020B0604020202020204" pitchFamily="34" charset="-34"/>
                        </a:rPr>
                        <a:t>Category</a:t>
                      </a:r>
                    </a:p>
                  </a:txBody>
                  <a:tcPr marL="40667" marR="40667" marT="20333" marB="20333" anchor="ctr"/>
                </a:tc>
                <a:tc>
                  <a:txBody>
                    <a:bodyPr/>
                    <a:lstStyle/>
                    <a:p>
                      <a:r>
                        <a:rPr lang="en-US" sz="2400">
                          <a:latin typeface="Browallia New" panose="020B0604020202020204" pitchFamily="34" charset="-34"/>
                          <a:cs typeface="Browallia New" panose="020B0604020202020204" pitchFamily="34" charset="-34"/>
                        </a:rPr>
                        <a:t>Description</a:t>
                      </a:r>
                    </a:p>
                  </a:txBody>
                  <a:tcPr marL="40667" marR="40667" marT="20333" marB="20333" anchor="ctr"/>
                </a:tc>
                <a:extLst>
                  <a:ext uri="{0D108BD9-81ED-4DB2-BD59-A6C34878D82A}">
                    <a16:rowId xmlns:a16="http://schemas.microsoft.com/office/drawing/2014/main" val="1353786642"/>
                  </a:ext>
                </a:extLst>
              </a:tr>
              <a:tr h="861916">
                <a:tc>
                  <a:txBody>
                    <a:bodyPr/>
                    <a:lstStyle/>
                    <a:p>
                      <a:r>
                        <a:rPr lang="en-US" sz="2400" b="1">
                          <a:latin typeface="Browallia New" panose="020B0604020202020204" pitchFamily="34" charset="-34"/>
                          <a:cs typeface="Browallia New" panose="020B0604020202020204" pitchFamily="34" charset="-34"/>
                        </a:rPr>
                        <a:t>Methodology</a:t>
                      </a:r>
                      <a:endParaRPr lang="en-US" sz="2400">
                        <a:latin typeface="Browallia New" panose="020B0604020202020204" pitchFamily="34" charset="-34"/>
                        <a:cs typeface="Browallia New" panose="020B0604020202020204" pitchFamily="34" charset="-34"/>
                      </a:endParaRPr>
                    </a:p>
                  </a:txBody>
                  <a:tcPr marL="40667" marR="40667" marT="20333" marB="20333" anchor="ctr"/>
                </a:tc>
                <a:tc>
                  <a:txBody>
                    <a:bodyPr/>
                    <a:lstStyle/>
                    <a:p>
                      <a:r>
                        <a:rPr lang="en-US" sz="2400" dirty="0">
                          <a:latin typeface="Browallia New" panose="020B0604020202020204" pitchFamily="34" charset="-34"/>
                          <a:cs typeface="Browallia New" panose="020B0604020202020204" pitchFamily="34" charset="-34"/>
                        </a:rPr>
                        <a:t>Literature review and conceptual analysis of eight labor market policy strategies</a:t>
                      </a:r>
                    </a:p>
                  </a:txBody>
                  <a:tcPr marL="40667" marR="40667" marT="20333" marB="20333" anchor="ctr"/>
                </a:tc>
                <a:extLst>
                  <a:ext uri="{0D108BD9-81ED-4DB2-BD59-A6C34878D82A}">
                    <a16:rowId xmlns:a16="http://schemas.microsoft.com/office/drawing/2014/main" val="2229606426"/>
                  </a:ext>
                </a:extLst>
              </a:tr>
              <a:tr h="1398220">
                <a:tc>
                  <a:txBody>
                    <a:bodyPr/>
                    <a:lstStyle/>
                    <a:p>
                      <a:r>
                        <a:rPr lang="en-US" sz="2400" b="1">
                          <a:latin typeface="Browallia New" panose="020B0604020202020204" pitchFamily="34" charset="-34"/>
                          <a:cs typeface="Browallia New" panose="020B0604020202020204" pitchFamily="34" charset="-34"/>
                        </a:rPr>
                        <a:t>Findings</a:t>
                      </a:r>
                      <a:endParaRPr lang="en-US" sz="2400">
                        <a:latin typeface="Browallia New" panose="020B0604020202020204" pitchFamily="34" charset="-34"/>
                        <a:cs typeface="Browallia New" panose="020B0604020202020204" pitchFamily="34" charset="-34"/>
                      </a:endParaRPr>
                    </a:p>
                  </a:txBody>
                  <a:tcPr marL="40667" marR="40667" marT="20333" marB="20333" anchor="ctr"/>
                </a:tc>
                <a:tc>
                  <a:txBody>
                    <a:bodyPr/>
                    <a:lstStyle/>
                    <a:p>
                      <a:r>
                        <a:rPr lang="en-US" sz="2400" dirty="0">
                          <a:latin typeface="Browallia New" panose="020B0604020202020204" pitchFamily="34" charset="-34"/>
                          <a:cs typeface="Browallia New" panose="020B0604020202020204" pitchFamily="34" charset="-34"/>
                        </a:rPr>
                        <a:t>All eight strategies have the potential to green employment, but to varying degrees across the four dimensions of sustainable employment. </a:t>
                      </a:r>
                    </a:p>
                    <a:p>
                      <a:r>
                        <a:rPr lang="en-US" sz="2400" b="1" dirty="0">
                          <a:latin typeface="Browallia New" panose="020B0604020202020204" pitchFamily="34" charset="-34"/>
                          <a:cs typeface="Browallia New" panose="020B0604020202020204" pitchFamily="34" charset="-34"/>
                        </a:rPr>
                        <a:t>Conversion of plants and businesses</a:t>
                      </a:r>
                      <a:r>
                        <a:rPr lang="en-US" sz="2400" dirty="0">
                          <a:latin typeface="Browallia New" panose="020B0604020202020204" pitchFamily="34" charset="-34"/>
                          <a:cs typeface="Browallia New" panose="020B0604020202020204" pitchFamily="34" charset="-34"/>
                        </a:rPr>
                        <a:t> and </a:t>
                      </a:r>
                      <a:r>
                        <a:rPr lang="en-US" sz="2400" b="1" dirty="0">
                          <a:latin typeface="Browallia New" panose="020B0604020202020204" pitchFamily="34" charset="-34"/>
                          <a:cs typeface="Browallia New" panose="020B0604020202020204" pitchFamily="34" charset="-34"/>
                        </a:rPr>
                        <a:t>environmental decommodification</a:t>
                      </a:r>
                      <a:r>
                        <a:rPr lang="en-US" sz="2400" dirty="0">
                          <a:latin typeface="Browallia New" panose="020B0604020202020204" pitchFamily="34" charset="-34"/>
                          <a:cs typeface="Browallia New" panose="020B0604020202020204" pitchFamily="34" charset="-34"/>
                        </a:rPr>
                        <a:t> are most effective in greening the output type.</a:t>
                      </a:r>
                    </a:p>
                    <a:p>
                      <a:r>
                        <a:rPr lang="en-US" sz="2400" b="1" dirty="0">
                          <a:latin typeface="Browallia New" panose="020B0604020202020204" pitchFamily="34" charset="-34"/>
                          <a:cs typeface="Browallia New" panose="020B0604020202020204" pitchFamily="34" charset="-34"/>
                        </a:rPr>
                        <a:t>Environmental labor law</a:t>
                      </a:r>
                      <a:r>
                        <a:rPr lang="en-US" sz="2400" dirty="0">
                          <a:latin typeface="Browallia New" panose="020B0604020202020204" pitchFamily="34" charset="-34"/>
                          <a:cs typeface="Browallia New" panose="020B0604020202020204" pitchFamily="34" charset="-34"/>
                        </a:rPr>
                        <a:t>, </a:t>
                      </a:r>
                      <a:r>
                        <a:rPr lang="en-US" sz="2400" b="1" dirty="0">
                          <a:latin typeface="Browallia New" panose="020B0604020202020204" pitchFamily="34" charset="-34"/>
                          <a:cs typeface="Browallia New" panose="020B0604020202020204" pitchFamily="34" charset="-34"/>
                        </a:rPr>
                        <a:t>vocational guidance and training</a:t>
                      </a:r>
                      <a:r>
                        <a:rPr lang="en-US" sz="2400" dirty="0">
                          <a:latin typeface="Browallia New" panose="020B0604020202020204" pitchFamily="34" charset="-34"/>
                          <a:cs typeface="Browallia New" panose="020B0604020202020204" pitchFamily="34" charset="-34"/>
                        </a:rPr>
                        <a:t>, and </a:t>
                      </a:r>
                      <a:r>
                        <a:rPr lang="en-US" sz="2400" b="1" dirty="0">
                          <a:latin typeface="Browallia New" panose="020B0604020202020204" pitchFamily="34" charset="-34"/>
                          <a:cs typeface="Browallia New" panose="020B0604020202020204" pitchFamily="34" charset="-34"/>
                        </a:rPr>
                        <a:t>alternative income sources</a:t>
                      </a:r>
                      <a:r>
                        <a:rPr lang="en-US" sz="2400" dirty="0">
                          <a:latin typeface="Browallia New" panose="020B0604020202020204" pitchFamily="34" charset="-34"/>
                          <a:cs typeface="Browallia New" panose="020B0604020202020204" pitchFamily="34" charset="-34"/>
                        </a:rPr>
                        <a:t> are most effective in improving the tasks and activities of occupations.</a:t>
                      </a:r>
                    </a:p>
                    <a:p>
                      <a:r>
                        <a:rPr lang="en-US" sz="2400" b="1" dirty="0">
                          <a:latin typeface="Browallia New" panose="020B0604020202020204" pitchFamily="34" charset="-34"/>
                          <a:cs typeface="Browallia New" panose="020B0604020202020204" pitchFamily="34" charset="-34"/>
                        </a:rPr>
                        <a:t>Distribution of employment time</a:t>
                      </a:r>
                      <a:r>
                        <a:rPr lang="en-US" sz="2400" dirty="0">
                          <a:latin typeface="Browallia New" panose="020B0604020202020204" pitchFamily="34" charset="-34"/>
                          <a:cs typeface="Browallia New" panose="020B0604020202020204" pitchFamily="34" charset="-34"/>
                        </a:rPr>
                        <a:t> and a </a:t>
                      </a:r>
                      <a:r>
                        <a:rPr lang="en-US" sz="2400" b="1" dirty="0">
                          <a:latin typeface="Browallia New" panose="020B0604020202020204" pitchFamily="34" charset="-34"/>
                          <a:cs typeface="Browallia New" panose="020B0604020202020204" pitchFamily="34" charset="-34"/>
                        </a:rPr>
                        <a:t>socio-ecological job guarantee</a:t>
                      </a:r>
                      <a:r>
                        <a:rPr lang="en-US" sz="2400" dirty="0">
                          <a:latin typeface="Browallia New" panose="020B0604020202020204" pitchFamily="34" charset="-34"/>
                          <a:cs typeface="Browallia New" panose="020B0604020202020204" pitchFamily="34" charset="-34"/>
                        </a:rPr>
                        <a:t> can make processes more resource- and energy-efficient.</a:t>
                      </a:r>
                    </a:p>
                  </a:txBody>
                  <a:tcPr marL="40667" marR="40667" marT="20333" marB="20333" anchor="ctr"/>
                </a:tc>
                <a:extLst>
                  <a:ext uri="{0D108BD9-81ED-4DB2-BD59-A6C34878D82A}">
                    <a16:rowId xmlns:a16="http://schemas.microsoft.com/office/drawing/2014/main" val="2801442773"/>
                  </a:ext>
                </a:extLst>
              </a:tr>
              <a:tr h="727841">
                <a:tc>
                  <a:txBody>
                    <a:bodyPr/>
                    <a:lstStyle/>
                    <a:p>
                      <a:r>
                        <a:rPr lang="en-US" sz="2400" b="1">
                          <a:latin typeface="Browallia New" panose="020B0604020202020204" pitchFamily="34" charset="-34"/>
                          <a:cs typeface="Browallia New" panose="020B0604020202020204" pitchFamily="34" charset="-34"/>
                        </a:rPr>
                        <a:t>Discussion</a:t>
                      </a:r>
                      <a:endParaRPr lang="en-US" sz="2400">
                        <a:latin typeface="Browallia New" panose="020B0604020202020204" pitchFamily="34" charset="-34"/>
                        <a:cs typeface="Browallia New" panose="020B0604020202020204" pitchFamily="34" charset="-34"/>
                      </a:endParaRPr>
                    </a:p>
                  </a:txBody>
                  <a:tcPr marL="40667" marR="40667" marT="20333" marB="20333" anchor="ctr"/>
                </a:tc>
                <a:tc>
                  <a:txBody>
                    <a:bodyPr/>
                    <a:lstStyle/>
                    <a:p>
                      <a:pPr marL="342900" indent="-342900">
                        <a:buFont typeface="Arial" panose="020B0604020202020204" pitchFamily="34" charset="0"/>
                        <a:buChar char="•"/>
                      </a:pPr>
                      <a:r>
                        <a:rPr lang="en-US" sz="2400" dirty="0">
                          <a:latin typeface="Browallia New" panose="020B0604020202020204" pitchFamily="34" charset="-34"/>
                          <a:cs typeface="Browallia New" panose="020B0604020202020204" pitchFamily="34" charset="-34"/>
                        </a:rPr>
                        <a:t>The findings highlight the need for a broader set of labor market policies to achieve a green and just transition. The "Taxonomy of Sustainable Employment" framework provides a useful tool for analyzing and comparing the effects of different policies.</a:t>
                      </a:r>
                    </a:p>
                  </a:txBody>
                  <a:tcPr marL="40667" marR="40667" marT="20333" marB="20333" anchor="ctr"/>
                </a:tc>
                <a:extLst>
                  <a:ext uri="{0D108BD9-81ED-4DB2-BD59-A6C34878D82A}">
                    <a16:rowId xmlns:a16="http://schemas.microsoft.com/office/drawing/2014/main" val="1715105111"/>
                  </a:ext>
                </a:extLst>
              </a:tr>
              <a:tr h="593765">
                <a:tc>
                  <a:txBody>
                    <a:bodyPr/>
                    <a:lstStyle/>
                    <a:p>
                      <a:r>
                        <a:rPr lang="en-US" sz="2400" b="1">
                          <a:latin typeface="Browallia New" panose="020B0604020202020204" pitchFamily="34" charset="-34"/>
                          <a:cs typeface="Browallia New" panose="020B0604020202020204" pitchFamily="34" charset="-34"/>
                        </a:rPr>
                        <a:t>Recommendations</a:t>
                      </a:r>
                      <a:endParaRPr lang="en-US" sz="2400">
                        <a:latin typeface="Browallia New" panose="020B0604020202020204" pitchFamily="34" charset="-34"/>
                        <a:cs typeface="Browallia New" panose="020B0604020202020204" pitchFamily="34" charset="-34"/>
                      </a:endParaRPr>
                    </a:p>
                  </a:txBody>
                  <a:tcPr marL="40667" marR="40667" marT="20333" marB="20333" anchor="ctr"/>
                </a:tc>
                <a:tc>
                  <a:txBody>
                    <a:bodyPr/>
                    <a:lstStyle/>
                    <a:p>
                      <a:pPr marL="342900" indent="-342900">
                        <a:buFont typeface="Arial" panose="020B0604020202020204" pitchFamily="34" charset="0"/>
                        <a:buChar char="•"/>
                      </a:pPr>
                      <a:r>
                        <a:rPr lang="en-US" sz="2400" dirty="0">
                          <a:latin typeface="Browallia New" panose="020B0604020202020204" pitchFamily="34" charset="-34"/>
                          <a:cs typeface="Browallia New" panose="020B0604020202020204" pitchFamily="34" charset="-34"/>
                        </a:rPr>
                        <a:t>Policymakers should consider a wider range of labor market policies to green employment.</a:t>
                      </a:r>
                    </a:p>
                    <a:p>
                      <a:pPr marL="342900" indent="-342900">
                        <a:buFont typeface="Arial" panose="020B0604020202020204" pitchFamily="34" charset="0"/>
                        <a:buChar char="•"/>
                      </a:pPr>
                      <a:r>
                        <a:rPr lang="en-US" sz="2400" dirty="0">
                          <a:latin typeface="Browallia New" panose="020B0604020202020204" pitchFamily="34" charset="-34"/>
                          <a:cs typeface="Browallia New" panose="020B0604020202020204" pitchFamily="34" charset="-34"/>
                        </a:rPr>
                        <a:t>Further research is needed to assess the specific impacts of different policy combinations and their implementation challenges.</a:t>
                      </a:r>
                    </a:p>
                  </a:txBody>
                  <a:tcPr marL="40667" marR="40667" marT="20333" marB="20333" anchor="ctr"/>
                </a:tc>
                <a:extLst>
                  <a:ext uri="{0D108BD9-81ED-4DB2-BD59-A6C34878D82A}">
                    <a16:rowId xmlns:a16="http://schemas.microsoft.com/office/drawing/2014/main" val="2306596122"/>
                  </a:ext>
                </a:extLst>
              </a:tr>
            </a:tbl>
          </a:graphicData>
        </a:graphic>
      </p:graphicFrame>
    </p:spTree>
    <p:extLst>
      <p:ext uri="{BB962C8B-B14F-4D97-AF65-F5344CB8AC3E}">
        <p14:creationId xmlns:p14="http://schemas.microsoft.com/office/powerpoint/2010/main" val="11717586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p22"/>
          <p:cNvSpPr txBox="1"/>
          <p:nvPr/>
        </p:nvSpPr>
        <p:spPr>
          <a:xfrm>
            <a:off x="674914" y="1103042"/>
            <a:ext cx="10842171" cy="3627235"/>
          </a:xfrm>
          <a:prstGeom prst="rect">
            <a:avLst/>
          </a:prstGeom>
          <a:noFill/>
          <a:ln>
            <a:noFill/>
          </a:ln>
        </p:spPr>
        <p:txBody>
          <a:bodyPr spcFirstLastPara="1" wrap="square" lIns="91425" tIns="45700" rIns="91425" bIns="45700" anchor="t" anchorCtr="0">
            <a:spAutoFit/>
          </a:bodyPr>
          <a:lstStyle/>
          <a:p>
            <a:pPr marL="0" marR="0" lvl="0" indent="0" algn="l" rtl="0">
              <a:lnSpc>
                <a:spcPct val="107000"/>
              </a:lnSpc>
              <a:spcBef>
                <a:spcPts val="0"/>
              </a:spcBef>
              <a:spcAft>
                <a:spcPts val="0"/>
              </a:spcAft>
              <a:buNone/>
            </a:pPr>
            <a:r>
              <a:rPr lang="en-US" sz="2800" b="1" i="0" u="none" strike="noStrike" cap="none" dirty="0">
                <a:solidFill>
                  <a:schemeClr val="dk1"/>
                </a:solidFill>
                <a:latin typeface="Browallia New"/>
                <a:ea typeface="Browallia New"/>
                <a:cs typeface="Browallia New"/>
                <a:sym typeface="Browallia New"/>
              </a:rPr>
              <a:t>Conclusion</a:t>
            </a:r>
            <a:endParaRPr dirty="0"/>
          </a:p>
          <a:p>
            <a:pPr marL="457200" marR="0" lvl="0" indent="-457200" algn="l" rtl="0">
              <a:lnSpc>
                <a:spcPct val="107000"/>
              </a:lnSpc>
              <a:spcBef>
                <a:spcPts val="800"/>
              </a:spcBef>
              <a:spcAft>
                <a:spcPts val="0"/>
              </a:spcAft>
              <a:buClr>
                <a:schemeClr val="dk1"/>
              </a:buClr>
              <a:buSzPts val="2800"/>
              <a:buFont typeface="Arial"/>
              <a:buChar char="•"/>
            </a:pPr>
            <a:r>
              <a:rPr lang="en-US" sz="2800" b="1" i="0" u="none" strike="noStrike" cap="none" dirty="0">
                <a:solidFill>
                  <a:schemeClr val="dk1"/>
                </a:solidFill>
                <a:latin typeface="Browallia New"/>
                <a:ea typeface="Browallia New"/>
                <a:cs typeface="Browallia New"/>
                <a:sym typeface="Browallia New"/>
              </a:rPr>
              <a:t>Interconnections:</a:t>
            </a:r>
            <a:r>
              <a:rPr lang="en-US" sz="2800" b="0" i="0" u="none" strike="noStrike" cap="none" dirty="0">
                <a:solidFill>
                  <a:schemeClr val="dk1"/>
                </a:solidFill>
                <a:latin typeface="Browallia New"/>
                <a:ea typeface="Browallia New"/>
                <a:cs typeface="Browallia New"/>
                <a:sym typeface="Browallia New"/>
              </a:rPr>
              <a:t> Emphasize how sustainable consumption, green jobs, and fair trade are interconnected and crucial for a sustainable economy.</a:t>
            </a:r>
            <a:endParaRPr sz="2800" b="0" i="0" u="none" strike="noStrike" cap="none" dirty="0">
              <a:solidFill>
                <a:schemeClr val="dk1"/>
              </a:solidFill>
              <a:latin typeface="Browallia New"/>
              <a:ea typeface="Browallia New"/>
              <a:cs typeface="Browallia New"/>
              <a:sym typeface="Browallia New"/>
            </a:endParaRPr>
          </a:p>
          <a:p>
            <a:pPr marL="457200" marR="0" lvl="0" indent="-457200" algn="l" rtl="0">
              <a:lnSpc>
                <a:spcPct val="107000"/>
              </a:lnSpc>
              <a:spcBef>
                <a:spcPts val="800"/>
              </a:spcBef>
              <a:spcAft>
                <a:spcPts val="0"/>
              </a:spcAft>
              <a:buClr>
                <a:schemeClr val="dk1"/>
              </a:buClr>
              <a:buSzPts val="2800"/>
              <a:buFont typeface="Arial"/>
              <a:buChar char="•"/>
            </a:pPr>
            <a:r>
              <a:rPr lang="en-US" sz="2800" b="1" i="0" u="none" strike="noStrike" cap="none" dirty="0">
                <a:solidFill>
                  <a:schemeClr val="dk1"/>
                </a:solidFill>
                <a:latin typeface="Browallia New"/>
                <a:ea typeface="Browallia New"/>
                <a:cs typeface="Browallia New"/>
                <a:sym typeface="Browallia New"/>
              </a:rPr>
              <a:t>Call to Action:</a:t>
            </a:r>
            <a:r>
              <a:rPr lang="en-US" sz="2800" b="0" i="0" u="none" strike="noStrike" cap="none" dirty="0">
                <a:solidFill>
                  <a:schemeClr val="dk1"/>
                </a:solidFill>
                <a:latin typeface="Browallia New"/>
                <a:ea typeface="Browallia New"/>
                <a:cs typeface="Browallia New"/>
                <a:sym typeface="Browallia New"/>
              </a:rPr>
              <a:t> Encourage students to consider their roles as consumers, future professionals, and citizens in promoting economic sustainability.</a:t>
            </a:r>
            <a:endParaRPr sz="2800" b="0" i="0" u="none" strike="noStrike" cap="none" dirty="0">
              <a:solidFill>
                <a:schemeClr val="dk1"/>
              </a:solidFill>
              <a:latin typeface="Browallia New"/>
              <a:ea typeface="Browallia New"/>
              <a:cs typeface="Browallia New"/>
              <a:sym typeface="Browallia New"/>
            </a:endParaRPr>
          </a:p>
          <a:p>
            <a:pPr marL="457200" marR="0" lvl="0" indent="-457200" algn="l" rtl="0">
              <a:lnSpc>
                <a:spcPct val="107000"/>
              </a:lnSpc>
              <a:spcBef>
                <a:spcPts val="800"/>
              </a:spcBef>
              <a:spcAft>
                <a:spcPts val="0"/>
              </a:spcAft>
              <a:buClr>
                <a:schemeClr val="dk1"/>
              </a:buClr>
              <a:buSzPts val="2800"/>
              <a:buFont typeface="Arial"/>
              <a:buChar char="•"/>
            </a:pPr>
            <a:r>
              <a:rPr lang="en-US" sz="2800" b="1" i="0" u="none" strike="noStrike" cap="none" dirty="0">
                <a:solidFill>
                  <a:schemeClr val="dk1"/>
                </a:solidFill>
                <a:latin typeface="Browallia New"/>
                <a:ea typeface="Browallia New"/>
                <a:cs typeface="Browallia New"/>
                <a:sym typeface="Browallia New"/>
              </a:rPr>
              <a:t>Resources:</a:t>
            </a:r>
            <a:r>
              <a:rPr lang="en-US" sz="2800" b="0" i="0" u="none" strike="noStrike" cap="none" dirty="0">
                <a:solidFill>
                  <a:schemeClr val="dk1"/>
                </a:solidFill>
                <a:latin typeface="Browallia New"/>
                <a:ea typeface="Browallia New"/>
                <a:cs typeface="Browallia New"/>
                <a:sym typeface="Browallia New"/>
              </a:rPr>
              <a:t> Provide links to organizations, research papers, and initiatives related to the topics discussed.</a:t>
            </a:r>
            <a:endParaRPr sz="2800" b="0" i="0" u="none" strike="noStrike" cap="none" dirty="0">
              <a:solidFill>
                <a:schemeClr val="dk1"/>
              </a:solidFill>
              <a:latin typeface="Browallia New"/>
              <a:ea typeface="Browallia New"/>
              <a:cs typeface="Browallia New"/>
              <a:sym typeface="Browallia New"/>
            </a:endParaRPr>
          </a:p>
        </p:txBody>
      </p:sp>
      <p:sp>
        <p:nvSpPr>
          <p:cNvPr id="2" name="ตัวแทนหมายเลขสไลด์ 1">
            <a:extLst>
              <a:ext uri="{FF2B5EF4-FFF2-40B4-BE49-F238E27FC236}">
                <a16:creationId xmlns:a16="http://schemas.microsoft.com/office/drawing/2014/main" id="{7F364A57-EFCC-4902-8A0A-BF43CCE62FC9}"/>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88</a:t>
            </a:fld>
            <a:endParaRPr lang="en-US"/>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Google Shape;217;p23"/>
          <p:cNvSpPr txBox="1"/>
          <p:nvPr/>
        </p:nvSpPr>
        <p:spPr>
          <a:xfrm>
            <a:off x="674914" y="2658340"/>
            <a:ext cx="10842171" cy="1541319"/>
          </a:xfrm>
          <a:prstGeom prst="rect">
            <a:avLst/>
          </a:prstGeom>
          <a:noFill/>
          <a:ln>
            <a:noFill/>
          </a:ln>
        </p:spPr>
        <p:txBody>
          <a:bodyPr spcFirstLastPara="1" wrap="square" lIns="91425" tIns="45700" rIns="91425" bIns="45700" anchor="t" anchorCtr="0">
            <a:spAutoFit/>
          </a:bodyPr>
          <a:lstStyle/>
          <a:p>
            <a:pPr marL="0" marR="0" lvl="0" indent="0" algn="ctr" rtl="0">
              <a:lnSpc>
                <a:spcPct val="107000"/>
              </a:lnSpc>
              <a:spcBef>
                <a:spcPts val="0"/>
              </a:spcBef>
              <a:spcAft>
                <a:spcPts val="0"/>
              </a:spcAft>
              <a:buNone/>
            </a:pPr>
            <a:r>
              <a:rPr lang="en-US" sz="8800" b="1" i="0" u="none" strike="noStrike" cap="none">
                <a:solidFill>
                  <a:schemeClr val="dk1"/>
                </a:solidFill>
                <a:latin typeface="Browallia New"/>
                <a:ea typeface="Browallia New"/>
                <a:cs typeface="Browallia New"/>
                <a:sym typeface="Browallia New"/>
              </a:rPr>
              <a:t>Q&amp;A</a:t>
            </a:r>
            <a:endParaRPr sz="8800" b="0" i="0" u="none" strike="noStrike" cap="none">
              <a:solidFill>
                <a:schemeClr val="dk1"/>
              </a:solidFill>
              <a:latin typeface="Browallia New"/>
              <a:ea typeface="Browallia New"/>
              <a:cs typeface="Browallia New"/>
              <a:sym typeface="Browallia New"/>
            </a:endParaRPr>
          </a:p>
        </p:txBody>
      </p:sp>
      <p:sp>
        <p:nvSpPr>
          <p:cNvPr id="2" name="ตัวแทนหมายเลขสไลด์ 1">
            <a:extLst>
              <a:ext uri="{FF2B5EF4-FFF2-40B4-BE49-F238E27FC236}">
                <a16:creationId xmlns:a16="http://schemas.microsoft.com/office/drawing/2014/main" id="{2E48FDB2-C009-40D6-AD3E-3BAD456E8679}"/>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89</a:t>
            </a:fld>
            <a:endParaRPr lang="en-US"/>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Google Shape;217;p23"/>
          <p:cNvSpPr txBox="1"/>
          <p:nvPr/>
        </p:nvSpPr>
        <p:spPr>
          <a:xfrm>
            <a:off x="674914" y="2658340"/>
            <a:ext cx="10842171" cy="1541319"/>
          </a:xfrm>
          <a:prstGeom prst="rect">
            <a:avLst/>
          </a:prstGeom>
          <a:noFill/>
          <a:ln>
            <a:noFill/>
          </a:ln>
        </p:spPr>
        <p:txBody>
          <a:bodyPr spcFirstLastPara="1" wrap="square" lIns="91425" tIns="45700" rIns="91425" bIns="45700" anchor="t" anchorCtr="0">
            <a:spAutoFit/>
          </a:bodyPr>
          <a:lstStyle/>
          <a:p>
            <a:pPr marL="0" marR="0" lvl="0" indent="0" algn="ctr" rtl="0">
              <a:lnSpc>
                <a:spcPct val="107000"/>
              </a:lnSpc>
              <a:spcBef>
                <a:spcPts val="0"/>
              </a:spcBef>
              <a:spcAft>
                <a:spcPts val="0"/>
              </a:spcAft>
              <a:buNone/>
            </a:pPr>
            <a:r>
              <a:rPr lang="en-US" sz="8800" b="1" i="0" u="none" strike="noStrike" cap="none" dirty="0">
                <a:solidFill>
                  <a:schemeClr val="dk1"/>
                </a:solidFill>
                <a:latin typeface="Browallia New"/>
                <a:ea typeface="Browallia New"/>
                <a:cs typeface="Browallia New"/>
                <a:sym typeface="Browallia New"/>
              </a:rPr>
              <a:t>Thank you</a:t>
            </a:r>
            <a:endParaRPr sz="8800" b="0" i="0" u="none" strike="noStrike" cap="none" dirty="0">
              <a:solidFill>
                <a:schemeClr val="dk1"/>
              </a:solidFill>
              <a:latin typeface="Browallia New"/>
              <a:ea typeface="Browallia New"/>
              <a:cs typeface="Browallia New"/>
              <a:sym typeface="Browallia New"/>
            </a:endParaRPr>
          </a:p>
        </p:txBody>
      </p:sp>
      <p:sp>
        <p:nvSpPr>
          <p:cNvPr id="2" name="ตัวแทนหมายเลขสไลด์ 1">
            <a:extLst>
              <a:ext uri="{FF2B5EF4-FFF2-40B4-BE49-F238E27FC236}">
                <a16:creationId xmlns:a16="http://schemas.microsoft.com/office/drawing/2014/main" id="{2E48FDB2-C009-40D6-AD3E-3BAD456E8679}"/>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90</a:t>
            </a:fld>
            <a:endParaRPr lang="en-US"/>
          </a:p>
        </p:txBody>
      </p:sp>
    </p:spTree>
    <p:extLst>
      <p:ext uri="{BB962C8B-B14F-4D97-AF65-F5344CB8AC3E}">
        <p14:creationId xmlns:p14="http://schemas.microsoft.com/office/powerpoint/2010/main" val="2593453265"/>
      </p:ext>
    </p:extLst>
  </p:cSld>
  <p:clrMapOvr>
    <a:masterClrMapping/>
  </p:clrMapOvr>
</p:sld>
</file>

<file path=ppt/theme/theme1.xml><?xml version="1.0" encoding="utf-8"?>
<a:theme xmlns:a="http://schemas.openxmlformats.org/drawingml/2006/main" name="ธีมของ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1318</TotalTime>
  <Words>10990</Words>
  <Application>Microsoft Office PowerPoint</Application>
  <PresentationFormat>แบบจอกว้าง</PresentationFormat>
  <Paragraphs>670</Paragraphs>
  <Slides>90</Slides>
  <Notes>25</Notes>
  <HiddenSlides>0</HiddenSlides>
  <MMClips>0</MMClips>
  <ScaleCrop>false</ScaleCrop>
  <HeadingPairs>
    <vt:vector size="6" baseType="variant">
      <vt:variant>
        <vt:lpstr>ฟอนต์ที่ถูกใช้</vt:lpstr>
      </vt:variant>
      <vt:variant>
        <vt:i4>6</vt:i4>
      </vt:variant>
      <vt:variant>
        <vt:lpstr>ธีม</vt:lpstr>
      </vt:variant>
      <vt:variant>
        <vt:i4>1</vt:i4>
      </vt:variant>
      <vt:variant>
        <vt:lpstr>ชื่อเรื่องสไลด์</vt:lpstr>
      </vt:variant>
      <vt:variant>
        <vt:i4>90</vt:i4>
      </vt:variant>
    </vt:vector>
  </HeadingPairs>
  <TitlesOfParts>
    <vt:vector size="97" baseType="lpstr">
      <vt:lpstr>Arial</vt:lpstr>
      <vt:lpstr>Browallia New</vt:lpstr>
      <vt:lpstr>BrowalliaUPC</vt:lpstr>
      <vt:lpstr>Calibri</vt:lpstr>
      <vt:lpstr>Noto Sans Symbols</vt:lpstr>
      <vt:lpstr>TH Sarabun New</vt:lpstr>
      <vt:lpstr>ธีมของ Office</vt:lpstr>
      <vt:lpstr>งานวิจัยสังคมศาสตร์ ในมิติของคุณภาพชีวิตและความยั่งยืน The Social Science research in the area of Quality of life and Sustainability </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Sustainable development goals: a bibliometric analysis of literature reviews</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1. Environmental Sustainability</vt:lpstr>
      <vt:lpstr>งานนำเสนอ PowerPoint</vt:lpstr>
      <vt:lpstr>งานนำเสนอ PowerPoint</vt:lpstr>
      <vt:lpstr>Grossberndt, S., Passani, A., Di Lisio, G., Janssen, A., &amp; Castell, N. (2021). Transformative potential and learning outcomes of air quality citizen science projects in high schools using low-cost sensors. Atmosphere, 12(6), 736.</vt:lpstr>
      <vt:lpstr>งานนำเสนอ PowerPoint</vt:lpstr>
      <vt:lpstr>งานนำเสนอ PowerPoint</vt:lpstr>
      <vt:lpstr>Boso, À., Garrido, J., Sánchez-Galvis, L. K., Rodríguez, I., &amp; Vallejos-Romero, A. (2024). Exploring role-playing as a tool for involving citizens in air pollution mitigation urban policies. Humanities and Social Sciences Communications, 11(1), 1-11.</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2. Social Sustainability</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3. Economic Sustainability</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งานวิจัยสังคมศาสตร์ ในมิติของคุณภาพชีวิตและความยั่งยืน The Social Science research in the area of Quality of life and Sustainability</dc:title>
  <dc:creator>Sornpravate Krajangkantamatr</dc:creator>
  <cp:lastModifiedBy>Sornpravate Krajangkantamatr</cp:lastModifiedBy>
  <cp:revision>62</cp:revision>
  <cp:lastPrinted>2024-12-19T01:52:37Z</cp:lastPrinted>
  <dcterms:created xsi:type="dcterms:W3CDTF">2024-12-07T06:40:53Z</dcterms:created>
  <dcterms:modified xsi:type="dcterms:W3CDTF">2024-12-20T01:55:54Z</dcterms:modified>
</cp:coreProperties>
</file>